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9" r:id="rId1"/>
  </p:sldMasterIdLst>
  <p:notesMasterIdLst>
    <p:notesMasterId r:id="rId29"/>
  </p:notesMasterIdLst>
  <p:handoutMasterIdLst>
    <p:handoutMasterId r:id="rId30"/>
  </p:handoutMasterIdLst>
  <p:sldIdLst>
    <p:sldId id="256" r:id="rId2"/>
    <p:sldId id="257" r:id="rId3"/>
    <p:sldId id="309" r:id="rId4"/>
    <p:sldId id="260" r:id="rId5"/>
    <p:sldId id="312" r:id="rId6"/>
    <p:sldId id="261" r:id="rId7"/>
    <p:sldId id="318" r:id="rId8"/>
    <p:sldId id="344" r:id="rId9"/>
    <p:sldId id="342" r:id="rId10"/>
    <p:sldId id="332" r:id="rId11"/>
    <p:sldId id="330" r:id="rId12"/>
    <p:sldId id="337" r:id="rId13"/>
    <p:sldId id="338" r:id="rId14"/>
    <p:sldId id="340" r:id="rId15"/>
    <p:sldId id="343" r:id="rId16"/>
    <p:sldId id="333" r:id="rId17"/>
    <p:sldId id="334" r:id="rId18"/>
    <p:sldId id="335" r:id="rId19"/>
    <p:sldId id="307" r:id="rId20"/>
    <p:sldId id="292" r:id="rId21"/>
    <p:sldId id="319" r:id="rId22"/>
    <p:sldId id="321" r:id="rId23"/>
    <p:sldId id="322" r:id="rId24"/>
    <p:sldId id="323" r:id="rId25"/>
    <p:sldId id="325" r:id="rId26"/>
    <p:sldId id="306" r:id="rId27"/>
    <p:sldId id="29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23" autoAdjust="0"/>
  </p:normalViewPr>
  <p:slideViewPr>
    <p:cSldViewPr snapToGrid="0">
      <p:cViewPr varScale="1">
        <p:scale>
          <a:sx n="99" d="100"/>
          <a:sy n="99" d="100"/>
        </p:scale>
        <p:origin x="-31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image" Target="../media/image4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F76891-F9E9-4A8D-83FB-3A01A33A9EE1}" type="datetimeFigureOut">
              <a:rPr kumimoji="1" lang="ja-JP" altLang="en-US" smtClean="0"/>
              <a:pPr/>
              <a:t>2017/3/27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C2B697-91E1-430B-AB5F-805D2088AC6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4976672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AFC4D-9FDD-46B5-8DAE-1556B279003F}" type="datetimeFigureOut">
              <a:rPr kumimoji="1" lang="ja-JP" altLang="en-US" smtClean="0"/>
              <a:pPr/>
              <a:t>2017/3/27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408AFD-3234-4EA1-AE6A-DE1C43CDC36F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59658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8AFD-3234-4EA1-AE6A-DE1C43CDC36F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406567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1A7B83-CEC6-4F1A-8FDB-DCF418193E85}" type="slidenum">
              <a:rPr lang="ja-JP" altLang="en-US" smtClean="0"/>
              <a:pPr/>
              <a:t>3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2710133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12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112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112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112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112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4895E787-01B3-42D3-87B8-3D827A06B63E}" type="slidenum">
              <a:rPr lang="en-US" altLang="ja-JP" smtClean="0"/>
              <a:pPr/>
              <a:t>7</a:t>
            </a:fld>
            <a:endParaRPr lang="en-US" altLang="ja-JP" smtClean="0"/>
          </a:p>
        </p:txBody>
      </p:sp>
      <p:sp>
        <p:nvSpPr>
          <p:cNvPr id="29699" name="Rectangle 7"/>
          <p:cNvSpPr txBox="1">
            <a:spLocks noGrp="1" noChangeArrowheads="1"/>
          </p:cNvSpPr>
          <p:nvPr/>
        </p:nvSpPr>
        <p:spPr bwMode="auto">
          <a:xfrm>
            <a:off x="3856038" y="9440863"/>
            <a:ext cx="2949575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9DECE356-59F4-4598-A91C-DD3F44FF53E7}" type="slidenum">
              <a:rPr lang="en-US" altLang="ja-JP" sz="1200"/>
              <a:pPr algn="r" eaLnBrk="1" hangingPunct="1"/>
              <a:t>7</a:t>
            </a:fld>
            <a:endParaRPr lang="en-US" altLang="ja-JP" sz="1200"/>
          </a:p>
        </p:txBody>
      </p:sp>
      <p:sp>
        <p:nvSpPr>
          <p:cNvPr id="29700" name="Rectangle 7"/>
          <p:cNvSpPr txBox="1">
            <a:spLocks noGrp="1" noChangeArrowheads="1"/>
          </p:cNvSpPr>
          <p:nvPr/>
        </p:nvSpPr>
        <p:spPr bwMode="auto">
          <a:xfrm>
            <a:off x="3857625" y="9439275"/>
            <a:ext cx="29479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114" tIns="45557" rIns="91114" bIns="45557" anchor="b"/>
          <a:lstStyle>
            <a:lvl1pPr defTabSz="9112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112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112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112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112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5E1D3650-0252-47CF-BFDC-2A4CEF36BA70}" type="slidenum">
              <a:rPr lang="en-US" altLang="ja-JP" sz="1200"/>
              <a:pPr algn="r" eaLnBrk="1" hangingPunct="1"/>
              <a:t>7</a:t>
            </a:fld>
            <a:endParaRPr lang="en-US" altLang="ja-JP" sz="1200"/>
          </a:p>
        </p:txBody>
      </p:sp>
      <p:sp>
        <p:nvSpPr>
          <p:cNvPr id="2970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7575" y="742950"/>
            <a:ext cx="4976813" cy="3732213"/>
          </a:xfrm>
          <a:ln/>
        </p:spPr>
      </p:sp>
      <p:sp>
        <p:nvSpPr>
          <p:cNvPr id="297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2625" y="4721225"/>
            <a:ext cx="5445125" cy="4475163"/>
          </a:xfrm>
          <a:noFill/>
        </p:spPr>
        <p:txBody>
          <a:bodyPr lIns="92165" tIns="46081" rIns="92165" bIns="46081"/>
          <a:lstStyle/>
          <a:p>
            <a:pPr eaLnBrk="1" hangingPunct="1"/>
            <a:r>
              <a:rPr lang="ja-JP" altLang="en-US" smtClean="0"/>
              <a:t>バランスよく食べるについてみていこうと思います。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食品は何の栄養素を含むかによって分類を分けています。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スライド読む。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★ご飯だけ、お肉だけとならないよう、これら主食、主菜、副菜を組み合わせて食べる事が大切です。</a:t>
            </a:r>
          </a:p>
          <a:p>
            <a:pPr eaLnBrk="1" hangingPunct="1"/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xmlns="" val="2466115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11334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923925" indent="-355600" defTabSz="11334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422400" indent="-284163" defTabSz="11334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992313" indent="-284163" defTabSz="11334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560638" indent="-284163" defTabSz="113347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3017838" indent="-284163" defTabSz="1133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3475038" indent="-284163" defTabSz="1133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932238" indent="-284163" defTabSz="1133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4389438" indent="-284163" defTabSz="113347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fld id="{E954D7E4-C7D7-48B8-BF10-79C2B74BAA6E}" type="slidenum">
              <a:rPr lang="en-US" altLang="ja-JP" smtClean="0"/>
              <a:pPr/>
              <a:t>11</a:t>
            </a:fld>
            <a:endParaRPr lang="en-US" altLang="ja-JP" smtClean="0"/>
          </a:p>
        </p:txBody>
      </p:sp>
      <p:sp>
        <p:nvSpPr>
          <p:cNvPr id="15363" name="Rectangle 7"/>
          <p:cNvSpPr txBox="1">
            <a:spLocks noGrp="1" noChangeArrowheads="1"/>
          </p:cNvSpPr>
          <p:nvPr/>
        </p:nvSpPr>
        <p:spPr bwMode="auto">
          <a:xfrm>
            <a:off x="4814888" y="11733213"/>
            <a:ext cx="3683000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852" tIns="56926" rIns="113852" bIns="56926" anchor="b"/>
          <a:lstStyle>
            <a:lvl1pPr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E67A6D43-869F-41B2-BC34-5499C3F2E151}" type="slidenum">
              <a:rPr lang="en-US" altLang="ja-JP" sz="1500"/>
              <a:pPr algn="r" eaLnBrk="1" hangingPunct="1"/>
              <a:t>11</a:t>
            </a:fld>
            <a:endParaRPr lang="en-US" altLang="ja-JP" sz="1500"/>
          </a:p>
        </p:txBody>
      </p:sp>
      <p:sp>
        <p:nvSpPr>
          <p:cNvPr id="15364" name="Rectangle 7"/>
          <p:cNvSpPr txBox="1">
            <a:spLocks noGrp="1" noChangeArrowheads="1"/>
          </p:cNvSpPr>
          <p:nvPr/>
        </p:nvSpPr>
        <p:spPr bwMode="auto">
          <a:xfrm>
            <a:off x="4816475" y="11731625"/>
            <a:ext cx="3681413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13446" tIns="56723" rIns="113446" bIns="56723" anchor="b"/>
          <a:lstStyle>
            <a:lvl1pPr defTabSz="9112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defTabSz="9112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defTabSz="9112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defTabSz="9112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defTabSz="911225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r" eaLnBrk="1" hangingPunct="1"/>
            <a:fld id="{ADAB0C45-B962-4A79-AFC8-66D01678A9C5}" type="slidenum">
              <a:rPr lang="en-US" altLang="ja-JP" sz="1500"/>
              <a:pPr algn="r" eaLnBrk="1" hangingPunct="1"/>
              <a:t>11</a:t>
            </a:fld>
            <a:endParaRPr lang="en-US" altLang="ja-JP" sz="1500"/>
          </a:p>
        </p:txBody>
      </p:sp>
      <p:sp>
        <p:nvSpPr>
          <p:cNvPr id="153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62050" y="923925"/>
            <a:ext cx="6181725" cy="4637088"/>
          </a:xfrm>
          <a:ln/>
        </p:spPr>
      </p:sp>
      <p:sp>
        <p:nvSpPr>
          <p:cNvPr id="153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47725" y="5867400"/>
            <a:ext cx="6804025" cy="5561013"/>
          </a:xfrm>
          <a:noFill/>
        </p:spPr>
        <p:txBody>
          <a:bodyPr/>
          <a:lstStyle/>
          <a:p>
            <a:pPr eaLnBrk="1" hangingPunct="1"/>
            <a:r>
              <a:rPr lang="ja-JP" altLang="en-US" smtClean="0"/>
              <a:t>（標準体重を目標にする。</a:t>
            </a:r>
            <a:r>
              <a:rPr lang="en-US" altLang="ja-JP" smtClean="0"/>
              <a:t>1</a:t>
            </a:r>
            <a:r>
              <a:rPr lang="ja-JP" altLang="en-US" smtClean="0"/>
              <a:t>日に必要な栄養量は標準体重を用いて計算します。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標準体重は身長</a:t>
            </a:r>
            <a:r>
              <a:rPr lang="en-US" altLang="ja-JP" smtClean="0"/>
              <a:t>×</a:t>
            </a:r>
            <a:r>
              <a:rPr lang="ja-JP" altLang="en-US" smtClean="0"/>
              <a:t>身長</a:t>
            </a:r>
            <a:r>
              <a:rPr lang="en-US" altLang="ja-JP" smtClean="0"/>
              <a:t>×22</a:t>
            </a:r>
            <a:r>
              <a:rPr lang="ja-JP" altLang="en-US" smtClean="0"/>
              <a:t>で求めることができます。</a:t>
            </a:r>
            <a:endParaRPr lang="en-US" altLang="ja-JP" smtClean="0"/>
          </a:p>
          <a:p>
            <a:pPr eaLnBrk="1" hangingPunct="1"/>
            <a:r>
              <a:rPr lang="ja-JP" altLang="en-US" smtClean="0"/>
              <a:t>例えば身長</a:t>
            </a:r>
            <a:r>
              <a:rPr lang="en-US" altLang="ja-JP" smtClean="0"/>
              <a:t>160cm</a:t>
            </a:r>
            <a:r>
              <a:rPr lang="ja-JP" altLang="en-US" smtClean="0"/>
              <a:t>の場合、</a:t>
            </a:r>
            <a:r>
              <a:rPr lang="en-US" altLang="ja-JP" smtClean="0"/>
              <a:t>1.6×1.6×22</a:t>
            </a:r>
            <a:r>
              <a:rPr lang="ja-JP" altLang="en-US" smtClean="0"/>
              <a:t>で</a:t>
            </a:r>
            <a:r>
              <a:rPr lang="en-US" altLang="ja-JP" smtClean="0"/>
              <a:t>56kg</a:t>
            </a:r>
            <a:r>
              <a:rPr lang="ja-JP" altLang="en-US" smtClean="0"/>
              <a:t>と求めることができます。</a:t>
            </a:r>
            <a:endParaRPr lang="en-US" altLang="ja-JP" smtClean="0"/>
          </a:p>
          <a:p>
            <a:pPr eaLnBrk="1" hangingPunct="1"/>
            <a:endParaRPr lang="en-US" altLang="ja-JP" smtClean="0"/>
          </a:p>
        </p:txBody>
      </p:sp>
    </p:spTree>
    <p:extLst>
      <p:ext uri="{BB962C8B-B14F-4D97-AF65-F5344CB8AC3E}">
        <p14:creationId xmlns:p14="http://schemas.microsoft.com/office/powerpoint/2010/main" xmlns="" val="34759008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8AFD-3234-4EA1-AE6A-DE1C43CDC36F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3266545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408AFD-3234-4EA1-AE6A-DE1C43CDC36F}" type="slidenum">
              <a:rPr kumimoji="1" lang="ja-JP" altLang="en-US" smtClean="0"/>
              <a:pPr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xmlns="" val="399438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88C0F-DDDD-49E0-A6BA-6C7DB5AB1E03}" type="datetime1">
              <a:rPr lang="en-US" altLang="ja-JP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出張肝臓病教室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&lt;#&gt;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96937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F195E0-C822-4051-81F0-55DDA3B82357}" type="datetime1">
              <a:rPr lang="en-US" altLang="ja-JP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出張肝臓病教室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50967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5DCB4-C91A-4DE3-A0B8-0F4AEEB76584}" type="datetime1">
              <a:rPr lang="en-US" altLang="ja-JP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出張肝臓病教室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5220044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91EBB-8722-4EE3-85D6-EAAF46E76F92}" type="datetime1">
              <a:rPr lang="en-US" altLang="ja-JP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出張肝臓病教室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0714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C0F316-D63F-441D-A458-7A3DD77FAA43}" type="datetime1">
              <a:rPr lang="en-US" altLang="ja-JP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出張肝臓病教室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&lt;#&gt;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063120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5"/>
            <a:ext cx="370332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24F9AD-6772-4E1F-BEDA-7CFC96D21DAC}" type="datetime1">
              <a:rPr lang="en-US" altLang="ja-JP" smtClean="0"/>
              <a:pPr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出張肝臓病教室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72083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7EDD96-0725-46C9-ADA9-4F23682FD240}" type="datetime1">
              <a:rPr lang="en-US" altLang="ja-JP" smtClean="0"/>
              <a:pPr/>
              <a:t>3/27/2017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出張肝臓病教室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352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A9AEE-E1C2-4BE6-BCC9-13DBC57DE43A}" type="datetime1">
              <a:rPr lang="en-US" altLang="ja-JP" smtClean="0"/>
              <a:pPr/>
              <a:t>3/27/2017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出張肝臓病教室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51961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635CBE-1632-4932-8BBB-C2AC975434C8}" type="datetime1">
              <a:rPr lang="en-US" altLang="ja-JP" smtClean="0"/>
              <a:pPr/>
              <a:t>3/27/2017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出張肝臓病教室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667297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450" y="731520"/>
            <a:ext cx="486918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fld id="{08472F26-DD33-48F6-AC2E-18038F82AE5B}" type="datetime1">
              <a:rPr lang="en-US" altLang="ja-JP" smtClean="0"/>
              <a:pPr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出張肝臓病教室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15644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523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67C5D-7DD6-428B-A3A1-F17337B6267D}" type="datetime1">
              <a:rPr lang="en-US" altLang="ja-JP" smtClean="0"/>
              <a:pPr/>
              <a:t>3/27/2017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出張肝臓病教室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&lt;#&gt;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8179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00800"/>
            <a:ext cx="9144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5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59" y="1845734"/>
            <a:ext cx="754380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DD2236D0-D137-48D7-AC26-6DCDA4C1F7AD}" type="datetime1">
              <a:rPr lang="en-US" altLang="ja-JP" smtClean="0"/>
              <a:pPr/>
              <a:t>3/27/2017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zh-TW" altLang="en-US" smtClean="0"/>
              <a:t>出張肝臓病教室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&lt;#&gt;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895149" y="1737845"/>
            <a:ext cx="74752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708989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hd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http://kids.wanpug.com/illust1621_thumb.gif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jpeg"/><Relationship Id="rId3" Type="http://schemas.openxmlformats.org/officeDocument/2006/relationships/image" Target="../media/image55.jpeg"/><Relationship Id="rId7" Type="http://schemas.openxmlformats.org/officeDocument/2006/relationships/image" Target="../media/image59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jpeg"/><Relationship Id="rId11" Type="http://schemas.openxmlformats.org/officeDocument/2006/relationships/image" Target="../media/image63.jpeg"/><Relationship Id="rId5" Type="http://schemas.openxmlformats.org/officeDocument/2006/relationships/image" Target="../media/image57.jpeg"/><Relationship Id="rId10" Type="http://schemas.openxmlformats.org/officeDocument/2006/relationships/image" Target="../media/image62.jpeg"/><Relationship Id="rId4" Type="http://schemas.openxmlformats.org/officeDocument/2006/relationships/image" Target="../media/image56.jpeg"/><Relationship Id="rId9" Type="http://schemas.openxmlformats.org/officeDocument/2006/relationships/image" Target="../media/image6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18" Type="http://schemas.openxmlformats.org/officeDocument/2006/relationships/image" Target="../media/image18.png"/><Relationship Id="rId26" Type="http://schemas.openxmlformats.org/officeDocument/2006/relationships/image" Target="../media/image26.png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21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7.png"/><Relationship Id="rId25" Type="http://schemas.openxmlformats.org/officeDocument/2006/relationships/image" Target="../media/image25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6.png"/><Relationship Id="rId20" Type="http://schemas.openxmlformats.org/officeDocument/2006/relationships/image" Target="../media/image20.png"/><Relationship Id="rId29" Type="http://schemas.openxmlformats.org/officeDocument/2006/relationships/image" Target="../media/image29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24" Type="http://schemas.openxmlformats.org/officeDocument/2006/relationships/image" Target="../media/image24.jpeg"/><Relationship Id="rId5" Type="http://schemas.openxmlformats.org/officeDocument/2006/relationships/oleObject" Target="../embeddings/oleObject2.bin"/><Relationship Id="rId15" Type="http://schemas.openxmlformats.org/officeDocument/2006/relationships/image" Target="../media/image15.png"/><Relationship Id="rId23" Type="http://schemas.openxmlformats.org/officeDocument/2006/relationships/image" Target="../media/image23.png"/><Relationship Id="rId28" Type="http://schemas.openxmlformats.org/officeDocument/2006/relationships/image" Target="../media/image28.png"/><Relationship Id="rId10" Type="http://schemas.openxmlformats.org/officeDocument/2006/relationships/image" Target="../media/image10.png"/><Relationship Id="rId19" Type="http://schemas.openxmlformats.org/officeDocument/2006/relationships/image" Target="../media/image19.png"/><Relationship Id="rId31" Type="http://schemas.openxmlformats.org/officeDocument/2006/relationships/image" Target="../media/image31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9.png"/><Relationship Id="rId14" Type="http://schemas.openxmlformats.org/officeDocument/2006/relationships/image" Target="../media/image14.png"/><Relationship Id="rId22" Type="http://schemas.openxmlformats.org/officeDocument/2006/relationships/image" Target="../media/image22.jpeg"/><Relationship Id="rId27" Type="http://schemas.openxmlformats.org/officeDocument/2006/relationships/image" Target="../media/image27.png"/><Relationship Id="rId30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出張肝臓病教室</a:t>
            </a:r>
            <a:r>
              <a:rPr lang="en-US" altLang="ja-JP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36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3600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ー</a:t>
            </a:r>
            <a:r>
              <a:rPr lang="ja-JP" altLang="en-US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慢性肝炎の食事と脂肪肝の予防</a:t>
            </a:r>
            <a:r>
              <a:rPr lang="ja-JP" altLang="en-US" sz="3600" dirty="0" err="1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ー</a:t>
            </a:r>
            <a:endParaRPr lang="ja-JP" altLang="en-US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endParaRPr kumimoji="1" lang="en-US" altLang="ja-JP" dirty="0" smtClean="0"/>
          </a:p>
          <a:p>
            <a:r>
              <a:rPr kumimoji="1" lang="ja-JP" altLang="en-US" dirty="0" smtClean="0"/>
              <a:t>　　　　　　　　　　　　　　　　　　　　　　　　　　　　　　岡山大学病院　臨床栄養部</a:t>
            </a:r>
            <a:endParaRPr kumimoji="1"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　　　　　　　　　　　　　　　　　　　　　　　　　　</a:t>
            </a:r>
            <a:endParaRPr kumimoji="1"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dirty="0" smtClean="0"/>
              <a:t>出張肝臓病教室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495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82190" y="595904"/>
            <a:ext cx="7816344" cy="5078981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dirty="0" smtClean="0"/>
              <a:t>　</a:t>
            </a:r>
            <a:endParaRPr lang="en-US" altLang="ja-JP" sz="2800" dirty="0" smtClean="0"/>
          </a:p>
          <a:p>
            <a:pPr marL="0" indent="0">
              <a:buNone/>
            </a:pPr>
            <a:r>
              <a:rPr lang="ja-JP" altLang="en-US" sz="4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野菜を十分に！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113" y="2098144"/>
            <a:ext cx="5489937" cy="3889928"/>
          </a:xfrm>
          <a:prstGeom prst="rect">
            <a:avLst/>
          </a:prstGeom>
        </p:spPr>
      </p:pic>
      <p:sp>
        <p:nvSpPr>
          <p:cNvPr id="6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zh-TW" altLang="en-US" dirty="0" smtClean="0"/>
              <a:t>出張肝臓病教室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1767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角丸四角形 27"/>
          <p:cNvSpPr/>
          <p:nvPr/>
        </p:nvSpPr>
        <p:spPr>
          <a:xfrm>
            <a:off x="226577" y="1464658"/>
            <a:ext cx="6382186" cy="4628645"/>
          </a:xfrm>
          <a:prstGeom prst="roundRect">
            <a:avLst/>
          </a:prstGeom>
          <a:solidFill>
            <a:srgbClr val="FFFFCC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US" altLang="ja-JP" sz="2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grpSp>
        <p:nvGrpSpPr>
          <p:cNvPr id="14341" name="グループ化 23"/>
          <p:cNvGrpSpPr>
            <a:grpSpLocks/>
          </p:cNvGrpSpPr>
          <p:nvPr/>
        </p:nvGrpSpPr>
        <p:grpSpPr bwMode="auto">
          <a:xfrm>
            <a:off x="436970" y="1974457"/>
            <a:ext cx="6268630" cy="4426169"/>
            <a:chOff x="395288" y="3433763"/>
            <a:chExt cx="8353425" cy="2362093"/>
          </a:xfrm>
        </p:grpSpPr>
        <p:sp>
          <p:nvSpPr>
            <p:cNvPr id="14358" name="テキスト ボックス 5"/>
            <p:cNvSpPr txBox="1">
              <a:spLocks noChangeArrowheads="1"/>
            </p:cNvSpPr>
            <p:nvPr/>
          </p:nvSpPr>
          <p:spPr bwMode="auto">
            <a:xfrm>
              <a:off x="395288" y="3433763"/>
              <a:ext cx="8353425" cy="8132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27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身長</a:t>
              </a:r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（ｍ）</a:t>
              </a:r>
              <a:r>
                <a:rPr lang="ja-JP" altLang="en-US" sz="27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 </a:t>
              </a:r>
              <a:r>
                <a:rPr lang="en-US" altLang="ja-JP" sz="27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× </a:t>
              </a:r>
              <a:r>
                <a:rPr lang="ja-JP" altLang="en-US" sz="27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身長</a:t>
              </a:r>
              <a:r>
                <a:rPr lang="ja-JP" altLang="en-US" sz="20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（ｍ） </a:t>
              </a:r>
              <a:r>
                <a:rPr lang="en-US" altLang="ja-JP" sz="27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×</a:t>
              </a:r>
              <a:r>
                <a:rPr lang="ja-JP" altLang="en-US" sz="27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</a:t>
              </a:r>
              <a:r>
                <a:rPr lang="en-US" altLang="ja-JP" sz="27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22</a:t>
              </a:r>
              <a:r>
                <a:rPr lang="ja-JP" altLang="en-US" sz="27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 ＝ 標準体重</a:t>
              </a:r>
              <a:endParaRPr lang="en-US" altLang="ja-JP" sz="27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800" dirty="0"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　　</a:t>
              </a:r>
              <a:endParaRPr lang="en-US" altLang="ja-JP" sz="18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14359" name="Text Box 14"/>
            <p:cNvSpPr txBox="1">
              <a:spLocks noChangeArrowheads="1"/>
            </p:cNvSpPr>
            <p:nvPr/>
          </p:nvSpPr>
          <p:spPr bwMode="auto">
            <a:xfrm>
              <a:off x="512691" y="3933265"/>
              <a:ext cx="8108885" cy="18625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＜例＞</a:t>
              </a:r>
              <a:endPara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160cm</a:t>
              </a:r>
              <a:r>
                <a:rPr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の</a:t>
              </a:r>
              <a:r>
                <a:rPr lang="ja-JP" altLang="en-US" sz="2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場合</a:t>
              </a:r>
              <a:endPara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1.6</a:t>
              </a:r>
              <a:r>
                <a:rPr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</a:t>
              </a:r>
              <a:r>
                <a: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m</a:t>
              </a:r>
              <a:r>
                <a:rPr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）</a:t>
              </a:r>
              <a:r>
                <a: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×1.6</a:t>
              </a:r>
              <a:r>
                <a:rPr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</a:t>
              </a:r>
              <a:r>
                <a: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m</a:t>
              </a:r>
              <a:r>
                <a:rPr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）</a:t>
              </a:r>
              <a:r>
                <a: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×</a:t>
              </a:r>
              <a:r>
                <a:rPr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</a:t>
              </a:r>
              <a:r>
                <a: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22</a:t>
              </a:r>
              <a:r>
                <a:rPr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＝　</a:t>
              </a:r>
              <a:r>
                <a: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56.3</a:t>
              </a:r>
              <a:r>
                <a:rPr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（</a:t>
              </a:r>
              <a:r>
                <a:rPr lang="en-US" altLang="ja-JP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kg</a:t>
              </a:r>
              <a:r>
                <a:rPr lang="ja-JP" altLang="en-US" sz="2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）</a:t>
              </a:r>
              <a:endPara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90000"/>
                </a:lnSpc>
                <a:buFont typeface="Wingdings" panose="05000000000000000000" pitchFamily="2" charset="2"/>
                <a:buChar char="n"/>
              </a:pPr>
              <a:r>
                <a:rPr lang="ja-JP" altLang="en-US" sz="2400" dirty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標準体重をいきなり目指すのではなく</a:t>
              </a:r>
              <a:r>
                <a:rPr lang="ja-JP" altLang="en-US" sz="2400" dirty="0">
                  <a:solidFill>
                    <a:srgbClr val="FF0066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　　　　　</a:t>
              </a:r>
              <a:endParaRPr lang="en-US" altLang="ja-JP" sz="2400" dirty="0">
                <a:solidFill>
                  <a:srgbClr val="FF00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>
                <a:lnSpc>
                  <a:spcPct val="90000"/>
                </a:lnSpc>
                <a:buNone/>
              </a:pPr>
              <a:r>
                <a:rPr lang="ja-JP" altLang="en-US" sz="2400" dirty="0">
                  <a:solidFill>
                    <a:srgbClr val="FF0066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　　　　　　２～３</a:t>
              </a:r>
              <a:r>
                <a:rPr lang="en-US" altLang="ja-JP" sz="2400" dirty="0">
                  <a:solidFill>
                    <a:srgbClr val="FF0066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㎏</a:t>
              </a:r>
              <a:r>
                <a:rPr lang="ja-JP" altLang="en-US" sz="2400" dirty="0">
                  <a:solidFill>
                    <a:srgbClr val="FF0066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減らすことでも効果的。</a:t>
              </a: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graphicFrame>
        <p:nvGraphicFramePr>
          <p:cNvPr id="30" name="表 29"/>
          <p:cNvGraphicFramePr>
            <a:graphicFrameLocks noGrp="1"/>
          </p:cNvGraphicFramePr>
          <p:nvPr/>
        </p:nvGraphicFramePr>
        <p:xfrm>
          <a:off x="6780213" y="3090863"/>
          <a:ext cx="2259012" cy="1381127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131546"/>
                <a:gridCol w="1127466"/>
              </a:tblGrid>
              <a:tr h="344735">
                <a:tc gridSpan="2">
                  <a:txBody>
                    <a:bodyPr/>
                    <a:lstStyle/>
                    <a:p>
                      <a:pPr algn="ctr"/>
                      <a:r>
                        <a:rPr kumimoji="1" lang="ja-JP" altLang="en-US" sz="1200" dirty="0" smtClean="0"/>
                        <a:t>肥満の判定基準（</a:t>
                      </a:r>
                      <a:r>
                        <a:rPr kumimoji="1" lang="en-US" altLang="ja-JP" sz="1200" dirty="0" smtClean="0"/>
                        <a:t>BMI</a:t>
                      </a:r>
                      <a:r>
                        <a:rPr kumimoji="1" lang="ja-JP" altLang="en-US" sz="1200" dirty="0" smtClean="0"/>
                        <a:t>）</a:t>
                      </a:r>
                      <a:endParaRPr kumimoji="1" lang="en-US" altLang="ja-JP" sz="1200" b="0" dirty="0" smtClean="0"/>
                    </a:p>
                  </a:txBody>
                  <a:tcPr marL="68576" marR="68576" marT="34224" marB="34224"/>
                </a:tc>
                <a:tc hMerge="1">
                  <a:txBody>
                    <a:bodyPr/>
                    <a:lstStyle/>
                    <a:p>
                      <a:endParaRPr kumimoji="1" lang="ja-JP" altLang="en-US" sz="1050" dirty="0"/>
                    </a:p>
                  </a:txBody>
                  <a:tcPr marL="91454" marR="91454" marT="45704" marB="45704"/>
                </a:tc>
              </a:tr>
              <a:tr h="251328">
                <a:tc>
                  <a:txBody>
                    <a:bodyPr/>
                    <a:lstStyle/>
                    <a:p>
                      <a:r>
                        <a:rPr kumimoji="1" lang="en-US" altLang="ja-JP" sz="1200" baseline="0" dirty="0" smtClean="0"/>
                        <a:t>18.5</a:t>
                      </a:r>
                      <a:r>
                        <a:rPr kumimoji="1" lang="ja-JP" altLang="en-US" sz="1200" baseline="0" dirty="0" smtClean="0"/>
                        <a:t>未満</a:t>
                      </a:r>
                      <a:endParaRPr kumimoji="1" lang="en-US" altLang="ja-JP" sz="1200" baseline="0" dirty="0" smtClean="0"/>
                    </a:p>
                  </a:txBody>
                  <a:tcPr marL="68576" marR="68576" marT="34224" marB="34224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やせている</a:t>
                      </a:r>
                      <a:endParaRPr kumimoji="1" lang="ja-JP" altLang="en-US" sz="1200" dirty="0"/>
                    </a:p>
                  </a:txBody>
                  <a:tcPr marL="68576" marR="68576" marT="34224" marB="34224"/>
                </a:tc>
              </a:tr>
              <a:tr h="282408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18.5</a:t>
                      </a:r>
                      <a:r>
                        <a:rPr kumimoji="1" lang="ja-JP" altLang="en-US" sz="1200" dirty="0" smtClean="0"/>
                        <a:t>～</a:t>
                      </a:r>
                      <a:r>
                        <a:rPr kumimoji="1" lang="en-US" altLang="ja-JP" sz="1200" dirty="0" smtClean="0"/>
                        <a:t>25</a:t>
                      </a:r>
                      <a:r>
                        <a:rPr kumimoji="1" lang="ja-JP" altLang="en-US" sz="1200" dirty="0" smtClean="0"/>
                        <a:t>未満</a:t>
                      </a:r>
                      <a:endParaRPr kumimoji="1" lang="ja-JP" altLang="en-US" sz="1200" dirty="0"/>
                    </a:p>
                  </a:txBody>
                  <a:tcPr marL="68576" marR="68576" marT="34224" marB="34224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普通</a:t>
                      </a:r>
                      <a:endParaRPr kumimoji="1" lang="ja-JP" altLang="en-US" sz="1200" dirty="0"/>
                    </a:p>
                  </a:txBody>
                  <a:tcPr marL="68576" marR="68576" marT="34224" marB="34224"/>
                </a:tc>
              </a:tr>
              <a:tr h="251328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25</a:t>
                      </a:r>
                      <a:r>
                        <a:rPr kumimoji="1" lang="ja-JP" altLang="en-US" sz="1200" dirty="0" smtClean="0"/>
                        <a:t>～</a:t>
                      </a:r>
                      <a:r>
                        <a:rPr kumimoji="1" lang="en-US" altLang="ja-JP" sz="1200" dirty="0" smtClean="0"/>
                        <a:t>30</a:t>
                      </a:r>
                      <a:r>
                        <a:rPr kumimoji="1" lang="ja-JP" altLang="en-US" sz="1200" dirty="0" smtClean="0"/>
                        <a:t>未満</a:t>
                      </a:r>
                      <a:endParaRPr kumimoji="1" lang="ja-JP" altLang="en-US" sz="1200" dirty="0"/>
                    </a:p>
                  </a:txBody>
                  <a:tcPr marL="68576" marR="68576" marT="34224" marB="34224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肥満</a:t>
                      </a:r>
                      <a:endParaRPr kumimoji="1" lang="ja-JP" altLang="en-US" sz="1200" dirty="0"/>
                    </a:p>
                  </a:txBody>
                  <a:tcPr marL="68576" marR="68576" marT="34224" marB="34224"/>
                </a:tc>
              </a:tr>
              <a:tr h="251328">
                <a:tc>
                  <a:txBody>
                    <a:bodyPr/>
                    <a:lstStyle/>
                    <a:p>
                      <a:r>
                        <a:rPr kumimoji="1" lang="en-US" altLang="ja-JP" sz="1200" dirty="0" smtClean="0"/>
                        <a:t>30</a:t>
                      </a:r>
                      <a:r>
                        <a:rPr kumimoji="1" lang="ja-JP" altLang="en-US" sz="1200" dirty="0" smtClean="0"/>
                        <a:t>以上</a:t>
                      </a:r>
                      <a:endParaRPr kumimoji="1" lang="ja-JP" altLang="en-US" sz="1200" dirty="0"/>
                    </a:p>
                  </a:txBody>
                  <a:tcPr marL="68576" marR="68576" marT="34224" marB="34224"/>
                </a:tc>
                <a:tc>
                  <a:txBody>
                    <a:bodyPr/>
                    <a:lstStyle/>
                    <a:p>
                      <a:r>
                        <a:rPr kumimoji="1" lang="ja-JP" altLang="en-US" sz="1200" dirty="0" smtClean="0"/>
                        <a:t>重度肥満</a:t>
                      </a:r>
                      <a:endParaRPr kumimoji="1" lang="ja-JP" altLang="en-US" sz="1200" dirty="0"/>
                    </a:p>
                  </a:txBody>
                  <a:tcPr marL="68576" marR="68576" marT="34224" marB="34224"/>
                </a:tc>
              </a:tr>
            </a:tbl>
          </a:graphicData>
        </a:graphic>
      </p:graphicFrame>
      <p:sp>
        <p:nvSpPr>
          <p:cNvPr id="31" name="Oval 24"/>
          <p:cNvSpPr>
            <a:spLocks noChangeArrowheads="1"/>
          </p:cNvSpPr>
          <p:nvPr/>
        </p:nvSpPr>
        <p:spPr bwMode="auto">
          <a:xfrm>
            <a:off x="6705600" y="3640138"/>
            <a:ext cx="2133600" cy="323850"/>
          </a:xfrm>
          <a:prstGeom prst="ellips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ja-JP" altLang="ja-JP" sz="1350"/>
          </a:p>
        </p:txBody>
      </p:sp>
      <p:sp>
        <p:nvSpPr>
          <p:cNvPr id="14356" name="テキスト ボックス 4"/>
          <p:cNvSpPr txBox="1">
            <a:spLocks noChangeArrowheads="1"/>
          </p:cNvSpPr>
          <p:nvPr/>
        </p:nvSpPr>
        <p:spPr bwMode="auto">
          <a:xfrm>
            <a:off x="6608763" y="4584700"/>
            <a:ext cx="24304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200"/>
              <a:t>※</a:t>
            </a:r>
            <a:r>
              <a:rPr lang="ja-JP" altLang="en-US" sz="1200"/>
              <a:t>標準体重は、最も病気が少ない</a:t>
            </a:r>
            <a:endParaRPr lang="en-US" altLang="ja-JP" sz="1200"/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200"/>
              <a:t>　　</a:t>
            </a:r>
            <a:r>
              <a:rPr lang="en-US" altLang="ja-JP" sz="1200"/>
              <a:t>BMI22</a:t>
            </a:r>
            <a:r>
              <a:rPr lang="ja-JP" altLang="en-US" sz="1200"/>
              <a:t>を基準としています。</a:t>
            </a:r>
          </a:p>
        </p:txBody>
      </p:sp>
      <p:pic>
        <p:nvPicPr>
          <p:cNvPr id="14357" name="Picture 23" descr="13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1725" y="325438"/>
            <a:ext cx="950913" cy="2363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/>
          <p:cNvSpPr txBox="1"/>
          <p:nvPr/>
        </p:nvSpPr>
        <p:spPr>
          <a:xfrm>
            <a:off x="707897" y="550906"/>
            <a:ext cx="51167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40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標</a:t>
            </a:r>
            <a:r>
              <a:rPr lang="ja-JP" altLang="en-US" sz="4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準体重を基準に</a:t>
            </a:r>
            <a:endParaRPr lang="en-US" altLang="ja-JP" sz="4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2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zh-TW" altLang="en-US" dirty="0" smtClean="0"/>
              <a:t>出張肝臓病教室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90452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857756" y="230459"/>
            <a:ext cx="8003746" cy="1387920"/>
          </a:xfrm>
        </p:spPr>
        <p:txBody>
          <a:bodyPr/>
          <a:lstStyle/>
          <a:p>
            <a:pPr eaLnBrk="1" hangingPunct="1"/>
            <a:r>
              <a:rPr lang="ja-JP" altLang="en-US" sz="35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２３００</a:t>
            </a:r>
            <a:r>
              <a:rPr lang="en-US" altLang="ja-JP" sz="35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kcal</a:t>
            </a:r>
            <a:r>
              <a:rPr lang="ja-JP" altLang="en-US" sz="3500" dirty="0" err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</a:t>
            </a:r>
            <a:r>
              <a:rPr lang="ja-JP" altLang="en-US" sz="35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たんぱく質８０ｇの食事は？</a:t>
            </a:r>
            <a:r>
              <a:rPr lang="en-US" altLang="ja-JP" sz="35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35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35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r>
              <a:rPr lang="ja-JP" altLang="en-US" sz="2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（１８歳～４９歳男性：デスクワーク業務）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84927" y="1788339"/>
            <a:ext cx="8359072" cy="493313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主食・・・ご飯２１０ｇ</a:t>
            </a:r>
            <a:r>
              <a:rPr lang="en-US" altLang="ja-JP" sz="2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×</a:t>
            </a:r>
            <a:r>
              <a:rPr lang="ja-JP" altLang="en-US" sz="2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　　</a:t>
            </a:r>
            <a:endParaRPr lang="en-US" altLang="ja-JP" sz="2400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魚・・・・・８０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g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程度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肉・・・・・８０ｇ程度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卵・・・・・５０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g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玉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個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豆腐・・・１００ｇ（１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/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４丁）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牛乳・・・コップ１杯（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２０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０ｍｌ）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果物・・・みかん中２個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野菜・・・４００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㌘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くらい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芋類・・・１００ｇ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endParaRPr lang="ja-JP" altLang="en-US" sz="2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7" name="Picture 5" descr="27ILAM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2801" y="3597345"/>
            <a:ext cx="721545" cy="43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27ILAK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9546" y="2836880"/>
            <a:ext cx="444028" cy="35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27ILAG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74835">
            <a:off x="4422975" y="2035367"/>
            <a:ext cx="499531" cy="52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27ILAK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2121" y="3278936"/>
            <a:ext cx="277517" cy="2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27ILAP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3573" y="4591208"/>
            <a:ext cx="394306" cy="101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27ILAM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4412" y="4754142"/>
            <a:ext cx="610538" cy="6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6162907" y="1943022"/>
            <a:ext cx="28008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400" dirty="0" smtClean="0">
                <a:solidFill>
                  <a:schemeClr val="accent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■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油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は大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さじ２杯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90000"/>
              </a:lnSpc>
            </a:pPr>
            <a:endParaRPr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400" dirty="0" smtClean="0">
                <a:solidFill>
                  <a:schemeClr val="accent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■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砂糖１５ｇ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90000"/>
              </a:lnSpc>
            </a:pPr>
            <a:endParaRPr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400" dirty="0" smtClean="0">
                <a:solidFill>
                  <a:schemeClr val="accent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■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味噌など調味料</a:t>
            </a:r>
            <a:endParaRPr lang="en-US" altLang="ja-JP" sz="2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90000"/>
              </a:lnSpc>
            </a:pP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90000"/>
              </a:lnSpc>
            </a:pP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2099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慢性肝炎の栄養指示</a:t>
            </a:r>
            <a:endParaRPr kumimoji="1" lang="ja-JP" altLang="en-US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2959" y="1845734"/>
            <a:ext cx="7543801" cy="445842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/>
              <a:t>身長</a:t>
            </a:r>
            <a:r>
              <a:rPr lang="en-US" altLang="ja-JP" sz="2400" dirty="0" smtClean="0"/>
              <a:t>165</a:t>
            </a:r>
            <a:r>
              <a:rPr lang="ja-JP" altLang="en-US" sz="2400" dirty="0" smtClean="0"/>
              <a:t>ｃｍ　→　標準体重（</a:t>
            </a:r>
            <a:r>
              <a:rPr lang="en-US" altLang="ja-JP" sz="2400" dirty="0" smtClean="0">
                <a:solidFill>
                  <a:srgbClr val="FF0000"/>
                </a:solidFill>
              </a:rPr>
              <a:t>1.6×1.6×22</a:t>
            </a:r>
            <a:r>
              <a:rPr lang="ja-JP" altLang="en-US" sz="2400" dirty="0" smtClean="0"/>
              <a:t>） </a:t>
            </a:r>
            <a:r>
              <a:rPr lang="ja-JP" altLang="en-US" sz="2400" dirty="0"/>
              <a:t>≒ </a:t>
            </a:r>
            <a:r>
              <a:rPr lang="en-US" altLang="ja-JP" sz="2400" dirty="0" smtClean="0"/>
              <a:t>60</a:t>
            </a:r>
            <a:r>
              <a:rPr lang="ja-JP" altLang="en-US" sz="2400" dirty="0" smtClean="0"/>
              <a:t>ｋｇ</a:t>
            </a:r>
            <a:endParaRPr lang="en-US" altLang="ja-JP" sz="2400" dirty="0" smtClean="0"/>
          </a:p>
          <a:p>
            <a:pPr>
              <a:buFont typeface="Wingdings" panose="05000000000000000000" pitchFamily="2" charset="2"/>
              <a:buChar char="n"/>
            </a:pPr>
            <a:endParaRPr lang="en-US" altLang="ja-JP" sz="2400" dirty="0"/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/>
              <a:t>エネルギー　→　</a:t>
            </a:r>
            <a:r>
              <a:rPr lang="en-US" altLang="ja-JP" sz="2400" dirty="0" smtClean="0"/>
              <a:t>60kg×</a:t>
            </a:r>
            <a:r>
              <a:rPr lang="en-US" altLang="ja-JP" sz="2400" dirty="0" smtClean="0">
                <a:solidFill>
                  <a:srgbClr val="FF0000"/>
                </a:solidFill>
              </a:rPr>
              <a:t>30</a:t>
            </a:r>
            <a:r>
              <a:rPr lang="ja-JP" altLang="en-US" sz="2400" dirty="0" smtClean="0">
                <a:solidFill>
                  <a:srgbClr val="FF0000"/>
                </a:solidFill>
              </a:rPr>
              <a:t>～</a:t>
            </a:r>
            <a:r>
              <a:rPr lang="en-US" altLang="ja-JP" sz="2400" dirty="0" smtClean="0">
                <a:solidFill>
                  <a:srgbClr val="FF0000"/>
                </a:solidFill>
              </a:rPr>
              <a:t>35kcal</a:t>
            </a:r>
            <a:r>
              <a:rPr lang="ja-JP" altLang="en-US" sz="2400" dirty="0" smtClean="0"/>
              <a:t>＝</a:t>
            </a:r>
            <a:r>
              <a:rPr lang="en-US" altLang="ja-JP" sz="2400" dirty="0" smtClean="0"/>
              <a:t>1800</a:t>
            </a:r>
            <a:r>
              <a:rPr lang="ja-JP" altLang="en-US" sz="2400" dirty="0" smtClean="0"/>
              <a:t>～</a:t>
            </a:r>
            <a:r>
              <a:rPr lang="en-US" altLang="ja-JP" sz="2400" dirty="0" smtClean="0"/>
              <a:t>2100kcal/</a:t>
            </a:r>
            <a:r>
              <a:rPr lang="ja-JP" altLang="en-US" sz="2400" dirty="0" smtClean="0"/>
              <a:t>日</a:t>
            </a:r>
            <a:endParaRPr lang="en-US" altLang="ja-JP" sz="2400" dirty="0" smtClean="0"/>
          </a:p>
          <a:p>
            <a:pPr>
              <a:buFont typeface="Wingdings" panose="05000000000000000000" pitchFamily="2" charset="2"/>
              <a:buChar char="n"/>
            </a:pPr>
            <a:endParaRPr lang="en-US" altLang="ja-JP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kumimoji="1" lang="ja-JP" altLang="en-US" sz="2400" dirty="0" smtClean="0"/>
              <a:t>たんぱく質　→　</a:t>
            </a:r>
            <a:r>
              <a:rPr kumimoji="1" lang="en-US" altLang="ja-JP" sz="2400" dirty="0" smtClean="0"/>
              <a:t>60kg×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1</a:t>
            </a:r>
            <a:r>
              <a:rPr kumimoji="1" lang="ja-JP" altLang="en-US" sz="2400" dirty="0" smtClean="0">
                <a:solidFill>
                  <a:srgbClr val="FF0000"/>
                </a:solidFill>
              </a:rPr>
              <a:t>～</a:t>
            </a:r>
            <a:r>
              <a:rPr kumimoji="1" lang="en-US" altLang="ja-JP" sz="2400" dirty="0" smtClean="0">
                <a:solidFill>
                  <a:srgbClr val="FF0000"/>
                </a:solidFill>
              </a:rPr>
              <a:t>1.2g</a:t>
            </a:r>
            <a:r>
              <a:rPr kumimoji="1" lang="ja-JP" altLang="en-US" sz="2400" dirty="0" smtClean="0"/>
              <a:t>＝</a:t>
            </a:r>
            <a:r>
              <a:rPr kumimoji="1" lang="en-US" altLang="ja-JP" sz="2400" dirty="0" smtClean="0"/>
              <a:t>60</a:t>
            </a:r>
            <a:r>
              <a:rPr kumimoji="1" lang="ja-JP" altLang="en-US" sz="2400" dirty="0" smtClean="0"/>
              <a:t>～</a:t>
            </a:r>
            <a:r>
              <a:rPr kumimoji="1" lang="en-US" altLang="ja-JP" sz="2400" dirty="0" smtClean="0"/>
              <a:t>72</a:t>
            </a:r>
            <a:r>
              <a:rPr kumimoji="1" lang="ja-JP" altLang="en-US" sz="2400" dirty="0" err="1" smtClean="0"/>
              <a:t>ｇ</a:t>
            </a:r>
            <a:r>
              <a:rPr kumimoji="1" lang="en-US" altLang="ja-JP" sz="2400" dirty="0" smtClean="0"/>
              <a:t>/</a:t>
            </a:r>
            <a:r>
              <a:rPr kumimoji="1" lang="ja-JP" altLang="en-US" sz="2400" dirty="0" smtClean="0"/>
              <a:t>日</a:t>
            </a:r>
            <a:endParaRPr kumimoji="1" lang="en-US" altLang="ja-JP" sz="2400" dirty="0" smtClean="0"/>
          </a:p>
          <a:p>
            <a:pPr>
              <a:buFont typeface="Wingdings" panose="05000000000000000000" pitchFamily="2" charset="2"/>
              <a:buChar char="n"/>
            </a:pPr>
            <a:endParaRPr kumimoji="1" lang="en-US" altLang="ja-JP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/>
              <a:t>脂質　→　エネルギー比　</a:t>
            </a:r>
            <a:r>
              <a:rPr lang="en-US" altLang="ja-JP" sz="2400" dirty="0" smtClean="0">
                <a:solidFill>
                  <a:srgbClr val="FF0000"/>
                </a:solidFill>
              </a:rPr>
              <a:t>20</a:t>
            </a:r>
            <a:r>
              <a:rPr lang="ja-JP" altLang="en-US" sz="2400" dirty="0" smtClean="0">
                <a:solidFill>
                  <a:srgbClr val="FF0000"/>
                </a:solidFill>
              </a:rPr>
              <a:t>～</a:t>
            </a:r>
            <a:r>
              <a:rPr lang="en-US" altLang="ja-JP" sz="2400" dirty="0" smtClean="0">
                <a:solidFill>
                  <a:srgbClr val="FF0000"/>
                </a:solidFill>
              </a:rPr>
              <a:t>25</a:t>
            </a:r>
            <a:r>
              <a:rPr lang="ja-JP" altLang="en-US" sz="2400" dirty="0" smtClean="0">
                <a:solidFill>
                  <a:srgbClr val="FF0000"/>
                </a:solidFill>
              </a:rPr>
              <a:t>％</a:t>
            </a:r>
            <a:endParaRPr lang="en-US" altLang="ja-JP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altLang="ja-JP" sz="2400" dirty="0">
                <a:solidFill>
                  <a:srgbClr val="FF0000"/>
                </a:solidFill>
              </a:rPr>
              <a:t> </a:t>
            </a:r>
            <a:r>
              <a:rPr lang="en-US" altLang="ja-JP" sz="2400" dirty="0" smtClean="0">
                <a:solidFill>
                  <a:srgbClr val="FF0000"/>
                </a:solidFill>
              </a:rPr>
              <a:t>                                                      </a:t>
            </a:r>
            <a:r>
              <a:rPr lang="ja-JP" altLang="en-US" sz="2400" dirty="0" smtClean="0">
                <a:solidFill>
                  <a:schemeClr val="tx1"/>
                </a:solidFill>
              </a:rPr>
              <a:t>＝</a:t>
            </a:r>
            <a:r>
              <a:rPr lang="en-US" altLang="ja-JP" sz="2400" dirty="0" smtClean="0">
                <a:solidFill>
                  <a:schemeClr val="tx1"/>
                </a:solidFill>
              </a:rPr>
              <a:t>40g</a:t>
            </a:r>
            <a:r>
              <a:rPr lang="ja-JP" altLang="en-US" sz="2400" dirty="0" smtClean="0">
                <a:solidFill>
                  <a:schemeClr val="tx1"/>
                </a:solidFill>
              </a:rPr>
              <a:t>～</a:t>
            </a:r>
            <a:r>
              <a:rPr lang="en-US" altLang="ja-JP" sz="2400" dirty="0" smtClean="0">
                <a:solidFill>
                  <a:schemeClr val="tx1"/>
                </a:solidFill>
              </a:rPr>
              <a:t>50g(1800kcal)</a:t>
            </a:r>
          </a:p>
          <a:p>
            <a:pPr marL="0" indent="0">
              <a:buNone/>
            </a:pPr>
            <a:r>
              <a:rPr lang="ja-JP" altLang="en-US" sz="2400" dirty="0">
                <a:solidFill>
                  <a:schemeClr val="tx1"/>
                </a:solidFill>
              </a:rPr>
              <a:t>　</a:t>
            </a:r>
            <a:r>
              <a:rPr lang="ja-JP" altLang="en-US" sz="2400" dirty="0" smtClean="0">
                <a:solidFill>
                  <a:schemeClr val="tx1"/>
                </a:solidFill>
              </a:rPr>
              <a:t>　　　　　　　　　　　　　　　　 　＝</a:t>
            </a:r>
            <a:r>
              <a:rPr lang="en-US" altLang="ja-JP" sz="2400" dirty="0" smtClean="0">
                <a:solidFill>
                  <a:schemeClr val="tx1"/>
                </a:solidFill>
              </a:rPr>
              <a:t>47g</a:t>
            </a:r>
            <a:r>
              <a:rPr lang="ja-JP" altLang="en-US" sz="2400" dirty="0" smtClean="0">
                <a:solidFill>
                  <a:schemeClr val="tx1"/>
                </a:solidFill>
              </a:rPr>
              <a:t>～</a:t>
            </a:r>
            <a:r>
              <a:rPr lang="en-US" altLang="ja-JP" sz="2400" dirty="0" smtClean="0">
                <a:solidFill>
                  <a:schemeClr val="tx1"/>
                </a:solidFill>
              </a:rPr>
              <a:t>58g(2100kcal</a:t>
            </a:r>
            <a:r>
              <a:rPr lang="en-US" altLang="ja-JP" sz="2400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en-US" altLang="ja-JP" sz="2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altLang="ja-JP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endParaRPr lang="en-US" altLang="ja-JP" sz="2400" dirty="0" smtClean="0">
              <a:solidFill>
                <a:schemeClr val="tx1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endParaRPr kumimoji="1" lang="ja-JP" altLang="en-US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出張肝臓病教室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8541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84927" y="828935"/>
            <a:ext cx="7913025" cy="9594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35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35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sz="35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35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35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　　　　　　　　　　　　　　　１８００</a:t>
            </a:r>
            <a:r>
              <a:rPr lang="en-US" altLang="ja-JP" sz="35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kcal</a:t>
            </a:r>
            <a:r>
              <a:rPr lang="ja-JP" altLang="en-US" sz="3500" dirty="0" err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</a:t>
            </a:r>
            <a:r>
              <a:rPr lang="ja-JP" altLang="en-US" sz="35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たんぱく質７０ｇの食事は？</a:t>
            </a:r>
            <a:r>
              <a:rPr lang="en-US" altLang="ja-JP" sz="35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35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35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endParaRPr lang="ja-JP" altLang="en-US" sz="2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84927" y="1788339"/>
            <a:ext cx="8359072" cy="493313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主食・・・ご飯１５０ｇ</a:t>
            </a:r>
            <a:r>
              <a:rPr lang="en-US" altLang="ja-JP" sz="2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×</a:t>
            </a:r>
            <a:r>
              <a:rPr lang="ja-JP" altLang="en-US" sz="2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　　</a:t>
            </a:r>
            <a:endParaRPr lang="en-US" altLang="ja-JP" sz="2400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魚・・・・・８０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g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程度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肉・・・・・６０ｇ程度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卵・・・・・５０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g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玉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個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豆腐・・・１００ｇ（１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/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４丁）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牛乳・・・コップ１杯（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２０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０ｍｌ）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果物・・・みかん中２個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野菜・・・４００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㌘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くらい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芋類・・・８０ｇ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endParaRPr lang="ja-JP" altLang="en-US" sz="2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7" name="Picture 5" descr="27ILAM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2801" y="3597345"/>
            <a:ext cx="721545" cy="43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27ILAK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9546" y="2836880"/>
            <a:ext cx="444028" cy="35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27ILAG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74835">
            <a:off x="4422975" y="2035367"/>
            <a:ext cx="499531" cy="52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27ILAK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2121" y="3278936"/>
            <a:ext cx="277517" cy="2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27ILAP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3573" y="4591208"/>
            <a:ext cx="394306" cy="101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27ILAM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4412" y="4754142"/>
            <a:ext cx="610538" cy="6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6162907" y="1943022"/>
            <a:ext cx="28008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400" dirty="0" smtClean="0">
                <a:solidFill>
                  <a:schemeClr val="accent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■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油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は大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さじ１杯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90000"/>
              </a:lnSpc>
            </a:pPr>
            <a:endParaRPr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400" dirty="0" smtClean="0">
                <a:solidFill>
                  <a:schemeClr val="accent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■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砂糖１０ｇ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90000"/>
              </a:lnSpc>
            </a:pPr>
            <a:endParaRPr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400" dirty="0" smtClean="0">
                <a:solidFill>
                  <a:schemeClr val="accent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■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味噌など調味料</a:t>
            </a:r>
            <a:endParaRPr lang="en-US" altLang="ja-JP" sz="2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90000"/>
              </a:lnSpc>
            </a:pP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90000"/>
              </a:lnSpc>
            </a:pP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0730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84927" y="828935"/>
            <a:ext cx="7913025" cy="959404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ja-JP" sz="35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35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en-US" altLang="ja-JP" sz="35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35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35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　　　　　　　　　　　　　　　　　　１８００</a:t>
            </a:r>
            <a:r>
              <a:rPr lang="en-US" altLang="ja-JP" sz="35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kcal</a:t>
            </a:r>
            <a:r>
              <a:rPr lang="ja-JP" altLang="en-US" sz="3500" dirty="0" err="1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、</a:t>
            </a:r>
            <a:r>
              <a:rPr lang="ja-JP" altLang="en-US" sz="35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たんぱく質７０ｇの食事は？</a:t>
            </a:r>
            <a:r>
              <a:rPr lang="en-US" altLang="ja-JP" sz="35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/>
            </a:r>
            <a:br>
              <a:rPr lang="en-US" altLang="ja-JP" sz="35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35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</a:t>
            </a:r>
            <a:endParaRPr lang="ja-JP" altLang="en-US" sz="2400" dirty="0" smtClean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784927" y="1788339"/>
            <a:ext cx="8359072" cy="493313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主食・・・ご飯</a:t>
            </a:r>
            <a:r>
              <a:rPr lang="ja-JP" altLang="en-US" sz="24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１５０ｇ</a:t>
            </a:r>
            <a:r>
              <a:rPr lang="en-US" altLang="ja-JP" sz="2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×</a:t>
            </a:r>
            <a:r>
              <a:rPr lang="ja-JP" altLang="en-US" sz="2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３　　</a:t>
            </a:r>
            <a:endParaRPr lang="en-US" altLang="ja-JP" sz="2400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魚・・・・・８０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g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程度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肉・・・・・</a:t>
            </a:r>
            <a:r>
              <a:rPr lang="ja-JP" altLang="en-US" sz="24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６０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ｇ程度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卵・・・・・５０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g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（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M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玉</a:t>
            </a:r>
            <a:r>
              <a:rPr lang="en-US" altLang="ja-JP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個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）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豆腐・・・１００ｇ（１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/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４丁）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牛乳・・・コップ１杯（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２０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０ｍｌ）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果物・・・みかん中２個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野菜・・・４００</a:t>
            </a:r>
            <a:r>
              <a:rPr lang="en-US" altLang="ja-JP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㌘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くらい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芋類・・・</a:t>
            </a:r>
            <a:r>
              <a:rPr lang="ja-JP" altLang="en-US" sz="24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８０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ｇ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endParaRPr lang="ja-JP" altLang="en-US" sz="2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pic>
        <p:nvPicPr>
          <p:cNvPr id="7" name="Picture 5" descr="27ILAM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2801" y="3597345"/>
            <a:ext cx="721545" cy="430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27ILAK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49546" y="2836880"/>
            <a:ext cx="444028" cy="356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27ILAG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9674835">
            <a:off x="4422975" y="2035367"/>
            <a:ext cx="499531" cy="528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27ILAK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2121" y="3278936"/>
            <a:ext cx="277517" cy="25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1" descr="27ILAP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93573" y="4591208"/>
            <a:ext cx="394306" cy="1016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27ILAM3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4412" y="4754142"/>
            <a:ext cx="610538" cy="690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6162907" y="1943022"/>
            <a:ext cx="280088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ja-JP" altLang="en-US" sz="2400" dirty="0" smtClean="0">
                <a:solidFill>
                  <a:schemeClr val="accent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■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油</a:t>
            </a:r>
            <a:r>
              <a:rPr lang="ja-JP" altLang="en-US" sz="24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は大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さじ</a:t>
            </a:r>
            <a:r>
              <a:rPr lang="ja-JP" altLang="en-US" sz="24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杯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90000"/>
              </a:lnSpc>
            </a:pPr>
            <a:endParaRPr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400" dirty="0" smtClean="0">
                <a:solidFill>
                  <a:schemeClr val="accent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■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砂糖</a:t>
            </a:r>
            <a:r>
              <a:rPr lang="ja-JP" altLang="en-US" sz="2400" dirty="0" smtClean="0">
                <a:solidFill>
                  <a:srgbClr val="FF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１０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ｇ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90000"/>
              </a:lnSpc>
            </a:pPr>
            <a:endParaRPr lang="en-US" altLang="ja-JP" sz="2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90000"/>
              </a:lnSpc>
            </a:pPr>
            <a:r>
              <a:rPr lang="ja-JP" altLang="en-US" sz="2400" dirty="0" smtClean="0">
                <a:solidFill>
                  <a:schemeClr val="accent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■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味噌など調味料</a:t>
            </a:r>
            <a:endParaRPr lang="en-US" altLang="ja-JP" sz="20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90000"/>
              </a:lnSpc>
            </a:pP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lnSpc>
                <a:spcPct val="90000"/>
              </a:lnSpc>
            </a:pPr>
            <a:endParaRPr lang="en-US" altLang="ja-JP" sz="20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7290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341438"/>
            <a:ext cx="4176713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フッター プレースホルダ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0" lang="zh-TW" altLang="en-US" smtClean="0">
                <a:solidFill>
                  <a:schemeClr val="bg1"/>
                </a:solidFill>
              </a:rPr>
              <a:t>出張肝臓病教室</a:t>
            </a:r>
            <a:endParaRPr kumimoji="0" lang="en-US" altLang="ja-JP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83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fld id="{930D7FC1-8795-4F21-86FF-F4C6A62C7593}" type="slidenum">
              <a:rPr kumimoji="0" lang="en-US" altLang="ja-JP">
                <a:solidFill>
                  <a:srgbClr val="FFFFFF"/>
                </a:solidFill>
                <a:latin typeface="Franklin Gothic Book"/>
                <a:ea typeface="HGｺﾞｼｯｸM" panose="020B0609000000000000" pitchFamily="49" charset="-128"/>
              </a:rPr>
              <a:pPr eaLnBrk="1" hangingPunct="1"/>
              <a:t>17</a:t>
            </a:fld>
            <a:endParaRPr kumimoji="0" lang="en-US" altLang="ja-JP">
              <a:solidFill>
                <a:srgbClr val="FFFFFF"/>
              </a:solidFill>
              <a:latin typeface="Franklin Gothic Book"/>
              <a:ea typeface="HGｺﾞｼｯｸM" panose="020B0609000000000000" pitchFamily="49" charset="-128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84213" y="692150"/>
          <a:ext cx="7345362" cy="5662613"/>
        </p:xfrm>
        <a:graphic>
          <a:graphicData uri="http://schemas.openxmlformats.org/presentationml/2006/ole">
            <p:oleObj spid="_x0000_s3102" name="Photo Editor 写真" r:id="rId3" imgW="3772427" imgH="3323810" progId="">
              <p:embed/>
            </p:oleObj>
          </a:graphicData>
        </a:graphic>
      </p:graphicFrame>
      <p:sp>
        <p:nvSpPr>
          <p:cNvPr id="29700" name="Freeform 4"/>
          <p:cNvSpPr>
            <a:spLocks/>
          </p:cNvSpPr>
          <p:nvPr/>
        </p:nvSpPr>
        <p:spPr bwMode="auto">
          <a:xfrm>
            <a:off x="3708400" y="1628775"/>
            <a:ext cx="4165600" cy="1698625"/>
          </a:xfrm>
          <a:custGeom>
            <a:avLst/>
            <a:gdLst>
              <a:gd name="T0" fmla="*/ 0 w 2624"/>
              <a:gd name="T1" fmla="*/ 0 h 1070"/>
              <a:gd name="T2" fmla="*/ 2147483647 w 2624"/>
              <a:gd name="T3" fmla="*/ 2147483647 h 1070"/>
              <a:gd name="T4" fmla="*/ 2147483647 w 2624"/>
              <a:gd name="T5" fmla="*/ 2147483647 h 1070"/>
              <a:gd name="T6" fmla="*/ 2147483647 w 2624"/>
              <a:gd name="T7" fmla="*/ 2147483647 h 1070"/>
              <a:gd name="T8" fmla="*/ 2147483647 w 2624"/>
              <a:gd name="T9" fmla="*/ 2147483647 h 1070"/>
              <a:gd name="T10" fmla="*/ 2147483647 w 2624"/>
              <a:gd name="T11" fmla="*/ 2147483647 h 1070"/>
              <a:gd name="T12" fmla="*/ 2147483647 w 2624"/>
              <a:gd name="T13" fmla="*/ 2147483647 h 1070"/>
              <a:gd name="T14" fmla="*/ 2147483647 w 2624"/>
              <a:gd name="T15" fmla="*/ 2147483647 h 1070"/>
              <a:gd name="T16" fmla="*/ 2147483647 w 2624"/>
              <a:gd name="T17" fmla="*/ 2147483647 h 1070"/>
              <a:gd name="T18" fmla="*/ 2147483647 w 2624"/>
              <a:gd name="T19" fmla="*/ 2147483647 h 1070"/>
              <a:gd name="T20" fmla="*/ 2147483647 w 2624"/>
              <a:gd name="T21" fmla="*/ 2147483647 h 1070"/>
              <a:gd name="T22" fmla="*/ 2147483647 w 2624"/>
              <a:gd name="T23" fmla="*/ 2147483647 h 1070"/>
              <a:gd name="T24" fmla="*/ 2147483647 w 2624"/>
              <a:gd name="T25" fmla="*/ 2147483647 h 1070"/>
              <a:gd name="T26" fmla="*/ 2147483647 w 2624"/>
              <a:gd name="T27" fmla="*/ 2147483647 h 1070"/>
              <a:gd name="T28" fmla="*/ 2147483647 w 2624"/>
              <a:gd name="T29" fmla="*/ 2147483647 h 1070"/>
              <a:gd name="T30" fmla="*/ 2147483647 w 2624"/>
              <a:gd name="T31" fmla="*/ 2147483647 h 1070"/>
              <a:gd name="T32" fmla="*/ 2147483647 w 2624"/>
              <a:gd name="T33" fmla="*/ 2147483647 h 1070"/>
              <a:gd name="T34" fmla="*/ 2147483647 w 2624"/>
              <a:gd name="T35" fmla="*/ 2147483647 h 1070"/>
              <a:gd name="T36" fmla="*/ 2147483647 w 2624"/>
              <a:gd name="T37" fmla="*/ 2147483647 h 1070"/>
              <a:gd name="T38" fmla="*/ 2147483647 w 2624"/>
              <a:gd name="T39" fmla="*/ 2147483647 h 1070"/>
              <a:gd name="T40" fmla="*/ 2147483647 w 2624"/>
              <a:gd name="T41" fmla="*/ 2147483647 h 1070"/>
              <a:gd name="T42" fmla="*/ 2147483647 w 2624"/>
              <a:gd name="T43" fmla="*/ 2147483647 h 1070"/>
              <a:gd name="T44" fmla="*/ 2147483647 w 2624"/>
              <a:gd name="T45" fmla="*/ 2147483647 h 1070"/>
              <a:gd name="T46" fmla="*/ 2147483647 w 2624"/>
              <a:gd name="T47" fmla="*/ 2147483647 h 1070"/>
              <a:gd name="T48" fmla="*/ 2147483647 w 2624"/>
              <a:gd name="T49" fmla="*/ 2147483647 h 1070"/>
              <a:gd name="T50" fmla="*/ 2147483647 w 2624"/>
              <a:gd name="T51" fmla="*/ 2147483647 h 1070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2624"/>
              <a:gd name="T79" fmla="*/ 0 h 1070"/>
              <a:gd name="T80" fmla="*/ 2624 w 2624"/>
              <a:gd name="T81" fmla="*/ 1070 h 1070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2624" h="1070">
                <a:moveTo>
                  <a:pt x="0" y="0"/>
                </a:moveTo>
                <a:cubicBezTo>
                  <a:pt x="40" y="13"/>
                  <a:pt x="80" y="24"/>
                  <a:pt x="119" y="37"/>
                </a:cubicBezTo>
                <a:cubicBezTo>
                  <a:pt x="133" y="50"/>
                  <a:pt x="153" y="58"/>
                  <a:pt x="165" y="73"/>
                </a:cubicBezTo>
                <a:cubicBezTo>
                  <a:pt x="171" y="81"/>
                  <a:pt x="169" y="93"/>
                  <a:pt x="174" y="101"/>
                </a:cubicBezTo>
                <a:cubicBezTo>
                  <a:pt x="181" y="112"/>
                  <a:pt x="193" y="119"/>
                  <a:pt x="202" y="128"/>
                </a:cubicBezTo>
                <a:cubicBezTo>
                  <a:pt x="205" y="137"/>
                  <a:pt x="204" y="149"/>
                  <a:pt x="211" y="156"/>
                </a:cubicBezTo>
                <a:cubicBezTo>
                  <a:pt x="226" y="171"/>
                  <a:pt x="248" y="180"/>
                  <a:pt x="266" y="192"/>
                </a:cubicBezTo>
                <a:cubicBezTo>
                  <a:pt x="303" y="216"/>
                  <a:pt x="323" y="251"/>
                  <a:pt x="366" y="265"/>
                </a:cubicBezTo>
                <a:cubicBezTo>
                  <a:pt x="418" y="301"/>
                  <a:pt x="481" y="310"/>
                  <a:pt x="540" y="329"/>
                </a:cubicBezTo>
                <a:cubicBezTo>
                  <a:pt x="589" y="363"/>
                  <a:pt x="646" y="367"/>
                  <a:pt x="704" y="375"/>
                </a:cubicBezTo>
                <a:cubicBezTo>
                  <a:pt x="894" y="370"/>
                  <a:pt x="1045" y="360"/>
                  <a:pt x="1226" y="338"/>
                </a:cubicBezTo>
                <a:cubicBezTo>
                  <a:pt x="1305" y="318"/>
                  <a:pt x="1398" y="310"/>
                  <a:pt x="1472" y="348"/>
                </a:cubicBezTo>
                <a:cubicBezTo>
                  <a:pt x="1549" y="387"/>
                  <a:pt x="1439" y="346"/>
                  <a:pt x="1546" y="375"/>
                </a:cubicBezTo>
                <a:cubicBezTo>
                  <a:pt x="1564" y="380"/>
                  <a:pt x="1600" y="393"/>
                  <a:pt x="1600" y="393"/>
                </a:cubicBezTo>
                <a:cubicBezTo>
                  <a:pt x="1623" y="416"/>
                  <a:pt x="1642" y="429"/>
                  <a:pt x="1674" y="439"/>
                </a:cubicBezTo>
                <a:cubicBezTo>
                  <a:pt x="1720" y="471"/>
                  <a:pt x="1760" y="505"/>
                  <a:pt x="1811" y="530"/>
                </a:cubicBezTo>
                <a:cubicBezTo>
                  <a:pt x="1831" y="551"/>
                  <a:pt x="1874" y="576"/>
                  <a:pt x="1902" y="585"/>
                </a:cubicBezTo>
                <a:cubicBezTo>
                  <a:pt x="1936" y="621"/>
                  <a:pt x="1974" y="642"/>
                  <a:pt x="2021" y="658"/>
                </a:cubicBezTo>
                <a:cubicBezTo>
                  <a:pt x="2050" y="689"/>
                  <a:pt x="2082" y="709"/>
                  <a:pt x="2122" y="722"/>
                </a:cubicBezTo>
                <a:cubicBezTo>
                  <a:pt x="2145" y="746"/>
                  <a:pt x="2163" y="758"/>
                  <a:pt x="2195" y="768"/>
                </a:cubicBezTo>
                <a:cubicBezTo>
                  <a:pt x="2227" y="801"/>
                  <a:pt x="2303" y="862"/>
                  <a:pt x="2350" y="878"/>
                </a:cubicBezTo>
                <a:cubicBezTo>
                  <a:pt x="2372" y="911"/>
                  <a:pt x="2387" y="911"/>
                  <a:pt x="2423" y="924"/>
                </a:cubicBezTo>
                <a:cubicBezTo>
                  <a:pt x="2456" y="955"/>
                  <a:pt x="2525" y="1010"/>
                  <a:pt x="2570" y="1024"/>
                </a:cubicBezTo>
                <a:cubicBezTo>
                  <a:pt x="2576" y="1033"/>
                  <a:pt x="2579" y="1045"/>
                  <a:pt x="2588" y="1052"/>
                </a:cubicBezTo>
                <a:cubicBezTo>
                  <a:pt x="2595" y="1058"/>
                  <a:pt x="2607" y="1057"/>
                  <a:pt x="2615" y="1061"/>
                </a:cubicBezTo>
                <a:cubicBezTo>
                  <a:pt x="2619" y="1063"/>
                  <a:pt x="2621" y="1067"/>
                  <a:pt x="2624" y="1070"/>
                </a:cubicBezTo>
              </a:path>
            </a:pathLst>
          </a:custGeom>
          <a:noFill/>
          <a:ln w="76200" cmpd="sng">
            <a:solidFill>
              <a:srgbClr val="FF9900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grpSp>
        <p:nvGrpSpPr>
          <p:cNvPr id="1030" name="Group 6"/>
          <p:cNvGrpSpPr>
            <a:grpSpLocks/>
          </p:cNvGrpSpPr>
          <p:nvPr/>
        </p:nvGrpSpPr>
        <p:grpSpPr bwMode="auto">
          <a:xfrm>
            <a:off x="2195513" y="4941888"/>
            <a:ext cx="1655762" cy="1717675"/>
            <a:chOff x="4377" y="2706"/>
            <a:chExt cx="1043" cy="1082"/>
          </a:xfrm>
        </p:grpSpPr>
        <p:graphicFrame>
          <p:nvGraphicFramePr>
            <p:cNvPr id="1027" name="Object 3"/>
            <p:cNvGraphicFramePr>
              <a:graphicFrameLocks noChangeAspect="1"/>
            </p:cNvGraphicFramePr>
            <p:nvPr/>
          </p:nvGraphicFramePr>
          <p:xfrm>
            <a:off x="4377" y="2706"/>
            <a:ext cx="1043" cy="1003"/>
          </p:xfrm>
          <a:graphic>
            <a:graphicData uri="http://schemas.openxmlformats.org/presentationml/2006/ole">
              <p:oleObj spid="_x0000_s3103" name="Photo Editor 写真" r:id="rId4" imgW="1000000" imgH="961905" progId="">
                <p:embed/>
              </p:oleObj>
            </a:graphicData>
          </a:graphic>
        </p:graphicFrame>
        <p:sp>
          <p:nvSpPr>
            <p:cNvPr id="29705" name="WordArt 9"/>
            <p:cNvSpPr>
              <a:spLocks noChangeArrowheads="1" noChangeShapeType="1" noTextEdit="1"/>
            </p:cNvSpPr>
            <p:nvPr/>
          </p:nvSpPr>
          <p:spPr bwMode="auto">
            <a:xfrm>
              <a:off x="4468" y="3521"/>
              <a:ext cx="867" cy="26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>
                <a:defRPr/>
              </a:pPr>
              <a:r>
                <a:rPr lang="ja-JP" altLang="en-US" sz="4000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8080"/>
                  </a:solidFill>
                  <a:latin typeface="HGS創英角ｺﾞｼｯｸUB"/>
                  <a:ea typeface="HGS創英角ｺﾞｼｯｸUB"/>
                </a:rPr>
                <a:t>悪玉</a:t>
              </a:r>
              <a:r>
                <a:rPr lang="ja-JP" altLang="en-US" sz="4000" b="1" i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808080"/>
                  </a:solidFill>
                  <a:effectLst>
                    <a:outerShdw dist="35921" dir="2700000" algn="ctr" rotWithShape="0">
                      <a:srgbClr val="808080">
                        <a:alpha val="80000"/>
                      </a:srgbClr>
                    </a:outerShdw>
                  </a:effectLst>
                  <a:latin typeface="HGS創英角ｺﾞｼｯｸUB"/>
                  <a:ea typeface="HGS創英角ｺﾞｼｯｸUB"/>
                </a:rPr>
                <a:t>菌</a:t>
              </a:r>
            </a:p>
          </p:txBody>
        </p:sp>
      </p:grpSp>
      <p:sp>
        <p:nvSpPr>
          <p:cNvPr id="1031" name="テキスト ボックス 10"/>
          <p:cNvSpPr txBox="1">
            <a:spLocks noChangeArrowheads="1"/>
          </p:cNvSpPr>
          <p:nvPr/>
        </p:nvSpPr>
        <p:spPr bwMode="auto">
          <a:xfrm>
            <a:off x="1763713" y="188913"/>
            <a:ext cx="63404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3200">
                <a:solidFill>
                  <a:schemeClr val="tx2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善玉菌が減ると、悪玉菌が増える</a:t>
            </a:r>
          </a:p>
        </p:txBody>
      </p:sp>
      <p:sp>
        <p:nvSpPr>
          <p:cNvPr id="1033" name="フッター プレースホルダ 9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0" lang="zh-TW" altLang="en-US" smtClean="0">
                <a:solidFill>
                  <a:schemeClr val="bg1"/>
                </a:solidFill>
              </a:rPr>
              <a:t>出張肝臓病教室</a:t>
            </a:r>
            <a:endParaRPr kumimoji="0" lang="en-US" altLang="ja-JP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17557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>
          <a:xfrm>
            <a:off x="145657" y="286604"/>
            <a:ext cx="8569465" cy="1450757"/>
          </a:xfrm>
        </p:spPr>
        <p:txBody>
          <a:bodyPr/>
          <a:lstStyle/>
          <a:p>
            <a:r>
              <a:rPr lang="ja-JP" altLang="en-US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ちゃんと食べてちゃんと出す！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24793" y="1820707"/>
            <a:ext cx="7810781" cy="3922867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n"/>
            </a:pPr>
            <a:endParaRPr lang="ja-JP" altLang="en-US" sz="2800" dirty="0" smtClean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下剤に頼らない排便コントロールを！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水溶性食物繊維・不溶性食物繊維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ビフィズス菌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オリゴ糖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ゆっくりよく噛む、歯も大切に！</a:t>
            </a:r>
            <a:endParaRPr lang="en-US" altLang="ja-JP" sz="2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十分な水分摂取！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目指そう！</a:t>
            </a:r>
            <a:r>
              <a:rPr lang="ja-JP" altLang="en-US" sz="2800" dirty="0" smtClean="0">
                <a:solidFill>
                  <a:srgbClr val="0099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快食</a:t>
            </a: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、</a:t>
            </a:r>
            <a:r>
              <a:rPr lang="ja-JP" altLang="en-US" sz="2800" dirty="0" smtClean="0">
                <a:solidFill>
                  <a:srgbClr val="FF00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快眠</a:t>
            </a: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、</a:t>
            </a:r>
            <a:r>
              <a:rPr lang="ja-JP" altLang="en-US" sz="2800" dirty="0" smtClean="0">
                <a:solidFill>
                  <a:srgbClr val="0000FF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快便！</a:t>
            </a:r>
            <a:endParaRPr lang="en-US" altLang="ja-JP" sz="2800" dirty="0" smtClean="0">
              <a:solidFill>
                <a:srgbClr val="0000FF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5366" name="フッター プレースホルダ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0" lang="zh-TW" altLang="en-US" smtClean="0">
                <a:solidFill>
                  <a:schemeClr val="bg1"/>
                </a:solidFill>
              </a:rPr>
              <a:t>出張肝臓病教室</a:t>
            </a:r>
            <a:endParaRPr kumimoji="0" lang="en-US" altLang="ja-JP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72688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ja-JP" altLang="en-US" sz="4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脂肪肝の予防</a:t>
            </a:r>
            <a:endParaRPr kumimoji="1" lang="ja-JP" altLang="en-US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出張肝臓病教室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732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7430" y="635235"/>
            <a:ext cx="8189140" cy="1088068"/>
          </a:xfrm>
        </p:spPr>
        <p:txBody>
          <a:bodyPr>
            <a:normAutofit/>
          </a:bodyPr>
          <a:lstStyle/>
          <a:p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肝臓病にはごちそうを</a:t>
            </a:r>
            <a:r>
              <a:rPr lang="ja-JP" altLang="en-US" sz="32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食べて寝ていればいい</a:t>
            </a: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？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63704" y="1889001"/>
            <a:ext cx="7543801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/>
              <a:t>かつては高エネルギー・高たんぱく</a:t>
            </a:r>
            <a:r>
              <a:rPr lang="ja-JP" altLang="en-US" sz="2400" dirty="0" smtClean="0"/>
              <a:t>食といわれていた！</a:t>
            </a:r>
            <a:endParaRPr lang="en-US" altLang="ja-JP" sz="2400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出張肝臓病教室</a:t>
            </a:r>
            <a:endParaRPr lang="en-US" dirty="0"/>
          </a:p>
        </p:txBody>
      </p:sp>
      <p:pic>
        <p:nvPicPr>
          <p:cNvPr id="2052" name="Picture 4" descr="http://msp.c.yimg.jp/yjimage?q=bQFXxvUXyLEiqd_t.ogni7faQZGzKSsTaX7shjsOMb7a7uRkWTLMoVOZfWaSzD2B_Pf8OfZ2HNDcM8syAZoURqVSmWQr879FyxnsauDznx_69w_k3MAuOOKpWTwLvyNbUHg-&amp;sig=12tfr8nbf&amp;x=170&amp;y=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08643" y="2594627"/>
            <a:ext cx="5088668" cy="3382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859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77430" y="635235"/>
            <a:ext cx="8189140" cy="1088068"/>
          </a:xfrm>
        </p:spPr>
        <p:txBody>
          <a:bodyPr>
            <a:normAutofit/>
          </a:bodyPr>
          <a:lstStyle/>
          <a:p>
            <a:r>
              <a:rPr lang="ja-JP" altLang="en-US" sz="36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脂肪肝の原因</a:t>
            </a:r>
            <a:endParaRPr lang="ja-JP" altLang="en-US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7" name="コンテンツ プレースホルダー 6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肥満（食べ過ぎ）</a:t>
            </a:r>
            <a:endParaRPr kumimoji="1" lang="ja-JP" altLang="en-US" sz="2400" dirty="0" smtClean="0"/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アルコールの常習</a:t>
            </a:r>
            <a:endParaRPr lang="en-US" altLang="ja-JP" sz="2400" dirty="0" smtClean="0">
              <a:solidFill>
                <a:srgbClr val="C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低栄養</a:t>
            </a:r>
            <a:endParaRPr lang="en-US" altLang="ja-JP" sz="2400" dirty="0" smtClean="0">
              <a:solidFill>
                <a:srgbClr val="C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糖尿病</a:t>
            </a:r>
            <a:endParaRPr lang="en-US" altLang="ja-JP" sz="2400" dirty="0" smtClean="0">
              <a:solidFill>
                <a:srgbClr val="C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運動不足</a:t>
            </a:r>
            <a:endParaRPr lang="en-US" altLang="ja-JP" sz="2400" dirty="0" smtClean="0">
              <a:solidFill>
                <a:srgbClr val="C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脂質異常症</a:t>
            </a:r>
            <a:endParaRPr lang="en-US" altLang="ja-JP" sz="2400" dirty="0" smtClean="0">
              <a:solidFill>
                <a:srgbClr val="C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その他</a:t>
            </a:r>
            <a:endParaRPr lang="en-US" altLang="ja-JP" sz="2400" dirty="0">
              <a:solidFill>
                <a:srgbClr val="C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3" name="円/楕円 2"/>
          <p:cNvSpPr/>
          <p:nvPr/>
        </p:nvSpPr>
        <p:spPr>
          <a:xfrm>
            <a:off x="4596276" y="3665692"/>
            <a:ext cx="3617139" cy="1521303"/>
          </a:xfrm>
          <a:prstGeom prst="ellipse">
            <a:avLst/>
          </a:prstGeom>
          <a:solidFill>
            <a:srgbClr val="FFFF66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>
                <a:solidFill>
                  <a:srgbClr val="00206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肝細胞の中に中性脂肪が異常に蓄積</a:t>
            </a:r>
            <a:endParaRPr kumimoji="1" lang="ja-JP" altLang="en-US" dirty="0">
              <a:solidFill>
                <a:srgbClr val="00206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6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zh-TW" altLang="en-US" dirty="0" smtClean="0"/>
              <a:t>出張肝臓病教室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8108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ja-JP" altLang="en-US" sz="3500" dirty="0" smtClean="0">
                <a:ea typeface="HGS創英角ﾎﾟｯﾌﾟ体" panose="040B0A00000000000000" pitchFamily="50" charset="-128"/>
              </a:rPr>
              <a:t>脂肪肝予防のための食事のポイント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22960" y="1737361"/>
            <a:ext cx="7897294" cy="4477321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腹八分目とする。</a:t>
            </a:r>
            <a:endParaRPr lang="en-US" altLang="ja-JP" sz="2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甘い</a:t>
            </a:r>
            <a:r>
              <a:rPr lang="ja-JP" altLang="en-US" sz="28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もの</a:t>
            </a: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やアルコールを控える。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食品の種類は出来るだけ多くする。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脂肪は控えめに。しかし０ゼロではない。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食物繊維を多く含む食品（野菜、海藻、　　</a:t>
            </a:r>
            <a:endParaRPr lang="en-US" altLang="ja-JP" sz="2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きのこなど）をとる。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朝食、昼食、夕食を規則正しく。（夜食は控える）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ゆっくりよく噛んで食べる。</a:t>
            </a:r>
            <a:endParaRPr lang="en-US" altLang="ja-JP" sz="2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n"/>
            </a:pPr>
            <a:endParaRPr lang="ja-JP" altLang="en-US" sz="2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5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zh-TW" altLang="en-US" dirty="0" smtClean="0"/>
              <a:t>出張肝臓病教室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925917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920064" y="700532"/>
            <a:ext cx="7543800" cy="1450757"/>
          </a:xfrm>
        </p:spPr>
        <p:txBody>
          <a:bodyPr>
            <a:noAutofit/>
          </a:bodyPr>
          <a:lstStyle/>
          <a:p>
            <a:pPr lvl="0"/>
            <a:r>
              <a:rPr kumimoji="0" lang="ja-JP" altLang="en-US" sz="36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アルコール、甘い物は</a:t>
            </a:r>
            <a:r>
              <a:rPr kumimoji="0" lang="ja-JP" altLang="en-US" sz="36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ひかえましょう！</a:t>
            </a:r>
            <a:r>
              <a:rPr kumimoji="0" lang="ja-JP" altLang="ja-JP" sz="3200" dirty="0">
                <a:solidFill>
                  <a:schemeClr val="tx1"/>
                </a:solidFill>
                <a:latin typeface="Arial" panose="020B0604020202020204" pitchFamily="34" charset="0"/>
              </a:rPr>
              <a:t/>
            </a:r>
            <a:br>
              <a:rPr kumimoji="0" lang="ja-JP" altLang="ja-JP" sz="3200" dirty="0">
                <a:solidFill>
                  <a:schemeClr val="tx1"/>
                </a:solidFill>
                <a:latin typeface="Arial" panose="020B0604020202020204" pitchFamily="34" charset="0"/>
              </a:rPr>
            </a:br>
            <a:endParaRPr kumimoji="1" lang="ja-JP" altLang="en-US" sz="36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074636" y="1996191"/>
            <a:ext cx="6387045" cy="3323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8890" rIns="74295" bIns="889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アルコール、果物、お菓子・ジュース類を多くとりすぎると、血液中の中性脂肪が増える。</a:t>
            </a: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</a:pPr>
            <a:endParaRPr lang="en-US" altLang="ja-JP" sz="20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</a:pPr>
            <a:endParaRPr kumimoji="0" lang="en-US" altLang="ja-JP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n"/>
              <a:tabLst/>
            </a:pPr>
            <a:r>
              <a:rPr kumimoji="0" lang="ja-JP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夕食後や夜間の摂取にも注意が必要。</a:t>
            </a:r>
            <a:endParaRPr kumimoji="0" lang="ja-JP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0" name="Picture 2" descr="http://msp.c.yimg.jp/yjimage?q=CsNwxhgXyLF7GLyQwdl5ZI.JE5OJ0Znma0G_o9csAzFn1FWlfojpQhRvKAfM_mCc8bZhUR41h3x5ixBdqkGeuHcqT5d1GFz1zWoa6v3BzaP_Qs5Mrmj05Ju.0EJ1gJrGvJ9g3CKpw_11GS8Fsw--&amp;sig=138cn9e5p&amp;x=170&amp;y=1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2698" y="4897430"/>
            <a:ext cx="16192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r01.isearch.c.yimg.jp/image?id=377b68706be4bb227dc9a5ecf8490f3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68510" y="4317371"/>
            <a:ext cx="1849062" cy="1239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r02.isearch.c.yimg.jp/image?id=a8df3372b88d2335b9e80f5fae4602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51461" y="4319999"/>
            <a:ext cx="161925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msp.c.yimg.jp/yjimage?q=IMlnzvEXyLFRqb0Bc0d_hVIn5wE3LC9FSgKYvw5JfWiLIV7cFOU8Wy_PcHdITuABxOyrjpLGQhnl8QtPYptOvf5l27THBUy7vmBybnEXDwrYR5ni8M.wl6Ozf1LODhD8g01V9oZ_rb26CnpfF079&amp;sig=13anl010e&amp;x=170&amp;y=4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80961" y="5420371"/>
            <a:ext cx="2587549" cy="700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r04.isearch.c.yimg.jp/image?id=4fba3e45cd81f273912c0b8cb7f0331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47510" y="3231521"/>
            <a:ext cx="161925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http://msp.c.yimg.jp/yjimage?q=aXHtEzYXyLFfO3b72Ef_KKqgEt6r7xkRl1ol6vNLRGOtic_A12j8IqqRo9SFVD_ahjdLbTBQfZwDxo6dT4im1KFY8pwCZfJK0Od8SRlgzud1lNmvImPb026WtB2CWABV6ATEe_er1G.lQ_9nv25g&amp;sig=13ar9ju4q&amp;x=170&amp;y=10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823819" y="5166374"/>
            <a:ext cx="1619250" cy="100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http://msp.c.yimg.jp/yjimage?q=DYPxp9AXyLEQtpAe3fO85PQMgqAvSoVJ5G98nG0AZRu0JHCZkmVfcmfrM_zX1BhJv82s9LfGOqti.68sQ.Pl6TcvHdTOgIW2Xcl8Aq_OQ2cx1r8VYBTEJiVaI90gNI0lhfMmKgi2cMRPNVQJw9Oh&amp;sig=13abgtl0k&amp;x=170&amp;y=12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65111" y="3798062"/>
            <a:ext cx="1619250" cy="120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zh-TW" altLang="en-US" dirty="0" smtClean="0"/>
              <a:t>出張肝臓病教室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295030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418704" y="459367"/>
            <a:ext cx="41681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容器別生産量推移（２００１年～２０１３年）</a:t>
            </a:r>
          </a:p>
        </p:txBody>
      </p:sp>
      <p:pic>
        <p:nvPicPr>
          <p:cNvPr id="4098" name="Picture 2" descr="容器別生産量推移（2001年～2013年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5078" y="982804"/>
            <a:ext cx="3401162" cy="5017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394740" y="2750357"/>
            <a:ext cx="351089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600" b="1" dirty="0"/>
              <a:t>２０１３年容器別シェア（生産量ベース）</a:t>
            </a:r>
          </a:p>
        </p:txBody>
      </p:sp>
      <p:pic>
        <p:nvPicPr>
          <p:cNvPr id="4100" name="Picture 4" descr="2013年容器別シェア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758" y="3334943"/>
            <a:ext cx="2728913" cy="207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zh-TW" altLang="en-US" dirty="0" smtClean="0"/>
              <a:t>出張肝臓病教室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9949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清涼飲料水品目別生産量推移（1994年～2013年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1787" y="1181249"/>
            <a:ext cx="3467702" cy="479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j-sda.or.jp/images_j/stories/con05_about_jsda/k05_06_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37828" y="949202"/>
            <a:ext cx="1500188" cy="2050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j-sda.or.jp/images_j/stories/con05_about_jsda/k05_06_0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8015" y="978252"/>
            <a:ext cx="1500188" cy="1042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j-sda.or.jp/images_j/stories/con05_about_jsda/k05_06_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38203" y="967409"/>
            <a:ext cx="1500188" cy="2057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j-sda.or.jp/images_j/stories/con05_about_jsda/k05_06_0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21161" y="3003157"/>
            <a:ext cx="1500188" cy="2235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www.j-sda.or.jp/images_j/stories/con05_about_jsda/k05_06_0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2116" y="5272942"/>
            <a:ext cx="1485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j-sda.or.jp/images_j/stories/con05_about_jsda/k05_06_0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66403" y="5623206"/>
            <a:ext cx="1485900" cy="3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www.j-sda.or.jp/images_j/stories/con05_about_jsda/k05_06_06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8015" y="2016246"/>
            <a:ext cx="1500188" cy="1385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www.j-sda.or.jp/images_j/stories/con05_about_jsda/k05_06_08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47732" y="3023735"/>
            <a:ext cx="1500188" cy="37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http://www.j-sda.or.jp/images_j/stories/con05_about_jsda/k05_06_09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35636" y="3392586"/>
            <a:ext cx="3071813" cy="2571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180048" y="417575"/>
            <a:ext cx="6476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b="1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清涼飲料水品目別生産量推移（１９９４年～２０１３年）</a:t>
            </a:r>
          </a:p>
        </p:txBody>
      </p:sp>
      <p:sp>
        <p:nvSpPr>
          <p:cNvPr id="1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zh-TW" altLang="en-US" dirty="0" smtClean="0"/>
              <a:t>出張肝臓病教室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6546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ja-JP" altLang="en-US" sz="4000" dirty="0" smtClean="0">
                <a:ea typeface="HGP創英角ﾎﾟｯﾌﾟ体" panose="040B0A00000000000000" pitchFamily="50" charset="-128"/>
              </a:rPr>
              <a:t>肥満予防は生活習慣から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1143000" y="1981200"/>
            <a:ext cx="7772400" cy="4038600"/>
          </a:xfrm>
        </p:spPr>
        <p:txBody>
          <a:bodyPr>
            <a:normAutofit/>
          </a:bodyPr>
          <a:lstStyle/>
          <a:p>
            <a:pPr eaLnBrk="1" hangingPunct="1"/>
            <a:r>
              <a:rPr lang="ja-JP" altLang="en-US" sz="3400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ポイント１　</a:t>
            </a:r>
            <a:endParaRPr lang="en-US" altLang="ja-JP" sz="3400" dirty="0" smtClean="0">
              <a:solidFill>
                <a:srgbClr val="0070C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eaLnBrk="1" hangingPunct="1"/>
            <a:r>
              <a:rPr lang="ja-JP" altLang="en-US" sz="3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3400" dirty="0" smtClean="0">
                <a:solidFill>
                  <a:srgbClr val="0070C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適正体重を維持する。</a:t>
            </a:r>
          </a:p>
          <a:p>
            <a:pPr eaLnBrk="1" hangingPunct="1"/>
            <a:r>
              <a:rPr lang="ja-JP" altLang="en-US" sz="3400" dirty="0" smtClean="0">
                <a:solidFill>
                  <a:srgbClr val="0099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ポイント２</a:t>
            </a:r>
            <a:endParaRPr lang="en-US" altLang="ja-JP" sz="3400" dirty="0" smtClean="0">
              <a:solidFill>
                <a:srgbClr val="0099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eaLnBrk="1" hangingPunct="1"/>
            <a:r>
              <a:rPr lang="ja-JP" altLang="en-US" sz="3400" dirty="0" smtClean="0">
                <a:solidFill>
                  <a:srgbClr val="0099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一日3食バランスよく食べる。</a:t>
            </a:r>
          </a:p>
          <a:p>
            <a:pPr eaLnBrk="1" hangingPunct="1"/>
            <a:r>
              <a:rPr lang="ja-JP" altLang="en-US" sz="3400" dirty="0" smtClean="0">
                <a:solidFill>
                  <a:srgbClr val="FF00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ポイント３</a:t>
            </a:r>
            <a:endParaRPr lang="en-US" altLang="ja-JP" sz="3400" dirty="0" smtClean="0">
              <a:solidFill>
                <a:srgbClr val="FF0066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eaLnBrk="1" hangingPunct="1"/>
            <a:r>
              <a:rPr lang="ja-JP" altLang="en-US" sz="3400" dirty="0" smtClean="0">
                <a:solidFill>
                  <a:srgbClr val="FF0066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適度な運動をしましょう。</a:t>
            </a:r>
          </a:p>
        </p:txBody>
      </p:sp>
      <p:sp>
        <p:nvSpPr>
          <p:cNvPr id="5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zh-TW" altLang="en-US" dirty="0" smtClean="0"/>
              <a:t>出張肝臓病教室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599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36613"/>
            <a:ext cx="5616575" cy="431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テキスト ボックス 5"/>
          <p:cNvSpPr txBox="1">
            <a:spLocks noChangeArrowheads="1"/>
          </p:cNvSpPr>
          <p:nvPr/>
        </p:nvSpPr>
        <p:spPr bwMode="auto">
          <a:xfrm>
            <a:off x="4284663" y="5157788"/>
            <a:ext cx="326243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400" dirty="0">
                <a:solidFill>
                  <a:srgbClr val="C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無理なくできること</a:t>
            </a:r>
            <a:r>
              <a:rPr lang="ja-JP" altLang="en-US" sz="2400" dirty="0" smtClean="0">
                <a:solidFill>
                  <a:srgbClr val="C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を</a:t>
            </a:r>
            <a:endParaRPr lang="en-US" altLang="ja-JP" sz="2400" dirty="0" smtClean="0">
              <a:solidFill>
                <a:srgbClr val="C0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eaLnBrk="1" hangingPunct="1"/>
            <a:r>
              <a:rPr lang="ja-JP" altLang="en-US" sz="2400" dirty="0" smtClean="0">
                <a:solidFill>
                  <a:srgbClr val="C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まずはー１</a:t>
            </a:r>
            <a:r>
              <a:rPr lang="en-US" altLang="ja-JP" sz="2400" dirty="0" smtClean="0">
                <a:solidFill>
                  <a:srgbClr val="C0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kg</a:t>
            </a:r>
            <a:endParaRPr lang="ja-JP" altLang="en-US" sz="2400" dirty="0">
              <a:solidFill>
                <a:srgbClr val="C0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zh-TW" altLang="en-US" dirty="0" smtClean="0"/>
              <a:t>出張肝臓病教室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47950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肝臓病食のまとめ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1055605" y="2086893"/>
            <a:ext cx="7543801" cy="4023360"/>
          </a:xfrm>
        </p:spPr>
        <p:txBody>
          <a:bodyPr/>
          <a:lstStyle/>
          <a:p>
            <a:pPr>
              <a:buFont typeface="Wingdings" panose="05000000000000000000" pitchFamily="2" charset="2"/>
              <a:buChar char="n"/>
            </a:pPr>
            <a:r>
              <a:rPr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良質のたんぱく質を食べましょう！</a:t>
            </a:r>
            <a:endParaRPr lang="en-US" altLang="ja-JP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</a:t>
            </a:r>
            <a:r>
              <a:rPr lang="ja-JP" altLang="en-US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新鮮第一！</a:t>
            </a:r>
            <a:endParaRPr lang="en-US" altLang="ja-JP" dirty="0" smtClean="0">
              <a:solidFill>
                <a:srgbClr val="C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バランス良く！</a:t>
            </a:r>
            <a:endParaRPr lang="en-US" altLang="ja-JP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</a:t>
            </a:r>
            <a:r>
              <a:rPr lang="ja-JP" altLang="en-US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野菜を十分組み合わせて！　</a:t>
            </a:r>
            <a:r>
              <a:rPr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　</a:t>
            </a:r>
            <a:endParaRPr lang="en-US" altLang="ja-JP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標準体重を基本に！</a:t>
            </a:r>
            <a:endParaRPr lang="en-US" altLang="ja-JP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</a:t>
            </a:r>
            <a:r>
              <a:rPr lang="ja-JP" altLang="en-US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食べすぎは肥満・脂肪肝のもと！</a:t>
            </a:r>
            <a:endParaRPr lang="en-US" altLang="ja-JP" dirty="0" smtClean="0">
              <a:solidFill>
                <a:srgbClr val="C00000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便秘をしないように！</a:t>
            </a:r>
            <a:endParaRPr lang="en-US" altLang="ja-JP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</a:t>
            </a:r>
            <a:r>
              <a:rPr lang="ja-JP" altLang="en-US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肝臓に負担をかけない！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43469" y="2479027"/>
            <a:ext cx="2068699" cy="1672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8663" y="3926360"/>
            <a:ext cx="1840700" cy="1977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フローチャート: せん孔テープ 8"/>
          <p:cNvSpPr/>
          <p:nvPr/>
        </p:nvSpPr>
        <p:spPr>
          <a:xfrm rot="20841584">
            <a:off x="3646222" y="4003947"/>
            <a:ext cx="4377467" cy="1342307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快食・快眠・快便</a:t>
            </a:r>
            <a:endParaRPr kumimoji="1" lang="ja-JP" altLang="en-US" sz="2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10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zh-TW" altLang="en-US" dirty="0" smtClean="0"/>
              <a:t>出張肝臓病教室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3509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ja-JP" altLang="en-US" sz="4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肝臓病の栄養療法</a:t>
            </a:r>
          </a:p>
        </p:txBody>
      </p:sp>
      <p:sp>
        <p:nvSpPr>
          <p:cNvPr id="7171" name="コンテンツ プレースホル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慢性肝炎</a:t>
            </a:r>
            <a:endParaRPr lang="en-US" altLang="ja-JP" sz="2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脂肪肝・非アルコール性脂肪肝</a:t>
            </a:r>
            <a:endParaRPr lang="en-US" altLang="ja-JP" sz="28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eaLnBrk="1" hangingPunct="1">
              <a:buFont typeface="Wingdings" panose="05000000000000000000" pitchFamily="2" charset="2"/>
              <a:buChar char="n"/>
            </a:pPr>
            <a:r>
              <a:rPr lang="ja-JP" altLang="en-US" sz="28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肝硬変・肝がん</a:t>
            </a:r>
          </a:p>
        </p:txBody>
      </p:sp>
      <p:sp>
        <p:nvSpPr>
          <p:cNvPr id="7172" name="テキスト ボックス 3"/>
          <p:cNvSpPr txBox="1">
            <a:spLocks noChangeArrowheads="1"/>
          </p:cNvSpPr>
          <p:nvPr/>
        </p:nvSpPr>
        <p:spPr bwMode="auto">
          <a:xfrm>
            <a:off x="1692275" y="4581525"/>
            <a:ext cx="700704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lang="ja-JP" altLang="en-US" sz="280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と</a:t>
            </a:r>
            <a:r>
              <a:rPr lang="ja-JP" altLang="en-US" sz="280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肝臓病と</a:t>
            </a:r>
            <a:r>
              <a:rPr lang="ja-JP" altLang="en-US" sz="28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いってもタイプがあります</a:t>
            </a:r>
            <a:r>
              <a:rPr lang="ja-JP" altLang="en-US" sz="28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が、</a:t>
            </a:r>
            <a:endParaRPr lang="en-US" altLang="ja-JP" sz="28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eaLnBrk="1" hangingPunct="1"/>
            <a:r>
              <a:rPr lang="ja-JP" altLang="en-US" sz="28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食事の基本は一緒！</a:t>
            </a:r>
            <a:endParaRPr lang="ja-JP" altLang="en-US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8199" name="フッター プレースホルダ 6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0" lang="zh-TW" altLang="en-US" smtClean="0">
                <a:solidFill>
                  <a:schemeClr val="bg1"/>
                </a:solidFill>
              </a:rPr>
              <a:t>出張肝臓病教室</a:t>
            </a:r>
            <a:endParaRPr kumimoji="0" lang="en-US" altLang="ja-JP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631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ja-JP" altLang="en-US" sz="4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栄養療法の基本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890124" y="1909720"/>
            <a:ext cx="7709283" cy="420053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良質のたんぱく質を！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</a:t>
            </a:r>
            <a:r>
              <a:rPr lang="ja-JP" altLang="en-US" sz="2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新鮮第一！</a:t>
            </a:r>
            <a:endParaRPr lang="en-US" altLang="ja-JP" sz="2400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バランス良く！</a:t>
            </a:r>
            <a:endParaRPr lang="en-US" altLang="ja-JP" sz="2400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野菜を十分組み合わせて！</a:t>
            </a:r>
            <a:r>
              <a:rPr lang="ja-JP" altLang="en-US" sz="2400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　　　　　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標準体重を基本に！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</a:t>
            </a:r>
            <a:r>
              <a:rPr lang="ja-JP" altLang="en-US" sz="2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食べすぎは肥満・脂肪肝のもと！</a:t>
            </a:r>
            <a:endParaRPr lang="en-US" altLang="ja-JP" sz="2400" dirty="0" smtClean="0">
              <a:solidFill>
                <a:schemeClr val="tx1"/>
              </a:solidFill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便秘をしないように！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 marL="0" indent="0">
              <a:buNone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　　　　</a:t>
            </a:r>
            <a:r>
              <a:rPr lang="ja-JP" altLang="en-US" sz="2400" dirty="0" smtClean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肝臓に負担をかけない！</a:t>
            </a:r>
          </a:p>
        </p:txBody>
      </p:sp>
      <p:sp>
        <p:nvSpPr>
          <p:cNvPr id="9222" name="フッター プレースホルダ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0" lang="zh-TW" altLang="en-US" dirty="0" smtClean="0">
                <a:solidFill>
                  <a:schemeClr val="bg1"/>
                </a:solidFill>
              </a:rPr>
              <a:t>出張肝臓病教室</a:t>
            </a:r>
            <a:endParaRPr kumimoji="0" lang="en-US" altLang="ja-JP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882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21943" y="665825"/>
            <a:ext cx="6737208" cy="1351163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dirty="0" smtClean="0">
                <a:solidFill>
                  <a:schemeClr val="accent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</a:t>
            </a:r>
            <a:endParaRPr lang="en-US" altLang="ja-JP" sz="2800" dirty="0" smtClean="0">
              <a:solidFill>
                <a:schemeClr val="accent2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kumimoji="1" lang="ja-JP" altLang="en-US" sz="2800" dirty="0">
                <a:solidFill>
                  <a:schemeClr val="accent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2800" dirty="0" smtClean="0">
                <a:solidFill>
                  <a:schemeClr val="accent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</a:t>
            </a:r>
            <a:r>
              <a:rPr lang="ja-JP" altLang="en-US" sz="4000" dirty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良質のたんぱく</a:t>
            </a:r>
            <a:r>
              <a:rPr lang="ja-JP" altLang="en-US" sz="40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質とは？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3133" y="2133706"/>
            <a:ext cx="4117273" cy="3548004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0406" y="2716567"/>
            <a:ext cx="2254122" cy="2265564"/>
          </a:xfrm>
          <a:prstGeom prst="rect">
            <a:avLst/>
          </a:prstGeom>
        </p:spPr>
      </p:pic>
      <p:sp>
        <p:nvSpPr>
          <p:cNvPr id="2" name="正方形/長方形 1"/>
          <p:cNvSpPr/>
          <p:nvPr/>
        </p:nvSpPr>
        <p:spPr>
          <a:xfrm>
            <a:off x="3843717" y="3350102"/>
            <a:ext cx="15866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出張肝臓病教室</a:t>
            </a:r>
            <a:endParaRPr lang="en-US" altLang="ja-JP" dirty="0">
              <a:solidFill>
                <a:schemeClr val="bg1"/>
              </a:solidFill>
            </a:endParaRPr>
          </a:p>
        </p:txBody>
      </p:sp>
      <p:sp>
        <p:nvSpPr>
          <p:cNvPr id="10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zh-TW" altLang="en-US" dirty="0" smtClean="0"/>
              <a:t>出張肝臓病教室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0168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タイトル 1"/>
          <p:cNvSpPr>
            <a:spLocks noGrp="1"/>
          </p:cNvSpPr>
          <p:nvPr>
            <p:ph type="title"/>
          </p:nvPr>
        </p:nvSpPr>
        <p:spPr>
          <a:xfrm>
            <a:off x="420786" y="286604"/>
            <a:ext cx="8375256" cy="1450757"/>
          </a:xfrm>
        </p:spPr>
        <p:txBody>
          <a:bodyPr>
            <a:normAutofit/>
          </a:bodyPr>
          <a:lstStyle/>
          <a:p>
            <a:r>
              <a:rPr lang="ja-JP" altLang="en-US" sz="4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良質のたんぱく質をとる！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quarter" idx="1"/>
          </p:nvPr>
        </p:nvSpPr>
        <p:spPr>
          <a:xfrm>
            <a:off x="996176" y="2386361"/>
            <a:ext cx="7370584" cy="348273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どのくらい食べるといいか？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　日本人の食事摂取基準では、健康な人は体重１ｋｇ当たり</a:t>
            </a:r>
            <a:r>
              <a:rPr lang="en-US" altLang="ja-JP" sz="2400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0.8</a:t>
            </a:r>
            <a:r>
              <a:rPr lang="ja-JP" altLang="en-US" sz="2400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2400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1.0</a:t>
            </a:r>
            <a:r>
              <a:rPr lang="ja-JP" altLang="en-US" sz="2400" dirty="0" err="1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ｇ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となっています。肝臓病の治療食としては</a:t>
            </a:r>
            <a:r>
              <a:rPr lang="en-US" altLang="ja-JP" sz="2400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1.0</a:t>
            </a:r>
            <a:r>
              <a:rPr lang="ja-JP" altLang="en-US" sz="2400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～</a:t>
            </a:r>
            <a:r>
              <a:rPr lang="en-US" altLang="ja-JP" sz="2400" dirty="0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1.2</a:t>
            </a:r>
            <a:r>
              <a:rPr lang="ja-JP" altLang="en-US" sz="2400" dirty="0" err="1" smtClean="0">
                <a:solidFill>
                  <a:srgbClr val="C00000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ｇ</a:t>
            </a: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、場合によってはさらに増やされます。</a:t>
            </a:r>
            <a:endParaRPr lang="en-US" altLang="ja-JP" sz="2400" dirty="0" smtClean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ja-JP" altLang="en-US" sz="2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質ですが、時間がたったものや、加工されて添加物がいろいろ増やされると、良質とは言えません。肝臓に負担をかける食品になってしまいます。</a:t>
            </a:r>
          </a:p>
        </p:txBody>
      </p:sp>
      <p:sp>
        <p:nvSpPr>
          <p:cNvPr id="10246" name="フッター プレースホルダ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0" lang="zh-TW" altLang="en-US" dirty="0" smtClean="0">
                <a:solidFill>
                  <a:schemeClr val="bg1"/>
                </a:solidFill>
              </a:rPr>
              <a:t>出張肝臓病教室</a:t>
            </a:r>
            <a:endParaRPr kumimoji="0" lang="en-US" altLang="ja-JP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569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11"/>
          <p:cNvGraphicFramePr>
            <a:graphicFrameLocks noChangeAspect="1"/>
          </p:cNvGraphicFramePr>
          <p:nvPr/>
        </p:nvGraphicFramePr>
        <p:xfrm>
          <a:off x="1331123" y="2781303"/>
          <a:ext cx="2027635" cy="1120379"/>
        </p:xfrm>
        <a:graphic>
          <a:graphicData uri="http://schemas.openxmlformats.org/presentationml/2006/ole">
            <p:oleObj spid="_x0000_s2104" name="ビットマップ イメージ" r:id="rId4" imgW="3048426" imgH="1533739" progId="PBrush">
              <p:embed/>
            </p:oleObj>
          </a:graphicData>
        </a:graphic>
      </p:graphicFrame>
      <p:sp>
        <p:nvSpPr>
          <p:cNvPr id="28675" name="AutoShape 56"/>
          <p:cNvSpPr>
            <a:spLocks noChangeArrowheads="1"/>
          </p:cNvSpPr>
          <p:nvPr/>
        </p:nvSpPr>
        <p:spPr bwMode="auto">
          <a:xfrm>
            <a:off x="1331123" y="2511031"/>
            <a:ext cx="2160985" cy="28622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350"/>
          </a:p>
        </p:txBody>
      </p:sp>
      <p:sp>
        <p:nvSpPr>
          <p:cNvPr id="28676" name="Text Box 57"/>
          <p:cNvSpPr txBox="1">
            <a:spLocks noChangeArrowheads="1"/>
          </p:cNvSpPr>
          <p:nvPr/>
        </p:nvSpPr>
        <p:spPr bwMode="auto">
          <a:xfrm>
            <a:off x="1980010" y="2294337"/>
            <a:ext cx="97155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500" b="1" dirty="0" smtClean="0">
                <a:solidFill>
                  <a:srgbClr val="FF9900"/>
                </a:solidFill>
                <a:ea typeface="HG創英角ﾎﾟｯﾌﾟ体" panose="040B0A09000000000000" pitchFamily="49" charset="-128"/>
              </a:rPr>
              <a:t>炭水化物</a:t>
            </a:r>
            <a:endParaRPr lang="ja-JP" altLang="en-US" sz="1500" b="1" dirty="0">
              <a:solidFill>
                <a:srgbClr val="FF9900"/>
              </a:solidFill>
              <a:ea typeface="HG創英角ﾎﾟｯﾌﾟ体" panose="040B0A09000000000000" pitchFamily="49" charset="-128"/>
            </a:endParaRPr>
          </a:p>
        </p:txBody>
      </p:sp>
      <p:sp>
        <p:nvSpPr>
          <p:cNvPr id="28677" name="AutoShape 59"/>
          <p:cNvSpPr>
            <a:spLocks noChangeArrowheads="1"/>
          </p:cNvSpPr>
          <p:nvPr/>
        </p:nvSpPr>
        <p:spPr bwMode="auto">
          <a:xfrm>
            <a:off x="3600453" y="2511031"/>
            <a:ext cx="1999060" cy="2862263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350"/>
          </a:p>
        </p:txBody>
      </p:sp>
      <p:sp>
        <p:nvSpPr>
          <p:cNvPr id="28678" name="AutoShape 60"/>
          <p:cNvSpPr>
            <a:spLocks noChangeArrowheads="1"/>
          </p:cNvSpPr>
          <p:nvPr/>
        </p:nvSpPr>
        <p:spPr bwMode="auto">
          <a:xfrm>
            <a:off x="5706670" y="2511033"/>
            <a:ext cx="2106215" cy="906065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350" dirty="0"/>
          </a:p>
        </p:txBody>
      </p:sp>
      <p:sp>
        <p:nvSpPr>
          <p:cNvPr id="28679" name="Text Box 61"/>
          <p:cNvSpPr txBox="1">
            <a:spLocks noChangeArrowheads="1"/>
          </p:cNvSpPr>
          <p:nvPr/>
        </p:nvSpPr>
        <p:spPr bwMode="auto">
          <a:xfrm>
            <a:off x="3924301" y="2294337"/>
            <a:ext cx="1296591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500" b="1">
                <a:solidFill>
                  <a:srgbClr val="FF9900"/>
                </a:solidFill>
                <a:ea typeface="HG創英角ﾎﾟｯﾌﾟ体" panose="040B0A09000000000000" pitchFamily="49" charset="-128"/>
              </a:rPr>
              <a:t>たんぱく質</a:t>
            </a:r>
          </a:p>
        </p:txBody>
      </p:sp>
      <p:sp>
        <p:nvSpPr>
          <p:cNvPr id="28680" name="Text Box 62"/>
          <p:cNvSpPr txBox="1">
            <a:spLocks noChangeArrowheads="1"/>
          </p:cNvSpPr>
          <p:nvPr/>
        </p:nvSpPr>
        <p:spPr bwMode="auto">
          <a:xfrm>
            <a:off x="6192441" y="2349105"/>
            <a:ext cx="971550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ja-JP" altLang="en-US" sz="1500" b="1">
                <a:solidFill>
                  <a:srgbClr val="FF9900"/>
                </a:solidFill>
                <a:ea typeface="HG創英角ﾎﾟｯﾌﾟ体" panose="040B0A09000000000000" pitchFamily="49" charset="-128"/>
              </a:rPr>
              <a:t>脂質</a:t>
            </a:r>
          </a:p>
        </p:txBody>
      </p:sp>
      <p:graphicFrame>
        <p:nvGraphicFramePr>
          <p:cNvPr id="28681" name="Object 19"/>
          <p:cNvGraphicFramePr>
            <a:graphicFrameLocks noChangeAspect="1"/>
          </p:cNvGraphicFramePr>
          <p:nvPr/>
        </p:nvGraphicFramePr>
        <p:xfrm>
          <a:off x="4052889" y="4146950"/>
          <a:ext cx="1053704" cy="1188244"/>
        </p:xfrm>
        <a:graphic>
          <a:graphicData uri="http://schemas.openxmlformats.org/presentationml/2006/ole">
            <p:oleObj spid="_x0000_s2105" name="ビットマップ イメージ" r:id="rId5" imgW="0" imgH="0" progId="PBrush">
              <p:embed/>
            </p:oleObj>
          </a:graphicData>
        </a:graphic>
      </p:graphicFrame>
      <p:sp>
        <p:nvSpPr>
          <p:cNvPr id="28682" name="AutoShape 67"/>
          <p:cNvSpPr>
            <a:spLocks noChangeArrowheads="1"/>
          </p:cNvSpPr>
          <p:nvPr/>
        </p:nvSpPr>
        <p:spPr bwMode="auto">
          <a:xfrm>
            <a:off x="5651897" y="3901679"/>
            <a:ext cx="2160984" cy="156090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350"/>
          </a:p>
        </p:txBody>
      </p:sp>
      <p:sp>
        <p:nvSpPr>
          <p:cNvPr id="28683" name="Text Box 68"/>
          <p:cNvSpPr txBox="1">
            <a:spLocks noChangeArrowheads="1"/>
          </p:cNvSpPr>
          <p:nvPr/>
        </p:nvSpPr>
        <p:spPr bwMode="auto">
          <a:xfrm>
            <a:off x="5807869" y="3757614"/>
            <a:ext cx="1782366" cy="32316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1500" b="1">
                <a:solidFill>
                  <a:schemeClr val="accent2"/>
                </a:solidFill>
              </a:rPr>
              <a:t> </a:t>
            </a:r>
            <a:r>
              <a:rPr lang="ja-JP" altLang="en-US" sz="1350" b="1">
                <a:solidFill>
                  <a:srgbClr val="FF9900"/>
                </a:solidFill>
                <a:ea typeface="HG創英角ﾎﾟｯﾌﾟ体" panose="040B0A09000000000000" pitchFamily="49" charset="-128"/>
              </a:rPr>
              <a:t>ビタミン・ミネラル</a:t>
            </a:r>
          </a:p>
        </p:txBody>
      </p:sp>
      <p:grpSp>
        <p:nvGrpSpPr>
          <p:cNvPr id="28684" name="グループ化 1"/>
          <p:cNvGrpSpPr>
            <a:grpSpLocks/>
          </p:cNvGrpSpPr>
          <p:nvPr/>
        </p:nvGrpSpPr>
        <p:grpSpPr bwMode="auto">
          <a:xfrm>
            <a:off x="5706667" y="4269585"/>
            <a:ext cx="1999059" cy="917972"/>
            <a:chOff x="6084888" y="4550150"/>
            <a:chExt cx="2665412" cy="1223962"/>
          </a:xfrm>
        </p:grpSpPr>
        <p:grpSp>
          <p:nvGrpSpPr>
            <p:cNvPr id="28712" name="Group 41"/>
            <p:cNvGrpSpPr>
              <a:grpSpLocks/>
            </p:cNvGrpSpPr>
            <p:nvPr/>
          </p:nvGrpSpPr>
          <p:grpSpPr bwMode="auto">
            <a:xfrm>
              <a:off x="6084888" y="4550150"/>
              <a:ext cx="2665412" cy="1223962"/>
              <a:chOff x="3216" y="3168"/>
              <a:chExt cx="1869" cy="782"/>
            </a:xfrm>
          </p:grpSpPr>
          <p:pic>
            <p:nvPicPr>
              <p:cNvPr id="28714" name="Picture 42" descr="27ILAC11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16" y="3168"/>
                <a:ext cx="461" cy="4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15" name="Picture 43" descr="27ILAC15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4" y="3504"/>
                <a:ext cx="393" cy="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16" name="Picture 44" descr="27ILAB0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40" y="3204"/>
                <a:ext cx="288" cy="2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17" name="Picture 45" descr="27ILAC29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24" y="3216"/>
                <a:ext cx="336" cy="2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18" name="Picture 46" descr="27ILAD15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60" y="3456"/>
                <a:ext cx="525" cy="4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719" name="Picture 47" descr="27ILAJ38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69" y="3521"/>
                <a:ext cx="499" cy="3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8713" name="Picture 13" descr="描くと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2450" y="4581525"/>
              <a:ext cx="5715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87" name="図 1914" descr="お天道様って事ですね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3327" y="2776538"/>
            <a:ext cx="558404" cy="296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72" descr="ぶりのイラスト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275670">
            <a:off x="4227913" y="2522936"/>
            <a:ext cx="72509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0" descr="北海道のほっけはでっかいどー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4027941">
            <a:off x="4899422" y="2682479"/>
            <a:ext cx="5429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86192" y="3112296"/>
            <a:ext cx="465535" cy="520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1" name="Picture 62" descr="スーパーのタイムサービスの牛肉である。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0478" y="3725470"/>
            <a:ext cx="538163" cy="459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2" name="Picture 64" descr="昔は売りに来たんだけどねぇ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2694" y="3189685"/>
            <a:ext cx="527447" cy="389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8693" name="グループ化 36"/>
          <p:cNvGrpSpPr>
            <a:grpSpLocks/>
          </p:cNvGrpSpPr>
          <p:nvPr/>
        </p:nvGrpSpPr>
        <p:grpSpPr bwMode="auto">
          <a:xfrm>
            <a:off x="4972053" y="3184924"/>
            <a:ext cx="423863" cy="823913"/>
            <a:chOff x="4806635" y="4932658"/>
            <a:chExt cx="565318" cy="1097635"/>
          </a:xfrm>
        </p:grpSpPr>
        <p:pic>
          <p:nvPicPr>
            <p:cNvPr id="28708" name="図 1780" descr="ネギと辛子、たまに大根おろしが私のおきまりです。"/>
            <p:cNvPicPr>
              <a:picLocks noChangeAspect="1" noChangeArrowheads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6635" y="4932658"/>
              <a:ext cx="554803" cy="542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8709" name="Picture 11" descr="たこで～す。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2890" y="5562285"/>
              <a:ext cx="519063" cy="468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8694" name="Picture 2"/>
          <p:cNvPicPr preferRelativeResize="0"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7222" y="3607595"/>
            <a:ext cx="53221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000000"/>
                </a:solidFill>
              </a14:hiddenFill>
            </a:ext>
            <a:ext uri="{91240B29-F687-4F45-9708-019B960494DF}">
              <a14:hiddenLine xmlns:a14="http://schemas.microsoft.com/office/drawing/2010/main" xmlns="" w="1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695" name="Picture 78" descr="食用油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4053" y="2640809"/>
            <a:ext cx="510779" cy="502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6" name="Picture 80" descr="http://1.bp.blogspot.com/-mD0jvkOxI1I/UTbWy8x6LII/AAAAAAAAOko/z6MdC9DsGww/s1600/olive_oil.png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13876" y="2663433"/>
            <a:ext cx="248840" cy="63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7" name="Picture 76" descr="バターのイラスト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84147" y="2869410"/>
            <a:ext cx="527447" cy="389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8" name="Picture 84" descr="http://3.bp.blogspot.com/-DeDDYVounWE/UgsrkYxrEiI/AAAAAAAAXFg/4y9NhJ6amOQ/s800/dressing_sald.png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4681" y="2728914"/>
            <a:ext cx="43815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9" name="Picture 70" descr="mayo1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2834" y="2702719"/>
            <a:ext cx="235744" cy="525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0" name="Picture 27" descr="もももももももも（どっかで1度使ったような気がする？？）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4053" y="4236247"/>
            <a:ext cx="308372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1" name="Picture 57" descr="入院でもしなきゃ食えないぞ。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81142" y="4441031"/>
            <a:ext cx="340519" cy="553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2" name="Picture 26" descr="そんなバナナ！（そう来ると思った）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9537" y="4538666"/>
            <a:ext cx="585788" cy="422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3" name="Picture 25" descr="いちご一絵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56301" y="4311254"/>
            <a:ext cx="196453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704" name="Picture 23" descr="suika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149" y="4675588"/>
            <a:ext cx="633413" cy="37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正方形/長方形 2"/>
          <p:cNvSpPr/>
          <p:nvPr/>
        </p:nvSpPr>
        <p:spPr>
          <a:xfrm>
            <a:off x="1004150" y="519040"/>
            <a:ext cx="569490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ja-JP" dirty="0" smtClean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4400" dirty="0" smtClean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食事のバランスとは？</a:t>
            </a:r>
            <a:endParaRPr lang="en-US" altLang="ja-JP" sz="44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</p:txBody>
      </p:sp>
      <p:sp>
        <p:nvSpPr>
          <p:cNvPr id="43" name="フッター プレースホルダ 5"/>
          <p:cNvSpPr>
            <a:spLocks noGrp="1"/>
          </p:cNvSpPr>
          <p:nvPr>
            <p:ph type="ftr" sz="quarter" idx="11"/>
          </p:nvPr>
        </p:nvSpPr>
        <p:spPr bwMode="auto">
          <a:xfrm>
            <a:off x="2764639" y="6459786"/>
            <a:ext cx="3617103" cy="36512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/>
            <a:r>
              <a:rPr kumimoji="0" lang="zh-TW" altLang="en-US" dirty="0" smtClean="0">
                <a:solidFill>
                  <a:schemeClr val="bg1"/>
                </a:solidFill>
              </a:rPr>
              <a:t>出張肝臓病教室</a:t>
            </a:r>
            <a:endParaRPr kumimoji="0" lang="en-US" altLang="ja-JP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7154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820" y="1021606"/>
            <a:ext cx="8334827" cy="4402611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855381" y="5947648"/>
            <a:ext cx="5708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00" dirty="0"/>
              <a:t>内閣府　食品安全委員会　「我が国の食生活の現状と問題点」より改変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284717" y="5424217"/>
            <a:ext cx="60609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 smtClean="0"/>
              <a:t>　　図</a:t>
            </a:r>
            <a:r>
              <a:rPr lang="en-US" altLang="ja-JP" dirty="0" smtClean="0"/>
              <a:t>1</a:t>
            </a:r>
            <a:r>
              <a:rPr lang="ja-JP" altLang="en-US" dirty="0" smtClean="0"/>
              <a:t>　　日本人</a:t>
            </a:r>
            <a:r>
              <a:rPr lang="ja-JP" altLang="en-US" dirty="0"/>
              <a:t>の食生活の変化　～</a:t>
            </a:r>
            <a:r>
              <a:rPr lang="en-US" altLang="ja-JP" dirty="0">
                <a:latin typeface="+mj-ea"/>
              </a:rPr>
              <a:t>PFC</a:t>
            </a:r>
            <a:r>
              <a:rPr lang="ja-JP" altLang="en-US" dirty="0"/>
              <a:t>比率の推移～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xmlns="" val="407918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75489" y="501627"/>
            <a:ext cx="5706253" cy="1367633"/>
          </a:xfrm>
        </p:spPr>
        <p:txBody>
          <a:bodyPr/>
          <a:lstStyle/>
          <a:p>
            <a:pPr marL="0" indent="0">
              <a:buNone/>
            </a:pPr>
            <a:r>
              <a:rPr lang="ja-JP" altLang="en-US" sz="2800" dirty="0" smtClean="0">
                <a:solidFill>
                  <a:schemeClr val="accent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endParaRPr lang="en-US" altLang="ja-JP" sz="2800" dirty="0" smtClean="0">
              <a:solidFill>
                <a:schemeClr val="accent2">
                  <a:lumMod val="50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marL="0" indent="0">
              <a:buNone/>
            </a:pPr>
            <a:r>
              <a:rPr lang="ja-JP" altLang="en-US" sz="2800" dirty="0">
                <a:solidFill>
                  <a:schemeClr val="accent2">
                    <a:lumMod val="50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lang="ja-JP" altLang="en-US" sz="4400" dirty="0" smtClean="0">
                <a:solidFill>
                  <a:schemeClr val="tx1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バランスよい食べ方</a:t>
            </a:r>
            <a:endParaRPr lang="en-US" altLang="ja-JP" sz="4400" dirty="0">
              <a:solidFill>
                <a:schemeClr val="tx1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ja-JP" altLang="en-US" dirty="0">
              <a:solidFill>
                <a:schemeClr val="accent6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586" y="1940058"/>
            <a:ext cx="5243640" cy="4037723"/>
          </a:xfrm>
          <a:prstGeom prst="rect">
            <a:avLst/>
          </a:prstGeom>
        </p:spPr>
      </p:pic>
      <p:sp>
        <p:nvSpPr>
          <p:cNvPr id="6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2764639" y="6459786"/>
            <a:ext cx="3617103" cy="365125"/>
          </a:xfrm>
        </p:spPr>
        <p:txBody>
          <a:bodyPr/>
          <a:lstStyle/>
          <a:p>
            <a:r>
              <a:rPr lang="zh-TW" altLang="en-US" dirty="0" smtClean="0"/>
              <a:t>出張肝臓病教室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604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レトロスペクト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997</TotalTime>
  <Words>595</Words>
  <Application>Microsoft Office PowerPoint</Application>
  <PresentationFormat>画面に合わせる (4:3)</PresentationFormat>
  <Paragraphs>217</Paragraphs>
  <Slides>27</Slides>
  <Notes>6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27</vt:i4>
      </vt:variant>
    </vt:vector>
  </HeadingPairs>
  <TitlesOfParts>
    <vt:vector size="30" baseType="lpstr">
      <vt:lpstr>レトロスペクト</vt:lpstr>
      <vt:lpstr>ビットマップ イメージ</vt:lpstr>
      <vt:lpstr>Photo Editor 写真</vt:lpstr>
      <vt:lpstr>出張肝臓病教室  　ー慢性肝炎の食事と脂肪肝の予防ー</vt:lpstr>
      <vt:lpstr>肝臓病にはごちそうを食べて寝ていればいい？</vt:lpstr>
      <vt:lpstr>肝臓病の栄養療法</vt:lpstr>
      <vt:lpstr>栄養療法の基本</vt:lpstr>
      <vt:lpstr>スライド 5</vt:lpstr>
      <vt:lpstr>　良質のたんぱく質をとる！</vt:lpstr>
      <vt:lpstr>スライド 7</vt:lpstr>
      <vt:lpstr>スライド 8</vt:lpstr>
      <vt:lpstr>スライド 9</vt:lpstr>
      <vt:lpstr>スライド 10</vt:lpstr>
      <vt:lpstr>スライド 11</vt:lpstr>
      <vt:lpstr>２３００kcal、たんぱく質８０ｇの食事は？ 　　　　（１８歳～４９歳男性：デスクワーク業務）</vt:lpstr>
      <vt:lpstr>慢性肝炎の栄養指示</vt:lpstr>
      <vt:lpstr>  　　　　　　　　　　　　　　　　　　　　　　　　　　　　　１８００kcal、たんぱく質７０ｇの食事は？ 　　　　</vt:lpstr>
      <vt:lpstr>  　　　　　　　　　　　　　　　　　　　　　　　　　　　　　１８００kcal、たんぱく質７０ｇの食事は？ 　　　　</vt:lpstr>
      <vt:lpstr>スライド 16</vt:lpstr>
      <vt:lpstr>スライド 17</vt:lpstr>
      <vt:lpstr>　ちゃんと食べてちゃんと出す！</vt:lpstr>
      <vt:lpstr>脂肪肝の予防</vt:lpstr>
      <vt:lpstr>　脂肪肝の原因</vt:lpstr>
      <vt:lpstr>脂肪肝予防のための食事のポイント</vt:lpstr>
      <vt:lpstr>アルコール、甘い物はひかえましょう！ </vt:lpstr>
      <vt:lpstr>スライド 23</vt:lpstr>
      <vt:lpstr>スライド 24</vt:lpstr>
      <vt:lpstr>肥満予防は生活習慣から</vt:lpstr>
      <vt:lpstr>スライド 26</vt:lpstr>
      <vt:lpstr>肝臓病食のまとめ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あなたは肝臓に 　　やさしい食事をしていますか？</dc:title>
  <dc:creator>FA026NOD</dc:creator>
  <cp:lastModifiedBy>irie</cp:lastModifiedBy>
  <cp:revision>84</cp:revision>
  <cp:lastPrinted>2016-12-13T23:45:31Z</cp:lastPrinted>
  <dcterms:created xsi:type="dcterms:W3CDTF">2014-08-29T08:25:16Z</dcterms:created>
  <dcterms:modified xsi:type="dcterms:W3CDTF">2017-03-27T01:18:51Z</dcterms:modified>
</cp:coreProperties>
</file>