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70" r:id="rId3"/>
    <p:sldId id="271" r:id="rId4"/>
    <p:sldId id="275" r:id="rId5"/>
    <p:sldId id="272" r:id="rId6"/>
    <p:sldId id="277" r:id="rId7"/>
    <p:sldId id="278" r:id="rId8"/>
    <p:sldId id="276" r:id="rId9"/>
    <p:sldId id="280" r:id="rId10"/>
    <p:sldId id="281" r:id="rId11"/>
    <p:sldId id="282" r:id="rId12"/>
    <p:sldId id="274" r:id="rId13"/>
    <p:sldId id="273"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0000"/>
    <a:srgbClr val="FF0000"/>
    <a:srgbClr val="FFC000"/>
    <a:srgbClr val="5B9BD5"/>
    <a:srgbClr val="2E75B6"/>
    <a:srgbClr val="FFFF00"/>
    <a:srgbClr val="1F4E79"/>
    <a:srgbClr val="FFFF99"/>
    <a:srgbClr val="325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18" autoAdjust="0"/>
    <p:restoredTop sz="96136" autoAdjust="0"/>
  </p:normalViewPr>
  <p:slideViewPr>
    <p:cSldViewPr snapToGrid="0">
      <p:cViewPr varScale="1">
        <p:scale>
          <a:sx n="85" d="100"/>
          <a:sy n="85" d="100"/>
        </p:scale>
        <p:origin x="1092" y="78"/>
      </p:cViewPr>
      <p:guideLst>
        <p:guide orient="horz" pos="2183"/>
        <p:guide pos="2857"/>
      </p:guideLst>
    </p:cSldViewPr>
  </p:slideViewPr>
  <p:notesTextViewPr>
    <p:cViewPr>
      <p:scale>
        <a:sx n="3" d="2"/>
        <a:sy n="3" d="2"/>
      </p:scale>
      <p:origin x="0" y="0"/>
    </p:cViewPr>
  </p:notesTextViewPr>
  <p:sorterViewPr>
    <p:cViewPr>
      <p:scale>
        <a:sx n="75" d="100"/>
        <a:sy n="75" d="100"/>
      </p:scale>
      <p:origin x="0" y="-15456"/>
    </p:cViewPr>
  </p:sorterViewPr>
  <p:notesViewPr>
    <p:cSldViewPr snapToGrid="0">
      <p:cViewPr varScale="1">
        <p:scale>
          <a:sx n="80" d="100"/>
          <a:sy n="80" d="100"/>
        </p:scale>
        <p:origin x="9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1"/>
            <a:ext cx="2949575" cy="498475"/>
          </a:xfrm>
          <a:prstGeom prst="rect">
            <a:avLst/>
          </a:prstGeom>
        </p:spPr>
        <p:txBody>
          <a:bodyPr vert="horz" lIns="91432" tIns="45716" rIns="91432" bIns="45716" rtlCol="0"/>
          <a:lstStyle>
            <a:lvl1pPr algn="r">
              <a:defRPr sz="1200"/>
            </a:lvl1pPr>
          </a:lstStyle>
          <a:p>
            <a:fld id="{4A165B56-0496-46E8-A634-792383243BCD}" type="datetimeFigureOut">
              <a:rPr kumimoji="1" lang="ja-JP" altLang="en-US" smtClean="0"/>
              <a:t>2017/2/28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32" tIns="45716" rIns="91432" bIns="45716" rtlCol="0" anchor="b"/>
          <a:lstStyle>
            <a:lvl1pPr algn="r">
              <a:defRPr sz="1200"/>
            </a:lvl1pPr>
          </a:lstStyle>
          <a:p>
            <a:fld id="{BF5CDFE1-B685-4CE9-8AE9-238C6F179B9B}" type="slidenum">
              <a:rPr kumimoji="1" lang="ja-JP" altLang="en-US" smtClean="0"/>
              <a:t>‹#›</a:t>
            </a:fld>
            <a:endParaRPr kumimoji="1" lang="ja-JP" altLang="en-US"/>
          </a:p>
        </p:txBody>
      </p:sp>
    </p:spTree>
    <p:extLst>
      <p:ext uri="{BB962C8B-B14F-4D97-AF65-F5344CB8AC3E}">
        <p14:creationId xmlns:p14="http://schemas.microsoft.com/office/powerpoint/2010/main" val="20475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2" tIns="45716" rIns="91432" bIns="45716" rtlCol="0"/>
          <a:lstStyle>
            <a:lvl1pPr algn="r">
              <a:defRPr sz="1200"/>
            </a:lvl1pPr>
          </a:lstStyle>
          <a:p>
            <a:fld id="{C1BA64E8-142A-4208-B1CF-578467C972ED}" type="datetimeFigureOut">
              <a:rPr kumimoji="1" lang="ja-JP" altLang="en-US" smtClean="0"/>
              <a:t>2017/2/28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9"/>
            <a:ext cx="2949787" cy="498691"/>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9"/>
            <a:ext cx="2949787" cy="498691"/>
          </a:xfrm>
          <a:prstGeom prst="rect">
            <a:avLst/>
          </a:prstGeom>
        </p:spPr>
        <p:txBody>
          <a:bodyPr vert="horz" lIns="91432" tIns="45716" rIns="91432" bIns="45716" rtlCol="0" anchor="b"/>
          <a:lstStyle>
            <a:lvl1pPr algn="r">
              <a:defRPr sz="1200"/>
            </a:lvl1pPr>
          </a:lstStyle>
          <a:p>
            <a:fld id="{00EBD446-78B9-468A-BE76-8134F4267DEC}" type="slidenum">
              <a:rPr kumimoji="1" lang="ja-JP" altLang="en-US" smtClean="0"/>
              <a:t>‹#›</a:t>
            </a:fld>
            <a:endParaRPr kumimoji="1" lang="ja-JP" altLang="en-US"/>
          </a:p>
        </p:txBody>
      </p:sp>
    </p:spTree>
    <p:extLst>
      <p:ext uri="{BB962C8B-B14F-4D97-AF65-F5344CB8AC3E}">
        <p14:creationId xmlns:p14="http://schemas.microsoft.com/office/powerpoint/2010/main" val="134130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0EBD446-78B9-468A-BE76-8134F4267DEC}" type="slidenum">
              <a:rPr kumimoji="1" lang="ja-JP" altLang="en-US" smtClean="0"/>
              <a:t>1</a:t>
            </a:fld>
            <a:endParaRPr kumimoji="1" lang="ja-JP" altLang="en-US"/>
          </a:p>
        </p:txBody>
      </p:sp>
    </p:spTree>
    <p:extLst>
      <p:ext uri="{BB962C8B-B14F-4D97-AF65-F5344CB8AC3E}">
        <p14:creationId xmlns:p14="http://schemas.microsoft.com/office/powerpoint/2010/main" val="27986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259058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14972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53048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478384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25184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99916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383375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29F1EC2-77F5-43FC-96FD-7F34C1A33248}" type="slidenum">
              <a:rPr kumimoji="1" lang="ja-JP" altLang="en-US" smtClean="0"/>
              <a:t>‹#›</a:t>
            </a:fld>
            <a:endParaRPr kumimoji="1" lang="ja-JP" altLang="en-US" dirty="0"/>
          </a:p>
        </p:txBody>
      </p:sp>
    </p:spTree>
    <p:extLst>
      <p:ext uri="{BB962C8B-B14F-4D97-AF65-F5344CB8AC3E}">
        <p14:creationId xmlns:p14="http://schemas.microsoft.com/office/powerpoint/2010/main" val="38476573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34856945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95445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934D352-33F5-4F3B-B8E8-FC3E539579DA}"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29F1EC2-77F5-43FC-96FD-7F34C1A33248}" type="slidenum">
              <a:rPr kumimoji="1" lang="ja-JP" altLang="en-US" smtClean="0"/>
              <a:t>‹#›</a:t>
            </a:fld>
            <a:endParaRPr kumimoji="1" lang="ja-JP" altLang="en-US"/>
          </a:p>
        </p:txBody>
      </p:sp>
    </p:spTree>
    <p:extLst>
      <p:ext uri="{BB962C8B-B14F-4D97-AF65-F5344CB8AC3E}">
        <p14:creationId xmlns:p14="http://schemas.microsoft.com/office/powerpoint/2010/main" val="267805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4D352-33F5-4F3B-B8E8-FC3E539579DA}" type="datetimeFigureOut">
              <a:rPr kumimoji="1" lang="ja-JP" altLang="en-US" smtClean="0"/>
              <a:t>2017/2/28</a:t>
            </a:fld>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F1EC2-77F5-43FC-96FD-7F34C1A33248}" type="slidenum">
              <a:rPr kumimoji="1" lang="ja-JP" altLang="en-US" smtClean="0"/>
              <a:t>‹#›</a:t>
            </a:fld>
            <a:endParaRPr kumimoji="1" lang="ja-JP" altLang="en-US"/>
          </a:p>
        </p:txBody>
      </p:sp>
      <p:sp>
        <p:nvSpPr>
          <p:cNvPr id="12" name="テキスト ボックス 11"/>
          <p:cNvSpPr txBox="1"/>
          <p:nvPr userDrawn="1"/>
        </p:nvSpPr>
        <p:spPr>
          <a:xfrm>
            <a:off x="6409461" y="6478164"/>
            <a:ext cx="4009301" cy="246221"/>
          </a:xfrm>
          <a:prstGeom prst="rect">
            <a:avLst/>
          </a:prstGeom>
          <a:noFill/>
        </p:spPr>
        <p:txBody>
          <a:bodyPr wrap="square">
            <a:spAutoFit/>
          </a:bodyPr>
          <a:lstStyle/>
          <a:p>
            <a:pPr eaLnBrk="1" fontAlgn="auto" hangingPunct="1">
              <a:spcBef>
                <a:spcPts val="0"/>
              </a:spcBef>
              <a:spcAft>
                <a:spcPts val="0"/>
              </a:spcAft>
              <a:defRPr/>
            </a:pPr>
            <a:r>
              <a:rPr lang="en-US" altLang="ja-JP" sz="1000" b="1" dirty="0">
                <a:solidFill>
                  <a:srgbClr val="002060"/>
                </a:solidFill>
                <a:latin typeface="+mj-lt"/>
                <a:ea typeface="メイリオ"/>
              </a:rPr>
              <a:t>OKAYAMA</a:t>
            </a:r>
            <a:r>
              <a:rPr lang="ja-JP" altLang="en-US" sz="1000" b="1" dirty="0">
                <a:solidFill>
                  <a:srgbClr val="002060"/>
                </a:solidFill>
                <a:latin typeface="+mj-lt"/>
                <a:ea typeface="メイリオ"/>
              </a:rPr>
              <a:t> </a:t>
            </a:r>
            <a:r>
              <a:rPr lang="en-US" altLang="ja-JP" sz="1000" b="1" dirty="0">
                <a:solidFill>
                  <a:srgbClr val="002060"/>
                </a:solidFill>
                <a:latin typeface="+mj-lt"/>
                <a:ea typeface="メイリオ"/>
              </a:rPr>
              <a:t> UNIVERSITY  HOSPITAL    </a:t>
            </a:r>
            <a:endParaRPr lang="ja-JP" altLang="en-US" sz="1000" b="1" dirty="0">
              <a:solidFill>
                <a:srgbClr val="002060"/>
              </a:solidFill>
              <a:latin typeface="+mj-lt"/>
              <a:ea typeface="メイリオ"/>
            </a:endParaRPr>
          </a:p>
        </p:txBody>
      </p:sp>
      <p:sp>
        <p:nvSpPr>
          <p:cNvPr id="13" name="テキスト ボックス 12"/>
          <p:cNvSpPr txBox="1"/>
          <p:nvPr userDrawn="1"/>
        </p:nvSpPr>
        <p:spPr>
          <a:xfrm>
            <a:off x="5803052" y="6601274"/>
            <a:ext cx="4371391" cy="215444"/>
          </a:xfrm>
          <a:prstGeom prst="rect">
            <a:avLst/>
          </a:prstGeom>
          <a:noFill/>
        </p:spPr>
        <p:txBody>
          <a:bodyPr wrap="square">
            <a:spAutoFit/>
          </a:bodyPr>
          <a:lstStyle/>
          <a:p>
            <a:pPr algn="ctr" eaLnBrk="1" fontAlgn="auto" hangingPunct="1">
              <a:spcBef>
                <a:spcPts val="0"/>
              </a:spcBef>
              <a:spcAft>
                <a:spcPts val="0"/>
              </a:spcAft>
              <a:defRPr/>
            </a:pPr>
            <a:r>
              <a:rPr lang="en-US" altLang="ja-JP" sz="800" dirty="0">
                <a:solidFill>
                  <a:srgbClr val="002060"/>
                </a:solidFill>
                <a:latin typeface="+mj-lt"/>
                <a:ea typeface="メイリオ"/>
              </a:rPr>
              <a:t>Division of Physical Medicine &amp; Rehabilitation</a:t>
            </a:r>
            <a:endParaRPr lang="ja-JP" altLang="en-US" sz="800" dirty="0">
              <a:solidFill>
                <a:srgbClr val="002060"/>
              </a:solidFill>
              <a:latin typeface="+mj-lt"/>
              <a:ea typeface="メイリオ"/>
            </a:endParaRPr>
          </a:p>
        </p:txBody>
      </p:sp>
      <p:pic>
        <p:nvPicPr>
          <p:cNvPr id="16" name="Picture 4"/>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1952" t="-213" r="-34" b="19240"/>
          <a:stretch/>
        </p:blipFill>
        <p:spPr bwMode="auto">
          <a:xfrm>
            <a:off x="8654853" y="6091553"/>
            <a:ext cx="577199" cy="52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22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3753" y="166772"/>
            <a:ext cx="3574915" cy="911596"/>
          </a:xfrm>
        </p:spPr>
        <p:txBody>
          <a:bodyPr>
            <a:normAutofit/>
          </a:bodyPr>
          <a:lstStyle/>
          <a:p>
            <a:pPr algn="l"/>
            <a:r>
              <a:rPr lang="en-US" altLang="ja-JP" dirty="0">
                <a:solidFill>
                  <a:prstClr val="black"/>
                </a:solidFill>
                <a:latin typeface="+mj-ea"/>
                <a:ea typeface="+mj-ea"/>
              </a:rPr>
              <a:t/>
            </a:r>
            <a:br>
              <a:rPr lang="en-US" altLang="ja-JP" dirty="0">
                <a:solidFill>
                  <a:prstClr val="black"/>
                </a:solidFill>
                <a:latin typeface="+mj-ea"/>
                <a:ea typeface="+mj-ea"/>
              </a:rPr>
            </a:br>
            <a:endParaRPr kumimoji="1" lang="ja-JP" altLang="en-US" dirty="0">
              <a:latin typeface="+mj-ea"/>
              <a:ea typeface="+mj-ea"/>
            </a:endParaRPr>
          </a:p>
        </p:txBody>
      </p:sp>
      <p:sp>
        <p:nvSpPr>
          <p:cNvPr id="9" name="正方形/長方形 8"/>
          <p:cNvSpPr/>
          <p:nvPr/>
        </p:nvSpPr>
        <p:spPr>
          <a:xfrm flipV="1">
            <a:off x="581298" y="3466153"/>
            <a:ext cx="7981406" cy="45719"/>
          </a:xfrm>
          <a:prstGeom prst="rect">
            <a:avLst/>
          </a:prstGeom>
          <a:gradFill flip="none" rotWithShape="1">
            <a:gsLst>
              <a:gs pos="0">
                <a:schemeClr val="accent1">
                  <a:shade val="30000"/>
                  <a:satMod val="115000"/>
                </a:schemeClr>
              </a:gs>
              <a:gs pos="56000">
                <a:schemeClr val="accent1">
                  <a:shade val="67500"/>
                  <a:satMod val="115000"/>
                </a:schemeClr>
              </a:gs>
              <a:gs pos="100000">
                <a:schemeClr val="accent1">
                  <a:shade val="100000"/>
                  <a:satMod val="115000"/>
                </a:schemeClr>
              </a:gs>
            </a:gsLst>
            <a:lin ang="0" scaled="1"/>
            <a:tileRect/>
          </a:grad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3">
            <a:extLst>
              <a:ext uri="{BEBA8EAE-BF5A-486C-A8C5-ECC9F3942E4B}">
                <a14:imgProps xmlns:a14="http://schemas.microsoft.com/office/drawing/2010/main">
                  <a14:imgLayer r:embed="rId4">
                    <a14:imgEffect>
                      <a14:backgroundRemoval t="0" b="98356" l="0" r="99407">
                        <a14:foregroundMark x1="35905" y1="9589" x2="35905" y2="9589"/>
                        <a14:foregroundMark x1="50148" y1="6301" x2="50148" y2="6301"/>
                        <a14:foregroundMark x1="61128" y1="5205" x2="61128" y2="5205"/>
                        <a14:foregroundMark x1="36202" y1="4384" x2="36202" y2="4384"/>
                        <a14:foregroundMark x1="58754" y1="1918" x2="58754" y2="1918"/>
                        <a14:foregroundMark x1="47478" y1="2740" x2="47478" y2="2740"/>
                        <a14:foregroundMark x1="41543" y1="7671" x2="41543" y2="7671"/>
                        <a14:foregroundMark x1="32344" y1="10137" x2="32344" y2="10137"/>
                        <a14:foregroundMark x1="41246" y1="16164" x2="41246" y2="16164"/>
                        <a14:foregroundMark x1="37092" y1="17808" x2="37092" y2="17808"/>
                        <a14:foregroundMark x1="34125" y1="19452" x2="34125" y2="19452"/>
                        <a14:foregroundMark x1="29080" y1="76438" x2="29080" y2="76438"/>
                        <a14:foregroundMark x1="52226" y1="81644" x2="52226" y2="81644"/>
                        <a14:foregroundMark x1="71217" y1="9315" x2="71217" y2="9315"/>
                        <a14:foregroundMark x1="49555" y1="10959" x2="49555" y2="10959"/>
                        <a14:foregroundMark x1="57864" y1="10411" x2="57864" y2="10411"/>
                      </a14:backgroundRemoval>
                    </a14:imgEffect>
                  </a14:imgLayer>
                </a14:imgProps>
              </a:ext>
            </a:extLst>
          </a:blip>
          <a:stretch>
            <a:fillRect/>
          </a:stretch>
        </p:blipFill>
        <p:spPr>
          <a:xfrm>
            <a:off x="35496" y="257028"/>
            <a:ext cx="2016224" cy="2183744"/>
          </a:xfrm>
          <a:prstGeom prst="rect">
            <a:avLst/>
          </a:prstGeom>
        </p:spPr>
      </p:pic>
      <p:sp>
        <p:nvSpPr>
          <p:cNvPr id="5" name="正方形/長方形 4"/>
          <p:cNvSpPr/>
          <p:nvPr/>
        </p:nvSpPr>
        <p:spPr>
          <a:xfrm>
            <a:off x="2171344" y="2496209"/>
            <a:ext cx="4801315" cy="1015663"/>
          </a:xfrm>
          <a:prstGeom prst="rect">
            <a:avLst/>
          </a:prstGeom>
        </p:spPr>
        <p:txBody>
          <a:bodyPr wrap="none">
            <a:spAutoFit/>
          </a:bodyPr>
          <a:lstStyle/>
          <a:p>
            <a:pPr algn="ctr"/>
            <a:r>
              <a:rPr lang="ja-JP" altLang="en-US" sz="6000"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脂肪肝</a:t>
            </a:r>
            <a:r>
              <a:rPr lang="ja-JP" altLang="en-US" sz="6000" kern="1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60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運動</a:t>
            </a:r>
            <a:endParaRPr lang="ja-JP" altLang="ja-JP" sz="600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88192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5" y="39190"/>
            <a:ext cx="8112033" cy="637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63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382" y="182246"/>
            <a:ext cx="7886700" cy="1325563"/>
          </a:xfrm>
        </p:spPr>
        <p:txBody>
          <a:bodyPr/>
          <a:lstStyle/>
          <a:p>
            <a:r>
              <a:rPr kumimoji="1" lang="ja-JP" altLang="en-US" dirty="0" smtClean="0"/>
              <a:t>毎日の生活に</a:t>
            </a:r>
            <a:r>
              <a:rPr lang="ja-JP" altLang="en-US" dirty="0" smtClean="0"/>
              <a:t>＋</a:t>
            </a:r>
            <a:r>
              <a:rPr lang="en-US" altLang="ja-JP" dirty="0" smtClean="0"/>
              <a:t>10</a:t>
            </a:r>
            <a:endParaRPr kumimoji="1" lang="ja-JP" altLang="en-US" dirty="0"/>
          </a:p>
        </p:txBody>
      </p:sp>
      <p:grpSp>
        <p:nvGrpSpPr>
          <p:cNvPr id="5" name="グループ化 4"/>
          <p:cNvGrpSpPr/>
          <p:nvPr/>
        </p:nvGrpSpPr>
        <p:grpSpPr>
          <a:xfrm>
            <a:off x="1455964" y="1509301"/>
            <a:ext cx="6172745" cy="3833404"/>
            <a:chOff x="1455964" y="1809750"/>
            <a:chExt cx="5766163" cy="3286125"/>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964" y="1809750"/>
              <a:ext cx="57531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027" y="3429000"/>
              <a:ext cx="57531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正方形/長方形 9"/>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48194" y="5771492"/>
            <a:ext cx="8699863" cy="738664"/>
          </a:xfrm>
          <a:prstGeom prst="rect">
            <a:avLst/>
          </a:prstGeom>
        </p:spPr>
        <p:txBody>
          <a:bodyPr wrap="square">
            <a:spAutoFit/>
          </a:bodyPr>
          <a:lstStyle/>
          <a:p>
            <a:r>
              <a:rPr lang="ja-JP" altLang="en-US" sz="1400" dirty="0"/>
              <a:t>＋</a:t>
            </a:r>
            <a:r>
              <a:rPr lang="en-US" altLang="ja-JP" sz="1400" dirty="0"/>
              <a:t>10</a:t>
            </a:r>
            <a:r>
              <a:rPr lang="ja-JP" altLang="en-US" sz="1400" dirty="0"/>
              <a:t>によって「死亡のリスクを</a:t>
            </a:r>
            <a:r>
              <a:rPr lang="en-US" altLang="ja-JP" sz="1400" dirty="0"/>
              <a:t>2.8</a:t>
            </a:r>
            <a:r>
              <a:rPr lang="ja-JP" altLang="en-US" sz="1400" dirty="0"/>
              <a:t>％」「生活習慣病発症を</a:t>
            </a:r>
            <a:r>
              <a:rPr lang="en-US" altLang="ja-JP" sz="1400" dirty="0"/>
              <a:t>3.6</a:t>
            </a:r>
            <a:r>
              <a:rPr lang="ja-JP" altLang="en-US" sz="1400" dirty="0"/>
              <a:t>％」「ガン発症を</a:t>
            </a:r>
            <a:r>
              <a:rPr lang="en-US" altLang="ja-JP" sz="1400" dirty="0"/>
              <a:t>3.2</a:t>
            </a:r>
            <a:r>
              <a:rPr lang="ja-JP" altLang="en-US" sz="1400" dirty="0"/>
              <a:t>％」「ロコモ・認知症の発症を</a:t>
            </a:r>
            <a:r>
              <a:rPr lang="en-US" altLang="ja-JP" sz="1400" dirty="0"/>
              <a:t>8.8</a:t>
            </a:r>
            <a:r>
              <a:rPr lang="ja-JP" altLang="en-US" sz="1400" dirty="0"/>
              <a:t>％」低下させることが可能であることが</a:t>
            </a:r>
            <a:r>
              <a:rPr lang="ja-JP" altLang="en-US" sz="1400" dirty="0" smtClean="0"/>
              <a:t>示唆。</a:t>
            </a:r>
            <a:r>
              <a:rPr lang="ja-JP" altLang="en-US" sz="1400" dirty="0"/>
              <a:t>さらに減量効果として＋</a:t>
            </a:r>
            <a:r>
              <a:rPr lang="en-US" altLang="ja-JP" sz="1400" dirty="0"/>
              <a:t>10</a:t>
            </a:r>
            <a:r>
              <a:rPr lang="ja-JP" altLang="en-US" sz="1400" dirty="0"/>
              <a:t>を</a:t>
            </a:r>
            <a:r>
              <a:rPr lang="en-US" altLang="ja-JP" sz="1400" dirty="0"/>
              <a:t>1</a:t>
            </a:r>
            <a:r>
              <a:rPr lang="ja-JP" altLang="en-US" sz="1400" dirty="0"/>
              <a:t>年間継続すると、</a:t>
            </a:r>
            <a:r>
              <a:rPr lang="en-US" altLang="ja-JP" sz="1400" dirty="0"/>
              <a:t>1.5-2.0kg</a:t>
            </a:r>
            <a:r>
              <a:rPr lang="ja-JP" altLang="en-US" sz="1400" dirty="0"/>
              <a:t>減の効果が</a:t>
            </a:r>
            <a:r>
              <a:rPr lang="ja-JP" altLang="en-US" sz="1400" dirty="0" smtClean="0"/>
              <a:t>期待。</a:t>
            </a:r>
            <a:endParaRPr lang="ja-JP" altLang="en-US" sz="1400" dirty="0"/>
          </a:p>
        </p:txBody>
      </p:sp>
      <p:sp>
        <p:nvSpPr>
          <p:cNvPr id="7" name="テキスト ボックス 6"/>
          <p:cNvSpPr txBox="1"/>
          <p:nvPr/>
        </p:nvSpPr>
        <p:spPr>
          <a:xfrm>
            <a:off x="4376057" y="5421088"/>
            <a:ext cx="4153989" cy="338554"/>
          </a:xfrm>
          <a:prstGeom prst="rect">
            <a:avLst/>
          </a:prstGeom>
          <a:noFill/>
        </p:spPr>
        <p:txBody>
          <a:bodyPr wrap="square" rtlCol="0">
            <a:spAutoFit/>
          </a:bodyPr>
          <a:lstStyle/>
          <a:p>
            <a:r>
              <a:rPr kumimoji="1" lang="ja-JP" altLang="en-US" sz="1600" dirty="0" smtClean="0"/>
              <a:t>参考：厚生労働省アクティブガイド</a:t>
            </a:r>
            <a:r>
              <a:rPr kumimoji="1" lang="en-US" altLang="ja-JP" sz="1600" dirty="0" smtClean="0"/>
              <a:t>2013</a:t>
            </a:r>
            <a:endParaRPr kumimoji="1" lang="ja-JP" altLang="en-US" sz="1600" dirty="0"/>
          </a:p>
        </p:txBody>
      </p:sp>
    </p:spTree>
    <p:extLst>
      <p:ext uri="{BB962C8B-B14F-4D97-AF65-F5344CB8AC3E}">
        <p14:creationId xmlns:p14="http://schemas.microsoft.com/office/powerpoint/2010/main" val="67670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42" y="5046419"/>
            <a:ext cx="1811581" cy="181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217319" y="258013"/>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継続するためには</a:t>
            </a:r>
            <a:r>
              <a:rPr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txBox="1">
            <a:spLocks/>
          </p:cNvSpPr>
          <p:nvPr/>
        </p:nvSpPr>
        <p:spPr>
          <a:xfrm>
            <a:off x="457200" y="1745721"/>
            <a:ext cx="8507288" cy="31249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自宅でできる簡単な運動を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みつける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厳しい運動は必要ない</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運動負荷</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目安は会話ができる程度</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興味のある運動</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心地よい程度の運動で十分効果はある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なこと</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u="sng" dirty="0" smtClean="0">
                <a:latin typeface="メイリオ" panose="020B0604030504040204" pitchFamily="50" charset="-128"/>
                <a:ea typeface="メイリオ" panose="020B0604030504040204" pitchFamily="50" charset="-128"/>
                <a:cs typeface="メイリオ" panose="020B0604030504040204" pitchFamily="50" charset="-128"/>
              </a:rPr>
              <a:t>体重を落とすことでなく，内臓脂肪を落とすこと（体重減少≠内臓脂肪量減少）</a:t>
            </a:r>
            <a:endParaRPr lang="en-US" altLang="ja-JP"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223" y="15396"/>
            <a:ext cx="1832014" cy="1152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1171771" y="5188667"/>
            <a:ext cx="7078145" cy="523220"/>
          </a:xfrm>
          <a:prstGeom prst="rect">
            <a:avLst/>
          </a:prstGeom>
          <a:noFill/>
        </p:spPr>
        <p:txBody>
          <a:bodyPr wrap="square" rtlCol="0">
            <a:spAutoFit/>
          </a:bodyPr>
          <a:lstStyle/>
          <a:p>
            <a:r>
              <a:rPr kumimoji="1" lang="ja-JP" altLang="en-US" sz="2800" u="sng"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必ずしも目に見える効果がすべてでない</a:t>
            </a:r>
            <a:r>
              <a:rPr kumimoji="1" lang="en-US" altLang="ja-JP" sz="2800" u="sng"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u="sng"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479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525" y="182253"/>
            <a:ext cx="7886700" cy="1325563"/>
          </a:xfrm>
        </p:spPr>
        <p:txBody>
          <a:bodyPr/>
          <a:lstStyle/>
          <a:p>
            <a:r>
              <a:rPr kumimoji="1" lang="ja-JP" altLang="en-US" dirty="0" smtClean="0"/>
              <a:t>まとめ</a:t>
            </a:r>
            <a:endParaRPr kumimoji="1" lang="ja-JP" altLang="en-US" dirty="0"/>
          </a:p>
        </p:txBody>
      </p:sp>
      <p:sp>
        <p:nvSpPr>
          <p:cNvPr id="4" name="正方形/長方形 3"/>
          <p:cNvSpPr/>
          <p:nvPr/>
        </p:nvSpPr>
        <p:spPr>
          <a:xfrm>
            <a:off x="107504" y="1844824"/>
            <a:ext cx="9089348" cy="3754874"/>
          </a:xfrm>
          <a:prstGeom prst="rect">
            <a:avLst/>
          </a:prstGeom>
        </p:spPr>
        <p:txBody>
          <a:bodyPr wrap="none">
            <a:spAutoFit/>
          </a:bodyPr>
          <a:lstStyle/>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脂肪肝は肝臓癌につながる恐ろしい病気</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生活習慣病が脂肪肝の引き金となる</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運動を行うことにより脂肪肝の予防・治療が出来る</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特別な運動でなくとも，日常生活で工夫して動く習</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慣が日々の積み重ねとなる</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無理なく継続することが大切　</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flipV="1">
            <a:off x="82541"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76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6025" y="115753"/>
            <a:ext cx="7886700" cy="1325563"/>
          </a:xfrm>
        </p:spPr>
        <p:txBody>
          <a:bodyPr/>
          <a:lstStyle/>
          <a:p>
            <a:r>
              <a:rPr kumimoji="1" lang="ja-JP" altLang="en-US" dirty="0" smtClean="0"/>
              <a:t>お話の内容</a:t>
            </a:r>
            <a:endParaRPr kumimoji="1" lang="ja-JP" altLang="en-US" dirty="0"/>
          </a:p>
        </p:txBody>
      </p:sp>
      <p:sp>
        <p:nvSpPr>
          <p:cNvPr id="4" name="コンテンツ プレースホルダー 3"/>
          <p:cNvSpPr txBox="1">
            <a:spLocks noGrp="1"/>
          </p:cNvSpPr>
          <p:nvPr>
            <p:ph idx="1"/>
          </p:nvPr>
        </p:nvSpPr>
        <p:spPr>
          <a:xfrm>
            <a:off x="432261" y="1825625"/>
            <a:ext cx="8362603" cy="396416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なぜ恐ろしい脂肪肝</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85750" indent="-285750">
              <a:buFont typeface="Wingdings" panose="05000000000000000000" pitchFamily="2" charset="2"/>
              <a:buChar char="u"/>
            </a:pPr>
            <a:endPar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脂肪肝に対する運動の効果</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有効な運動の種類・頻度・負荷について</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u"/>
            </a:pP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明日から職場や自宅でできる運動</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952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矢印コネクタ 3"/>
          <p:cNvCxnSpPr/>
          <p:nvPr/>
        </p:nvCxnSpPr>
        <p:spPr>
          <a:xfrm flipH="1">
            <a:off x="2495448" y="3871501"/>
            <a:ext cx="6987" cy="32651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a:off x="6321352" y="3896725"/>
            <a:ext cx="32371" cy="216100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5690411" y="5346088"/>
            <a:ext cx="1326625" cy="45400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7" name="テキスト ボックス 6"/>
          <p:cNvSpPr txBox="1"/>
          <p:nvPr/>
        </p:nvSpPr>
        <p:spPr>
          <a:xfrm>
            <a:off x="5799725" y="5359417"/>
            <a:ext cx="1107996" cy="41969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肝硬変</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767354" y="6049405"/>
            <a:ext cx="1107996" cy="46166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肝臓癌</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5690410" y="6049405"/>
            <a:ext cx="1326625" cy="46166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10" name="角丸四角形 9"/>
          <p:cNvSpPr/>
          <p:nvPr/>
        </p:nvSpPr>
        <p:spPr>
          <a:xfrm>
            <a:off x="4373613" y="4237602"/>
            <a:ext cx="3882883" cy="79255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11" name="テキスト ボックス 10"/>
          <p:cNvSpPr txBox="1"/>
          <p:nvPr/>
        </p:nvSpPr>
        <p:spPr>
          <a:xfrm>
            <a:off x="1062330" y="4442822"/>
            <a:ext cx="2031325" cy="830997"/>
          </a:xfrm>
          <a:prstGeom prst="rect">
            <a:avLst/>
          </a:prstGeom>
          <a:noFill/>
        </p:spPr>
        <p:txBody>
          <a:bodyPr wrap="none" rtlCol="0">
            <a:spAutoFit/>
          </a:bodyPr>
          <a:lstStyle/>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単純性脂肪肝</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946765" y="4240378"/>
            <a:ext cx="2251587" cy="720509"/>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13" name="テキスト ボックス 12"/>
          <p:cNvSpPr txBox="1"/>
          <p:nvPr/>
        </p:nvSpPr>
        <p:spPr>
          <a:xfrm>
            <a:off x="2287319" y="3061950"/>
            <a:ext cx="4277133" cy="830997"/>
          </a:xfrm>
          <a:prstGeom prst="rect">
            <a:avLst/>
          </a:prstGeom>
          <a:noFill/>
        </p:spPr>
        <p:txBody>
          <a:bodyPr wrap="none" rtlCol="0">
            <a:spAutoFit/>
          </a:bodyPr>
          <a:lstStyle/>
          <a:p>
            <a:pPr algn="ct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非アルコール性脂肪性肝疾患</a:t>
            </a:r>
            <a:endPar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NAFLD</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6947312" y="3062405"/>
            <a:ext cx="2031325" cy="419695"/>
          </a:xfrm>
          <a:prstGeom prst="rect">
            <a:avLst/>
          </a:prstGeom>
          <a:noFill/>
        </p:spPr>
        <p:txBody>
          <a:bodyPr wrap="none" rtlCol="0">
            <a:spAutoFit/>
          </a:bodyPr>
          <a:lstStyle/>
          <a:p>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アルコール性</a:t>
            </a:r>
          </a:p>
        </p:txBody>
      </p:sp>
      <p:sp>
        <p:nvSpPr>
          <p:cNvPr id="15" name="角丸四角形 14"/>
          <p:cNvSpPr/>
          <p:nvPr/>
        </p:nvSpPr>
        <p:spPr>
          <a:xfrm>
            <a:off x="6898502" y="3038213"/>
            <a:ext cx="2028563" cy="46166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16" name="角丸四角形 15"/>
          <p:cNvSpPr/>
          <p:nvPr/>
        </p:nvSpPr>
        <p:spPr>
          <a:xfrm>
            <a:off x="5851337" y="2287672"/>
            <a:ext cx="1205289" cy="42948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17" name="角丸四角形 16"/>
          <p:cNvSpPr/>
          <p:nvPr/>
        </p:nvSpPr>
        <p:spPr>
          <a:xfrm>
            <a:off x="4161876" y="2287672"/>
            <a:ext cx="1140366" cy="429483"/>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18" name="角丸四角形 17"/>
          <p:cNvSpPr/>
          <p:nvPr/>
        </p:nvSpPr>
        <p:spPr>
          <a:xfrm>
            <a:off x="2244155" y="2238834"/>
            <a:ext cx="1791373" cy="450218"/>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450578" y="2249574"/>
            <a:ext cx="1681626" cy="466854"/>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20" name="角丸四角形 19"/>
          <p:cNvSpPr/>
          <p:nvPr/>
        </p:nvSpPr>
        <p:spPr>
          <a:xfrm>
            <a:off x="2311741" y="3038213"/>
            <a:ext cx="4228291" cy="85021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21" name="テキスト ボックス 20"/>
          <p:cNvSpPr txBox="1"/>
          <p:nvPr/>
        </p:nvSpPr>
        <p:spPr>
          <a:xfrm>
            <a:off x="4385754" y="4242124"/>
            <a:ext cx="3877985" cy="830997"/>
          </a:xfrm>
          <a:prstGeom prst="rect">
            <a:avLst/>
          </a:prstGeom>
          <a:noFill/>
        </p:spPr>
        <p:txBody>
          <a:bodyPr wrap="none" rtlCol="0">
            <a:spAutoFit/>
          </a:bodyP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非アルコール性脂肪性</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肝炎</a:t>
            </a:r>
            <a:endPar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NASH</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417395" y="2270317"/>
            <a:ext cx="1778341" cy="419695"/>
          </a:xfrm>
          <a:prstGeom prst="rect">
            <a:avLst/>
          </a:prstGeom>
          <a:noFill/>
        </p:spPr>
        <p:txBody>
          <a:bodyPr wrap="square" rtlCol="0">
            <a:spAutoFit/>
          </a:bodyPr>
          <a:lstStyle/>
          <a:p>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ウイルス性</a:t>
            </a:r>
          </a:p>
        </p:txBody>
      </p:sp>
      <p:sp>
        <p:nvSpPr>
          <p:cNvPr id="23" name="テキスト ボックス 22"/>
          <p:cNvSpPr txBox="1"/>
          <p:nvPr/>
        </p:nvSpPr>
        <p:spPr>
          <a:xfrm>
            <a:off x="2278066" y="2296083"/>
            <a:ext cx="1723549" cy="419695"/>
          </a:xfrm>
          <a:prstGeom prst="rect">
            <a:avLst/>
          </a:prstGeom>
          <a:noFill/>
        </p:spPr>
        <p:txBody>
          <a:bodyPr wrap="none" rtlCol="0">
            <a:spAutoFit/>
          </a:bodyPr>
          <a:lstStyle/>
          <a:p>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自己免疫性</a:t>
            </a:r>
          </a:p>
        </p:txBody>
      </p:sp>
      <p:sp>
        <p:nvSpPr>
          <p:cNvPr id="24" name="テキスト ボックス 23"/>
          <p:cNvSpPr txBox="1"/>
          <p:nvPr/>
        </p:nvSpPr>
        <p:spPr>
          <a:xfrm>
            <a:off x="4178061" y="2312708"/>
            <a:ext cx="1107996" cy="41969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代謝性</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5912005" y="2312708"/>
            <a:ext cx="1107996" cy="41969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6" name="直線矢印コネクタ 25"/>
          <p:cNvCxnSpPr/>
          <p:nvPr/>
        </p:nvCxnSpPr>
        <p:spPr>
          <a:xfrm>
            <a:off x="4424283" y="1813459"/>
            <a:ext cx="307776" cy="45758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18" idx="0"/>
          </p:cNvCxnSpPr>
          <p:nvPr/>
        </p:nvCxnSpPr>
        <p:spPr>
          <a:xfrm flipH="1">
            <a:off x="3139842" y="1768523"/>
            <a:ext cx="1284442" cy="47031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1291391" y="1780210"/>
            <a:ext cx="3132892" cy="41534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424283" y="1801773"/>
            <a:ext cx="2029699" cy="46927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5" idx="2"/>
            <a:endCxn id="13" idx="0"/>
          </p:cNvCxnSpPr>
          <p:nvPr/>
        </p:nvCxnSpPr>
        <p:spPr>
          <a:xfrm flipH="1">
            <a:off x="4425886" y="2732403"/>
            <a:ext cx="2040117" cy="32954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453982" y="2749129"/>
            <a:ext cx="1458802" cy="30698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3546323" y="1318761"/>
            <a:ext cx="1755919" cy="41969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latin typeface="ＭＳ Ｐゴシック"/>
            </a:endParaRPr>
          </a:p>
        </p:txBody>
      </p:sp>
      <p:sp>
        <p:nvSpPr>
          <p:cNvPr id="33" name="テキスト ボックス 32"/>
          <p:cNvSpPr txBox="1"/>
          <p:nvPr/>
        </p:nvSpPr>
        <p:spPr>
          <a:xfrm>
            <a:off x="3562508" y="1318784"/>
            <a:ext cx="1723549" cy="461665"/>
          </a:xfrm>
          <a:prstGeom prst="rect">
            <a:avLst/>
          </a:prstGeom>
          <a:noFill/>
        </p:spPr>
        <p:txBody>
          <a:bodyPr wrap="none" rtlCol="0">
            <a:spAutoFit/>
          </a:bodyPr>
          <a:lstStyle/>
          <a:p>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肝機能障害</a:t>
            </a:r>
          </a:p>
        </p:txBody>
      </p:sp>
      <p:sp>
        <p:nvSpPr>
          <p:cNvPr id="34" name="角丸四角形 33"/>
          <p:cNvSpPr/>
          <p:nvPr/>
        </p:nvSpPr>
        <p:spPr>
          <a:xfrm>
            <a:off x="76143" y="5323981"/>
            <a:ext cx="5126680" cy="1137214"/>
          </a:xfrm>
          <a:prstGeom prst="roundRect">
            <a:avLst/>
          </a:prstGeom>
          <a:solidFill>
            <a:schemeClr val="accent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00" dirty="0">
              <a:solidFill>
                <a:prstClr val="white"/>
              </a:solidFill>
              <a:latin typeface="ＭＳ Ｐゴシック"/>
            </a:endParaRPr>
          </a:p>
        </p:txBody>
      </p:sp>
      <p:sp>
        <p:nvSpPr>
          <p:cNvPr id="35" name="テキスト ボックス 34"/>
          <p:cNvSpPr txBox="1"/>
          <p:nvPr/>
        </p:nvSpPr>
        <p:spPr>
          <a:xfrm>
            <a:off x="30227" y="5437024"/>
            <a:ext cx="5211684" cy="1000274"/>
          </a:xfrm>
          <a:prstGeom prst="rect">
            <a:avLst/>
          </a:prstGeom>
          <a:noFill/>
        </p:spPr>
        <p:txBody>
          <a:bodyPr wrap="none" rtlCol="0">
            <a:spAutoFit/>
          </a:bodyP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脂肪</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肝に対する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予防・</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治療手段</a:t>
            </a: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運動することが重要</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288287" y="395335"/>
            <a:ext cx="4647427" cy="769441"/>
          </a:xfrm>
          <a:prstGeom prst="rect">
            <a:avLst/>
          </a:prstGeom>
          <a:noFill/>
        </p:spPr>
        <p:txBody>
          <a:bodyPr wrap="none" rtlCol="0">
            <a:spAutoFit/>
          </a:bodyPr>
          <a:lstStyle/>
          <a:p>
            <a:pPr algn="ctr"/>
            <a:r>
              <a:rPr lang="ja-JP" altLang="en-US" sz="4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脂肪</a:t>
            </a:r>
            <a:r>
              <a:rPr lang="ja-JP" altLang="en-US" sz="4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肝</a:t>
            </a:r>
            <a:r>
              <a:rPr lang="ja-JP" altLang="en-US" sz="4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なぜ怖い</a:t>
            </a:r>
            <a:r>
              <a:rPr lang="en-US" altLang="ja-JP" sz="4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4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flipV="1">
            <a:off x="82541"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333330" y="5033931"/>
            <a:ext cx="2040783" cy="17603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285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95893" y="1762981"/>
            <a:ext cx="3163426" cy="1726591"/>
          </a:xfrm>
          <a:prstGeom prst="rect">
            <a:avLst/>
          </a:prstGeom>
        </p:spPr>
      </p:pic>
      <p:sp>
        <p:nvSpPr>
          <p:cNvPr id="6" name="テキスト ボックス 5"/>
          <p:cNvSpPr txBox="1"/>
          <p:nvPr/>
        </p:nvSpPr>
        <p:spPr>
          <a:xfrm>
            <a:off x="-58310" y="3265188"/>
            <a:ext cx="4650632" cy="400110"/>
          </a:xfrm>
          <a:prstGeom prst="rect">
            <a:avLst/>
          </a:prstGeom>
          <a:solidFill>
            <a:schemeClr val="bg1"/>
          </a:solid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ウェスト</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男性：</a:t>
            </a:r>
            <a:r>
              <a:rPr lang="en-US" altLang="ja-JP"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85cm</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↑女性：</a:t>
            </a:r>
            <a:r>
              <a:rPr lang="en-US" altLang="ja-JP"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90cm</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加算記号 6"/>
          <p:cNvSpPr/>
          <p:nvPr/>
        </p:nvSpPr>
        <p:spPr>
          <a:xfrm>
            <a:off x="4167052" y="218609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243295" y="1870246"/>
            <a:ext cx="3524926" cy="1708160"/>
          </a:xfrm>
          <a:prstGeom prst="rect">
            <a:avLst/>
          </a:prstGeom>
        </p:spPr>
        <p:txBody>
          <a:bodyPr wrap="square">
            <a:spAutoFit/>
          </a:bodyPr>
          <a:lstStyle/>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✔糖尿病</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✔高血圧</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✔高脂血症</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3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項目のうち</a:t>
            </a: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項目以上</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90209" y="468751"/>
            <a:ext cx="7571303" cy="646331"/>
          </a:xfrm>
          <a:prstGeom prst="rect">
            <a:avLst/>
          </a:prstGeom>
          <a:noFill/>
        </p:spPr>
        <p:txBody>
          <a:bodyPr wrap="none" rtlCol="0">
            <a:spAutoFit/>
          </a:bodyPr>
          <a:lstStyle/>
          <a:p>
            <a:pPr algn="ct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メタボリックシンドロームと脂肪肝</a:t>
            </a:r>
            <a:endParaRPr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232427" y="1849018"/>
            <a:ext cx="3588045" cy="170326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mn-ea"/>
            </a:endParaRPr>
          </a:p>
        </p:txBody>
      </p:sp>
      <p:sp>
        <p:nvSpPr>
          <p:cNvPr id="15" name="テキスト ボックス 14"/>
          <p:cNvSpPr txBox="1"/>
          <p:nvPr/>
        </p:nvSpPr>
        <p:spPr>
          <a:xfrm>
            <a:off x="182877" y="1324443"/>
            <a:ext cx="4402186" cy="400110"/>
          </a:xfrm>
          <a:prstGeom prst="rect">
            <a:avLst/>
          </a:prstGeom>
          <a:noFill/>
        </p:spPr>
        <p:txBody>
          <a:bodyPr wrap="square" rtlCol="0">
            <a:spAutoFit/>
          </a:bodyPr>
          <a:lstStyle/>
          <a:p>
            <a:r>
              <a:rPr kumimoji="1" lang="ja-JP" altLang="en-US" sz="2000" dirty="0" smtClean="0"/>
              <a:t>メタボリックシンドローム診断基準</a:t>
            </a:r>
            <a:endParaRPr kumimoji="1" lang="ja-JP" altLang="en-US" sz="2000" dirty="0"/>
          </a:p>
        </p:txBody>
      </p:sp>
      <p:sp>
        <p:nvSpPr>
          <p:cNvPr id="16" name="テキスト ボックス 15"/>
          <p:cNvSpPr txBox="1"/>
          <p:nvPr/>
        </p:nvSpPr>
        <p:spPr>
          <a:xfrm>
            <a:off x="2743200" y="4088678"/>
            <a:ext cx="3840480" cy="523220"/>
          </a:xfrm>
          <a:prstGeom prst="rect">
            <a:avLst/>
          </a:prstGeom>
          <a:solidFill>
            <a:schemeClr val="accent2">
              <a:lumMod val="40000"/>
              <a:lumOff val="60000"/>
            </a:schemeClr>
          </a:solidFill>
        </p:spPr>
        <p:txBody>
          <a:bodyPr wrap="square" rtlCol="0">
            <a:spAutoFit/>
          </a:bodyPr>
          <a:lstStyle/>
          <a:p>
            <a:r>
              <a:rPr kumimoji="1" lang="ja-JP" altLang="en-US" sz="2800" dirty="0" smtClean="0"/>
              <a:t>脂肪肝の発生頻度上昇</a:t>
            </a:r>
            <a:endParaRPr kumimoji="1" lang="en-US" altLang="ja-JP" sz="2800" dirty="0" smtClean="0"/>
          </a:p>
        </p:txBody>
      </p:sp>
      <p:sp>
        <p:nvSpPr>
          <p:cNvPr id="17" name="テキスト ボックス 16"/>
          <p:cNvSpPr txBox="1"/>
          <p:nvPr/>
        </p:nvSpPr>
        <p:spPr>
          <a:xfrm>
            <a:off x="822960" y="5016139"/>
            <a:ext cx="7759337" cy="707886"/>
          </a:xfrm>
          <a:prstGeom prst="rect">
            <a:avLst/>
          </a:prstGeom>
          <a:noFill/>
        </p:spPr>
        <p:txBody>
          <a:bodyPr wrap="square" rtlCol="0">
            <a:spAutoFit/>
          </a:bodyPr>
          <a:lstStyle/>
          <a:p>
            <a:r>
              <a:rPr kumimoji="1" lang="ja-JP" altLang="en-US" sz="2000" dirty="0" smtClean="0"/>
              <a:t>ただこれに当てはまらない人でも脂肪肝の可能性はあるため注意は必要であるが，自覚症状がないためわかりにくい</a:t>
            </a:r>
            <a:endParaRPr kumimoji="1" lang="ja-JP" altLang="en-US" sz="2000" dirty="0"/>
          </a:p>
        </p:txBody>
      </p:sp>
    </p:spTree>
    <p:extLst>
      <p:ext uri="{BB962C8B-B14F-4D97-AF65-F5344CB8AC3E}">
        <p14:creationId xmlns:p14="http://schemas.microsoft.com/office/powerpoint/2010/main" val="1139273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srcRect/>
          <a:stretch>
            <a:fillRect/>
          </a:stretch>
        </p:blipFill>
        <p:spPr bwMode="auto">
          <a:xfrm>
            <a:off x="4287891" y="299258"/>
            <a:ext cx="4423848" cy="6204109"/>
          </a:xfrm>
          <a:prstGeom prst="rect">
            <a:avLst/>
          </a:prstGeom>
          <a:noFill/>
          <a:ln w="9525">
            <a:noFill/>
            <a:miter lim="800000"/>
            <a:headEnd/>
            <a:tailEnd/>
          </a:ln>
        </p:spPr>
      </p:pic>
      <p:sp>
        <p:nvSpPr>
          <p:cNvPr id="4" name="テキスト ボックス 4"/>
          <p:cNvSpPr txBox="1">
            <a:spLocks noChangeArrowheads="1"/>
          </p:cNvSpPr>
          <p:nvPr/>
        </p:nvSpPr>
        <p:spPr bwMode="auto">
          <a:xfrm>
            <a:off x="179512" y="5046275"/>
            <a:ext cx="3791423" cy="830997"/>
          </a:xfrm>
          <a:prstGeom prst="rect">
            <a:avLst/>
          </a:prstGeom>
          <a:noFill/>
          <a:ln w="9525">
            <a:noFill/>
            <a:miter lim="800000"/>
            <a:headEnd/>
            <a:tailEnd/>
          </a:ln>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i="1" dirty="0" err="1">
                <a:solidFill>
                  <a:srgbClr val="2810D8"/>
                </a:solidFill>
                <a:latin typeface="Century" panose="02040604050505020304" pitchFamily="18" charset="0"/>
                <a:ea typeface="HGP創英角ﾎﾟｯﾌﾟ体" pitchFamily="50" charset="-128"/>
              </a:rPr>
              <a:t>Handschin</a:t>
            </a:r>
            <a:r>
              <a:rPr lang="en-US" altLang="ja-JP" sz="2400" i="1" dirty="0">
                <a:solidFill>
                  <a:srgbClr val="2810D8"/>
                </a:solidFill>
                <a:latin typeface="Century" panose="02040604050505020304" pitchFamily="18" charset="0"/>
                <a:ea typeface="HGP創英角ﾎﾟｯﾌﾟ体" pitchFamily="50" charset="-128"/>
              </a:rPr>
              <a:t>, Spiegelman</a:t>
            </a:r>
          </a:p>
          <a:p>
            <a:r>
              <a:rPr lang="en-US" altLang="ja-JP" sz="2400" i="1" dirty="0">
                <a:solidFill>
                  <a:srgbClr val="2810D8"/>
                </a:solidFill>
                <a:latin typeface="Century" panose="02040604050505020304" pitchFamily="18" charset="0"/>
                <a:ea typeface="HGP創英角ﾎﾟｯﾌﾟ体" pitchFamily="50" charset="-128"/>
              </a:rPr>
              <a:t>Nature,454:463-469,2008</a:t>
            </a:r>
            <a:endParaRPr lang="ja-JP" altLang="en-US" sz="2400" i="1" dirty="0">
              <a:solidFill>
                <a:srgbClr val="2810D8"/>
              </a:solidFill>
              <a:latin typeface="Century" panose="02040604050505020304" pitchFamily="18" charset="0"/>
              <a:ea typeface="HGP創英角ﾎﾟｯﾌﾟ体" pitchFamily="50" charset="-128"/>
            </a:endParaRPr>
          </a:p>
        </p:txBody>
      </p:sp>
      <p:sp>
        <p:nvSpPr>
          <p:cNvPr id="5" name="テキスト ボックス 5"/>
          <p:cNvSpPr txBox="1">
            <a:spLocks noChangeArrowheads="1"/>
          </p:cNvSpPr>
          <p:nvPr/>
        </p:nvSpPr>
        <p:spPr bwMode="auto">
          <a:xfrm>
            <a:off x="130630" y="3247231"/>
            <a:ext cx="4937802" cy="1815882"/>
          </a:xfrm>
          <a:prstGeom prst="rect">
            <a:avLst/>
          </a:prstGeom>
          <a:noFill/>
          <a:ln w="9525">
            <a:no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dirty="0">
                <a:solidFill>
                  <a:schemeClr val="tx1"/>
                </a:solidFill>
                <a:latin typeface="Century" panose="02040604050505020304" pitchFamily="18" charset="0"/>
              </a:rPr>
              <a:t>運動すると</a:t>
            </a:r>
            <a:r>
              <a:rPr lang="en-US" altLang="ja-JP" sz="2800" dirty="0">
                <a:solidFill>
                  <a:srgbClr val="FF0000"/>
                </a:solidFill>
                <a:latin typeface="Century" panose="02040604050505020304" pitchFamily="18" charset="0"/>
              </a:rPr>
              <a:t>PGC1α</a:t>
            </a:r>
            <a:r>
              <a:rPr lang="ja-JP" altLang="en-US" sz="2800" dirty="0">
                <a:solidFill>
                  <a:schemeClr val="tx1"/>
                </a:solidFill>
                <a:latin typeface="Century" panose="02040604050505020304" pitchFamily="18" charset="0"/>
              </a:rPr>
              <a:t>という</a:t>
            </a:r>
            <a:endParaRPr lang="en-US" altLang="ja-JP" sz="2800" dirty="0">
              <a:solidFill>
                <a:schemeClr val="tx1"/>
              </a:solidFill>
              <a:latin typeface="Century" panose="02040604050505020304" pitchFamily="18" charset="0"/>
            </a:endParaRPr>
          </a:p>
          <a:p>
            <a:r>
              <a:rPr lang="ja-JP" altLang="en-US" sz="2800" dirty="0">
                <a:solidFill>
                  <a:schemeClr val="tx1"/>
                </a:solidFill>
                <a:latin typeface="Century" panose="02040604050505020304" pitchFamily="18" charset="0"/>
              </a:rPr>
              <a:t>物質が放出され、</a:t>
            </a:r>
            <a:r>
              <a:rPr lang="en-US" altLang="ja-JP" sz="2800" dirty="0">
                <a:solidFill>
                  <a:schemeClr val="tx1"/>
                </a:solidFill>
                <a:latin typeface="Century" panose="02040604050505020304" pitchFamily="18" charset="0"/>
              </a:rPr>
              <a:t>chronic </a:t>
            </a:r>
          </a:p>
          <a:p>
            <a:r>
              <a:rPr lang="en-US" altLang="ja-JP" sz="2800" dirty="0">
                <a:solidFill>
                  <a:schemeClr val="tx1"/>
                </a:solidFill>
                <a:latin typeface="Century" panose="02040604050505020304" pitchFamily="18" charset="0"/>
              </a:rPr>
              <a:t>inflammation </a:t>
            </a:r>
            <a:r>
              <a:rPr lang="ja-JP" altLang="en-US" sz="2800" dirty="0" smtClean="0">
                <a:solidFill>
                  <a:schemeClr val="tx1"/>
                </a:solidFill>
                <a:latin typeface="Century" panose="02040604050505020304" pitchFamily="18" charset="0"/>
              </a:rPr>
              <a:t>（慢性炎症）</a:t>
            </a:r>
            <a:endParaRPr lang="en-US" altLang="ja-JP" sz="2800" dirty="0" smtClean="0">
              <a:solidFill>
                <a:schemeClr val="tx1"/>
              </a:solidFill>
              <a:latin typeface="Century" panose="02040604050505020304" pitchFamily="18" charset="0"/>
            </a:endParaRPr>
          </a:p>
          <a:p>
            <a:r>
              <a:rPr lang="ja-JP" altLang="en-US" sz="2800" dirty="0" smtClean="0">
                <a:solidFill>
                  <a:schemeClr val="tx1"/>
                </a:solidFill>
                <a:latin typeface="Century" panose="02040604050505020304" pitchFamily="18" charset="0"/>
              </a:rPr>
              <a:t>を</a:t>
            </a:r>
            <a:r>
              <a:rPr lang="ja-JP" altLang="en-US" sz="2800" dirty="0">
                <a:solidFill>
                  <a:schemeClr val="tx1"/>
                </a:solidFill>
                <a:latin typeface="Century" panose="02040604050505020304" pitchFamily="18" charset="0"/>
              </a:rPr>
              <a:t>抑制する</a:t>
            </a:r>
          </a:p>
        </p:txBody>
      </p:sp>
      <p:sp>
        <p:nvSpPr>
          <p:cNvPr id="7" name="テキスト ボックス 6"/>
          <p:cNvSpPr txBox="1"/>
          <p:nvPr/>
        </p:nvSpPr>
        <p:spPr>
          <a:xfrm>
            <a:off x="292944" y="758314"/>
            <a:ext cx="4305182" cy="1446550"/>
          </a:xfrm>
          <a:prstGeom prst="rect">
            <a:avLst/>
          </a:prstGeom>
          <a:noFill/>
        </p:spPr>
        <p:txBody>
          <a:bodyPr wrap="square" rtlCol="0">
            <a:spAutoFit/>
          </a:bodyPr>
          <a:lstStyle/>
          <a:p>
            <a:r>
              <a:rPr lang="ja-JP" altLang="en-US" sz="4400" dirty="0" smtClean="0">
                <a:latin typeface="+mn-ea"/>
              </a:rPr>
              <a:t>運動すると何がよいのか？</a:t>
            </a:r>
            <a:endParaRPr kumimoji="1" lang="ja-JP" altLang="en-US" sz="4400" dirty="0">
              <a:latin typeface="+mn-ea"/>
            </a:endParaRPr>
          </a:p>
        </p:txBody>
      </p:sp>
    </p:spTree>
    <p:extLst>
      <p:ext uri="{BB962C8B-B14F-4D97-AF65-F5344CB8AC3E}">
        <p14:creationId xmlns:p14="http://schemas.microsoft.com/office/powerpoint/2010/main" val="2299190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107504" y="1281827"/>
            <a:ext cx="9036496" cy="3891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脂肪を燃焼には・・・</a:t>
            </a:r>
            <a:endParaRPr lang="en-US" altLang="ja-JP" sz="2400"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運動の強度が低いほど利用率高い</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運動の継続時間が長くなるほど利用率高い</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つまり⇒</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有酸素運動（水泳，ウォーキング、ジョギングなど）</a:t>
            </a:r>
            <a:endPar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糖の消費には・・・</a:t>
            </a:r>
            <a:endParaRPr lang="en-US" altLang="ja-JP" sz="2400"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運動の強度が高いほど利用率高い</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つまり　⇒　 </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レジスタンス運動（一般的な筋力強化運動）</a:t>
            </a:r>
            <a:endPar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anose="020B0604020202020204" pitchFamily="34" charset="0"/>
              <a:buNone/>
            </a:pP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48194" y="5124373"/>
            <a:ext cx="8438606" cy="954107"/>
          </a:xfrm>
          <a:prstGeom prst="rect">
            <a:avLst/>
          </a:prstGeom>
          <a:solidFill>
            <a:schemeClr val="tx2">
              <a:lumMod val="20000"/>
              <a:lumOff val="80000"/>
            </a:schemeClr>
          </a:solidFill>
        </p:spPr>
        <p:txBody>
          <a:bodyPr wrap="square" rtlCol="0">
            <a:spAutoFit/>
          </a:bodyPr>
          <a:lstStyle/>
          <a:p>
            <a:r>
              <a:rPr kumimoji="1" lang="ja-JP" altLang="en-US" sz="2800" dirty="0" smtClean="0">
                <a:latin typeface="+mn-ea"/>
              </a:rPr>
              <a:t>重要なことは体重を落とすだけでなく</a:t>
            </a:r>
            <a:r>
              <a:rPr kumimoji="1" lang="en-US" altLang="ja-JP" sz="2800" dirty="0" smtClean="0">
                <a:latin typeface="+mn-ea"/>
              </a:rPr>
              <a:t>,</a:t>
            </a:r>
            <a:r>
              <a:rPr kumimoji="1" lang="ja-JP" altLang="en-US" sz="2800" dirty="0" smtClean="0">
                <a:latin typeface="+mn-ea"/>
              </a:rPr>
              <a:t>筋肉をおとさないこと</a:t>
            </a:r>
            <a:r>
              <a:rPr lang="ja-JP" altLang="en-US" sz="2800" dirty="0">
                <a:latin typeface="+mn-ea"/>
              </a:rPr>
              <a:t>。</a:t>
            </a:r>
            <a:r>
              <a:rPr kumimoji="1" lang="ja-JP" altLang="en-US" sz="2800" dirty="0" smtClean="0">
                <a:latin typeface="+mn-ea"/>
              </a:rPr>
              <a:t>そして</a:t>
            </a:r>
            <a:r>
              <a:rPr kumimoji="1" lang="en-US" altLang="ja-JP" sz="2800" dirty="0" smtClean="0">
                <a:latin typeface="+mn-ea"/>
              </a:rPr>
              <a:t>,</a:t>
            </a:r>
            <a:r>
              <a:rPr lang="ja-JP" altLang="en-US" sz="2800" dirty="0" smtClean="0">
                <a:latin typeface="+mn-ea"/>
              </a:rPr>
              <a:t>内臓</a:t>
            </a:r>
            <a:r>
              <a:rPr lang="ja-JP" altLang="en-US" sz="2800" dirty="0">
                <a:latin typeface="+mn-ea"/>
              </a:rPr>
              <a:t>脂肪を減らすこと</a:t>
            </a:r>
            <a:r>
              <a:rPr lang="ja-JP" altLang="en-US" sz="2800" dirty="0" smtClean="0">
                <a:latin typeface="+mn-ea"/>
              </a:rPr>
              <a:t>が</a:t>
            </a:r>
            <a:r>
              <a:rPr lang="ja-JP" altLang="en-US" sz="2800" dirty="0">
                <a:latin typeface="+mn-ea"/>
              </a:rPr>
              <a:t>重要</a:t>
            </a:r>
            <a:r>
              <a:rPr lang="ja-JP" altLang="en-US" sz="2800" dirty="0" smtClean="0">
                <a:latin typeface="+mn-ea"/>
              </a:rPr>
              <a:t>。</a:t>
            </a:r>
            <a:endParaRPr lang="ja-JP" altLang="en-US" sz="2800" dirty="0">
              <a:latin typeface="+mn-ea"/>
            </a:endParaRPr>
          </a:p>
        </p:txBody>
      </p:sp>
      <p:sp>
        <p:nvSpPr>
          <p:cNvPr id="6" name="タイトル 1"/>
          <p:cNvSpPr>
            <a:spLocks noGrp="1"/>
          </p:cNvSpPr>
          <p:nvPr>
            <p:ph type="title"/>
          </p:nvPr>
        </p:nvSpPr>
        <p:spPr>
          <a:xfrm>
            <a:off x="182877" y="301626"/>
            <a:ext cx="8229600" cy="1143000"/>
          </a:xfrm>
        </p:spPr>
        <p:txBody>
          <a:bodyPr>
            <a:normAutofit/>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効果的な運動は？</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991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241176" y="1542760"/>
            <a:ext cx="8723312" cy="4596787"/>
          </a:xfrm>
        </p:spPr>
        <p:txBody>
          <a:bodyPr>
            <a:normAutofit/>
          </a:bodyPr>
          <a:lstStyle/>
          <a:p>
            <a:pPr>
              <a:buFont typeface="Wingdings" panose="05000000000000000000" pitchFamily="2" charset="2"/>
              <a:buChar char="Ø"/>
            </a:pP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頻度は</a:t>
            </a:r>
            <a:r>
              <a:rPr lang="ja-JP" altLang="en-US" sz="2400" dirty="0" smtClean="0">
                <a:solidFill>
                  <a:srgbClr val="FF0000"/>
                </a:solidFill>
                <a:latin typeface="Century" panose="02040604050505020304" pitchFamily="18" charset="0"/>
                <a:ea typeface="メイリオ" panose="020B0604030504040204" pitchFamily="50" charset="-128"/>
                <a:cs typeface="メイリオ" panose="020B0604030504040204" pitchFamily="50" charset="-128"/>
              </a:rPr>
              <a:t>最低週</a:t>
            </a:r>
            <a:r>
              <a:rPr lang="en-US" altLang="ja-JP" sz="2400" dirty="0" smtClean="0">
                <a:solidFill>
                  <a:srgbClr val="FF0000"/>
                </a:solidFill>
                <a:latin typeface="Century" panose="02040604050505020304" pitchFamily="18" charset="0"/>
                <a:ea typeface="メイリオ" panose="020B0604030504040204" pitchFamily="50" charset="-128"/>
                <a:cs typeface="メイリオ" panose="020B0604030504040204" pitchFamily="50" charset="-128"/>
              </a:rPr>
              <a:t>2-3</a:t>
            </a:r>
            <a:r>
              <a:rPr lang="ja-JP" altLang="en-US" sz="2400" dirty="0" smtClean="0">
                <a:solidFill>
                  <a:srgbClr val="FF0000"/>
                </a:solidFill>
                <a:latin typeface="Century" panose="02040604050505020304" pitchFamily="18" charset="0"/>
                <a:ea typeface="メイリオ" panose="020B0604030504040204" pitchFamily="50" charset="-128"/>
                <a:cs typeface="メイリオ" panose="020B0604030504040204" pitchFamily="50" charset="-128"/>
              </a:rPr>
              <a:t>回</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程度以上（できれば毎日，継続が大事）</a:t>
            </a:r>
            <a:endParaRPr lang="en-US" altLang="ja-JP" sz="2400" dirty="0" smtClean="0">
              <a:latin typeface="Century" panose="02040604050505020304" pitchFamily="18" charset="0"/>
              <a:ea typeface="メイリオ" panose="020B0604030504040204" pitchFamily="50" charset="-128"/>
              <a:cs typeface="メイリオ" panose="020B0604030504040204" pitchFamily="50" charset="-128"/>
            </a:endParaRPr>
          </a:p>
          <a:p>
            <a:pPr>
              <a:buFont typeface="Wingdings" panose="05000000000000000000" pitchFamily="2" charset="2"/>
              <a:buChar char="Ø"/>
            </a:pPr>
            <a:endParaRPr lang="en-US" altLang="ja-JP" sz="2400" dirty="0">
              <a:latin typeface="Century" panose="02040604050505020304" pitchFamily="18" charset="0"/>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負荷は</a:t>
            </a:r>
            <a:r>
              <a:rPr lang="ja-JP" altLang="en-US" sz="2400" dirty="0" smtClean="0">
                <a:solidFill>
                  <a:srgbClr val="FF0000"/>
                </a:solidFill>
                <a:latin typeface="Century" panose="02040604050505020304" pitchFamily="18" charset="0"/>
                <a:ea typeface="メイリオ" panose="020B0604030504040204" pitchFamily="50" charset="-128"/>
                <a:cs typeface="メイリオ" panose="020B0604030504040204" pitchFamily="50" charset="-128"/>
              </a:rPr>
              <a:t>中等度（</a:t>
            </a:r>
            <a:r>
              <a:rPr lang="en-US" altLang="ja-JP" sz="2400" dirty="0" smtClean="0">
                <a:solidFill>
                  <a:srgbClr val="FF0000"/>
                </a:solidFill>
                <a:latin typeface="Century" panose="02040604050505020304" pitchFamily="18" charset="0"/>
                <a:ea typeface="メイリオ" panose="020B0604030504040204" pitchFamily="50" charset="-128"/>
                <a:cs typeface="メイリオ" panose="020B0604030504040204" pitchFamily="50" charset="-128"/>
              </a:rPr>
              <a:t>50-75%</a:t>
            </a:r>
            <a:r>
              <a:rPr lang="ja-JP" altLang="en-US" sz="2400" dirty="0" smtClean="0">
                <a:solidFill>
                  <a:srgbClr val="FF0000"/>
                </a:solidFill>
                <a:latin typeface="Century" panose="02040604050505020304" pitchFamily="18" charset="0"/>
                <a:ea typeface="メイリオ" panose="020B0604030504040204" pitchFamily="50" charset="-128"/>
                <a:cs typeface="メイリオ" panose="020B0604030504040204" pitchFamily="50" charset="-128"/>
              </a:rPr>
              <a:t>）</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の強度の有酸素運動</a:t>
            </a:r>
            <a:endParaRPr lang="en-US" altLang="ja-JP" sz="2400" dirty="0" smtClean="0">
              <a:latin typeface="Century" panose="02040604050505020304" pitchFamily="18" charset="0"/>
              <a:ea typeface="メイリオ" panose="020B0604030504040204" pitchFamily="50" charset="-128"/>
              <a:cs typeface="メイリオ" panose="020B0604030504040204" pitchFamily="50" charset="-128"/>
            </a:endParaRPr>
          </a:p>
          <a:p>
            <a:pPr marL="0" indent="0">
              <a:buNone/>
            </a:pPr>
            <a:r>
              <a:rPr lang="ja-JP" altLang="en-US" sz="2400" dirty="0">
                <a:latin typeface="Century" panose="02040604050505020304" pitchFamily="18" charset="0"/>
                <a:ea typeface="メイリオ" panose="020B0604030504040204" pitchFamily="50" charset="-128"/>
                <a:cs typeface="メイリオ" panose="020B0604030504040204" pitchFamily="50" charset="-128"/>
              </a:rPr>
              <a:t> </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 自覚的には</a:t>
            </a:r>
            <a:r>
              <a:rPr lang="ja-JP" altLang="en-US" sz="2400" dirty="0" smtClean="0">
                <a:solidFill>
                  <a:srgbClr val="FF0000"/>
                </a:solidFill>
                <a:latin typeface="Century" panose="02040604050505020304" pitchFamily="18" charset="0"/>
                <a:ea typeface="メイリオ" panose="020B0604030504040204" pitchFamily="50" charset="-128"/>
                <a:cs typeface="メイリオ" panose="020B0604030504040204" pitchFamily="50" charset="-128"/>
              </a:rPr>
              <a:t>ややきつい</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と感じる程度</a:t>
            </a:r>
            <a:endParaRPr lang="en-US" altLang="ja-JP" sz="2400" dirty="0">
              <a:latin typeface="Century" panose="02040604050505020304" pitchFamily="18" charset="0"/>
              <a:ea typeface="メイリオ" panose="020B0604030504040204" pitchFamily="50" charset="-128"/>
              <a:cs typeface="メイリオ" panose="020B0604030504040204" pitchFamily="50" charset="-128"/>
            </a:endParaRPr>
          </a:p>
          <a:p>
            <a:pPr marL="0" indent="0">
              <a:buNone/>
            </a:pP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　時間は</a:t>
            </a:r>
            <a:r>
              <a:rPr lang="en-US" altLang="ja-JP" sz="2400" dirty="0" smtClean="0">
                <a:latin typeface="Century" panose="02040604050505020304" pitchFamily="18" charset="0"/>
                <a:ea typeface="メイリオ" panose="020B0604030504040204" pitchFamily="50" charset="-128"/>
                <a:cs typeface="メイリオ" panose="020B0604030504040204" pitchFamily="50" charset="-128"/>
              </a:rPr>
              <a:t>20-60</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分間（運動前後の準備運動と整理運動をいれて）</a:t>
            </a:r>
            <a:endParaRPr lang="en-US" altLang="ja-JP" sz="2400" dirty="0">
              <a:latin typeface="Century" panose="02040604050505020304" pitchFamily="18" charset="0"/>
              <a:ea typeface="メイリオ" panose="020B0604030504040204" pitchFamily="50" charset="-128"/>
              <a:cs typeface="メイリオ" panose="020B0604030504040204" pitchFamily="50" charset="-128"/>
            </a:endParaRPr>
          </a:p>
          <a:p>
            <a:pPr marL="0" indent="0">
              <a:buNone/>
            </a:pPr>
            <a:r>
              <a:rPr lang="ja-JP" altLang="en-US"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　　＊</a:t>
            </a:r>
            <a:r>
              <a:rPr lang="ja-JP" altLang="en-US" sz="2400" dirty="0">
                <a:solidFill>
                  <a:srgbClr val="0000CC"/>
                </a:solidFill>
                <a:latin typeface="Century" panose="02040604050505020304" pitchFamily="18" charset="0"/>
                <a:ea typeface="メイリオ" panose="020B0604030504040204" pitchFamily="50" charset="-128"/>
                <a:cs typeface="メイリオ" panose="020B0604030504040204" pitchFamily="50" charset="-128"/>
              </a:rPr>
              <a:t>年齢毎の予測最大心拍予備</a:t>
            </a:r>
            <a:r>
              <a:rPr lang="ja-JP" altLang="en-US"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能から負荷を設定</a:t>
            </a:r>
            <a:endParaRPr lang="en-US" altLang="ja-JP"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endParaRPr>
          </a:p>
          <a:p>
            <a:pPr marL="0" indent="0" algn="ctr">
              <a:buNone/>
            </a:pPr>
            <a:r>
              <a:rPr lang="en-US" altLang="ja-JP"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a:t>
            </a:r>
            <a:r>
              <a:rPr lang="ja-JP" altLang="en-US"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a:t>
            </a:r>
            <a:r>
              <a:rPr lang="en-US" altLang="ja-JP"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220-</a:t>
            </a:r>
            <a:r>
              <a:rPr lang="ja-JP" altLang="en-US"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年齢）</a:t>
            </a:r>
            <a:r>
              <a:rPr lang="en-US" altLang="ja-JP"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a:t>
            </a:r>
            <a:r>
              <a:rPr lang="ja-JP" altLang="en-US"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安静時心拍数</a:t>
            </a:r>
            <a:r>
              <a:rPr lang="en-US" altLang="ja-JP"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}×0.6(</a:t>
            </a:r>
            <a:r>
              <a:rPr lang="en-US" altLang="ja-JP" sz="2400" dirty="0">
                <a:solidFill>
                  <a:srgbClr val="0000CC"/>
                </a:solidFill>
                <a:latin typeface="Century" panose="02040604050505020304" pitchFamily="18" charset="0"/>
                <a:ea typeface="メイリオ" panose="020B0604030504040204" pitchFamily="50" charset="-128"/>
                <a:cs typeface="メイリオ" panose="020B0604030504040204" pitchFamily="50" charset="-128"/>
              </a:rPr>
              <a:t>60</a:t>
            </a:r>
            <a:r>
              <a:rPr lang="ja-JP" altLang="en-US"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a:t>
            </a:r>
            <a:r>
              <a:rPr lang="en-US" altLang="ja-JP"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a:t>
            </a:r>
            <a:r>
              <a:rPr lang="ja-JP" altLang="en-US"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rPr>
              <a:t>安静時心拍数</a:t>
            </a:r>
            <a:endParaRPr lang="en-US" altLang="ja-JP" sz="2400" dirty="0" smtClean="0">
              <a:solidFill>
                <a:srgbClr val="0000CC"/>
              </a:solidFill>
              <a:latin typeface="Century" panose="02040604050505020304" pitchFamily="18" charset="0"/>
              <a:ea typeface="メイリオ" panose="020B0604030504040204" pitchFamily="50" charset="-128"/>
              <a:cs typeface="メイリオ" panose="020B0604030504040204" pitchFamily="50" charset="-128"/>
            </a:endParaRPr>
          </a:p>
          <a:p>
            <a:pPr marL="0" indent="0">
              <a:buNone/>
            </a:pPr>
            <a:endParaRPr lang="en-US" altLang="ja-JP" sz="2400" dirty="0" smtClean="0">
              <a:latin typeface="Century" panose="02040604050505020304" pitchFamily="18" charset="0"/>
              <a:ea typeface="メイリオ" panose="020B0604030504040204" pitchFamily="50" charset="-128"/>
              <a:cs typeface="メイリオ" panose="020B0604030504040204" pitchFamily="50" charset="-128"/>
            </a:endParaRPr>
          </a:p>
          <a:p>
            <a:pPr>
              <a:buFont typeface="Wingdings" panose="05000000000000000000" pitchFamily="2" charset="2"/>
              <a:buChar char="Ø"/>
            </a:pPr>
            <a:endParaRPr kumimoji="1" lang="ja-JP" altLang="en-US" sz="2400" dirty="0">
              <a:latin typeface="Century" panose="02040604050505020304" pitchFamily="18" charset="0"/>
              <a:ea typeface="メイリオ" panose="020B0604030504040204" pitchFamily="50" charset="-128"/>
              <a:cs typeface="メイリオ" panose="020B0604030504040204" pitchFamily="50" charset="-128"/>
            </a:endParaRPr>
          </a:p>
        </p:txBody>
      </p:sp>
      <p:sp>
        <p:nvSpPr>
          <p:cNvPr id="5" name="正方形/長方形 4"/>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p:nvPr>
        </p:nvSpPr>
        <p:spPr>
          <a:xfrm>
            <a:off x="210634" y="204134"/>
            <a:ext cx="7886700" cy="1325563"/>
          </a:xfrm>
        </p:spPr>
        <p:txBody>
          <a:bodyPr>
            <a:normAutofit/>
          </a:bodyPr>
          <a:lstStyle/>
          <a:p>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必要な運動頻度は？</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350248" y="4088665"/>
            <a:ext cx="8401866" cy="979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93229" y="5434150"/>
            <a:ext cx="6035038" cy="830997"/>
          </a:xfrm>
          <a:prstGeom prst="rect">
            <a:avLst/>
          </a:prstGeom>
          <a:noFill/>
        </p:spPr>
        <p:txBody>
          <a:bodyPr wrap="square" rtlCol="0">
            <a:spAutoFit/>
          </a:bodyPr>
          <a:lstStyle/>
          <a:p>
            <a:r>
              <a:rPr kumimoji="1" lang="ja-JP" altLang="en-US" sz="2400" dirty="0" smtClean="0">
                <a:latin typeface="Century" panose="02040604050505020304" pitchFamily="18" charset="0"/>
              </a:rPr>
              <a:t>例）</a:t>
            </a:r>
            <a:r>
              <a:rPr kumimoji="1" lang="en-US" altLang="ja-JP" sz="2400" dirty="0" smtClean="0">
                <a:latin typeface="Century" panose="02040604050505020304" pitchFamily="18" charset="0"/>
              </a:rPr>
              <a:t>60</a:t>
            </a:r>
            <a:r>
              <a:rPr kumimoji="1" lang="ja-JP" altLang="en-US" sz="2400" dirty="0" smtClean="0">
                <a:latin typeface="Century" panose="02040604050505020304" pitchFamily="18" charset="0"/>
              </a:rPr>
              <a:t>歳で安静時心拍数が</a:t>
            </a:r>
            <a:r>
              <a:rPr kumimoji="1" lang="en-US" altLang="ja-JP" sz="2400" dirty="0" smtClean="0">
                <a:latin typeface="Century" panose="02040604050505020304" pitchFamily="18" charset="0"/>
              </a:rPr>
              <a:t>80</a:t>
            </a:r>
            <a:r>
              <a:rPr kumimoji="1" lang="ja-JP" altLang="en-US" sz="2400" dirty="0" smtClean="0">
                <a:latin typeface="Century" panose="02040604050505020304" pitchFamily="18" charset="0"/>
              </a:rPr>
              <a:t>程度の場合</a:t>
            </a:r>
            <a:endParaRPr kumimoji="1" lang="en-US" altLang="ja-JP" sz="2400" dirty="0" smtClean="0">
              <a:latin typeface="Century" panose="02040604050505020304" pitchFamily="18" charset="0"/>
            </a:endParaRPr>
          </a:p>
          <a:p>
            <a:r>
              <a:rPr lang="ja-JP" altLang="en-US" sz="2400" dirty="0" smtClean="0">
                <a:latin typeface="Century" panose="02040604050505020304" pitchFamily="18" charset="0"/>
              </a:rPr>
              <a:t>　</a:t>
            </a:r>
            <a:r>
              <a:rPr lang="en-US" altLang="ja-JP" sz="2400" dirty="0">
                <a:latin typeface="Century" panose="02040604050505020304" pitchFamily="18" charset="0"/>
                <a:ea typeface="メイリオ" panose="020B0604030504040204" pitchFamily="50" charset="-128"/>
                <a:cs typeface="メイリオ" panose="020B0604030504040204" pitchFamily="50" charset="-128"/>
              </a:rPr>
              <a:t>{</a:t>
            </a:r>
            <a:r>
              <a:rPr lang="ja-JP" altLang="en-US" sz="2400" dirty="0">
                <a:latin typeface="Century" panose="02040604050505020304" pitchFamily="18" charset="0"/>
                <a:ea typeface="メイリオ" panose="020B0604030504040204" pitchFamily="50" charset="-128"/>
                <a:cs typeface="メイリオ" panose="020B0604030504040204" pitchFamily="50" charset="-128"/>
              </a:rPr>
              <a:t>（</a:t>
            </a:r>
            <a:r>
              <a:rPr lang="en-US" altLang="ja-JP" sz="2400" dirty="0" smtClean="0">
                <a:latin typeface="Century" panose="02040604050505020304" pitchFamily="18" charset="0"/>
                <a:ea typeface="メイリオ" panose="020B0604030504040204" pitchFamily="50" charset="-128"/>
                <a:cs typeface="メイリオ" panose="020B0604030504040204" pitchFamily="50" charset="-128"/>
              </a:rPr>
              <a:t>220-</a:t>
            </a:r>
            <a:r>
              <a:rPr lang="en-US" altLang="ja-JP" sz="2400" dirty="0">
                <a:latin typeface="Century" panose="02040604050505020304" pitchFamily="18" charset="0"/>
                <a:ea typeface="メイリオ" panose="020B0604030504040204" pitchFamily="50" charset="-128"/>
                <a:cs typeface="メイリオ" panose="020B0604030504040204" pitchFamily="50" charset="-128"/>
              </a:rPr>
              <a:t>60</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a:t>
            </a:r>
            <a:r>
              <a:rPr lang="en-US" altLang="ja-JP" sz="2400" dirty="0" smtClean="0">
                <a:latin typeface="Century" panose="02040604050505020304" pitchFamily="18" charset="0"/>
                <a:ea typeface="メイリオ" panose="020B0604030504040204" pitchFamily="50" charset="-128"/>
                <a:cs typeface="メイリオ" panose="020B0604030504040204" pitchFamily="50" charset="-128"/>
              </a:rPr>
              <a:t>-</a:t>
            </a:r>
            <a:r>
              <a:rPr lang="en-US" altLang="ja-JP" sz="2400" dirty="0">
                <a:latin typeface="Century" panose="02040604050505020304" pitchFamily="18" charset="0"/>
                <a:ea typeface="メイリオ" panose="020B0604030504040204" pitchFamily="50" charset="-128"/>
                <a:cs typeface="メイリオ" panose="020B0604030504040204" pitchFamily="50" charset="-128"/>
              </a:rPr>
              <a:t>80</a:t>
            </a:r>
            <a:r>
              <a:rPr lang="en-US" altLang="ja-JP" sz="2400" dirty="0" smtClean="0">
                <a:latin typeface="Century" panose="02040604050505020304" pitchFamily="18" charset="0"/>
                <a:ea typeface="メイリオ" panose="020B0604030504040204" pitchFamily="50" charset="-128"/>
                <a:cs typeface="メイリオ" panose="020B0604030504040204" pitchFamily="50" charset="-128"/>
              </a:rPr>
              <a:t>}×0.6+80</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a:t>
            </a:r>
            <a:r>
              <a:rPr lang="en-US" altLang="ja-JP" sz="2400" dirty="0" smtClean="0">
                <a:latin typeface="Century" panose="02040604050505020304" pitchFamily="18" charset="0"/>
                <a:ea typeface="メイリオ" panose="020B0604030504040204" pitchFamily="50" charset="-128"/>
                <a:cs typeface="メイリオ" panose="020B0604030504040204" pitchFamily="50" charset="-128"/>
              </a:rPr>
              <a:t>128</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回</a:t>
            </a:r>
            <a:r>
              <a:rPr lang="en-US" altLang="ja-JP" sz="2400" dirty="0" smtClean="0">
                <a:latin typeface="Century" panose="02040604050505020304" pitchFamily="18" charset="0"/>
                <a:ea typeface="メイリオ" panose="020B0604030504040204" pitchFamily="50" charset="-128"/>
                <a:cs typeface="メイリオ" panose="020B0604030504040204" pitchFamily="50" charset="-128"/>
              </a:rPr>
              <a:t>/</a:t>
            </a:r>
            <a:r>
              <a:rPr lang="ja-JP" altLang="en-US" sz="2400" dirty="0" smtClean="0">
                <a:latin typeface="Century" panose="02040604050505020304" pitchFamily="18" charset="0"/>
                <a:ea typeface="メイリオ" panose="020B0604030504040204" pitchFamily="50" charset="-128"/>
                <a:cs typeface="メイリオ" panose="020B0604030504040204" pitchFamily="50" charset="-128"/>
              </a:rPr>
              <a:t>分</a:t>
            </a:r>
            <a:endParaRPr lang="en-US" altLang="ja-JP" sz="2400" dirty="0">
              <a:latin typeface="Century" panose="02040604050505020304" pitchFamily="18" charset="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4258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10634" y="21719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脂肪</a:t>
            </a:r>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肝に対する研究報告</a:t>
            </a:r>
            <a:endParaRPr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2"/>
          <p:cNvSpPr>
            <a:spLocks noGrp="1"/>
          </p:cNvSpPr>
          <p:nvPr>
            <p:ph idx="1"/>
          </p:nvPr>
        </p:nvSpPr>
        <p:spPr>
          <a:xfrm>
            <a:off x="539552" y="1708058"/>
            <a:ext cx="8136904" cy="4351338"/>
          </a:xfrm>
        </p:spPr>
        <p:txBody>
          <a:bodyPr/>
          <a:lstStyle/>
          <a:p>
            <a:pPr marL="0" indent="0">
              <a:buNone/>
            </a:pPr>
            <a:r>
              <a:rPr lang="ja-JP" altLang="en-US"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頻度・時間</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週間に</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分以上，</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日に</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分</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運動負荷</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：中等度の運動</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（普通に歩く程度以上</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期間</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ヶ月実施</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効果</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：内臓脂肪面積減少，善玉コレステロールの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増加，ウエスト周囲長，総体脂肪量，血中</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中性脂肪濃度を減少</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補足</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u="sng" dirty="0" smtClean="0">
                <a:latin typeface="メイリオ" panose="020B0604030504040204" pitchFamily="50" charset="-128"/>
                <a:ea typeface="メイリオ" panose="020B0604030504040204" pitchFamily="50" charset="-128"/>
                <a:cs typeface="メイリオ" panose="020B0604030504040204" pitchFamily="50" charset="-128"/>
              </a:rPr>
              <a:t>適切な食事療法を行った上で</a:t>
            </a:r>
            <a:endParaRPr lang="en-US" altLang="ja-JP"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p"/>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300445" y="4676503"/>
            <a:ext cx="8530046" cy="1449977"/>
            <a:chOff x="300445" y="4676503"/>
            <a:chExt cx="8530046" cy="1449977"/>
          </a:xfrm>
          <a:solidFill>
            <a:schemeClr val="accent4">
              <a:lumMod val="60000"/>
              <a:lumOff val="40000"/>
            </a:schemeClr>
          </a:solidFill>
        </p:grpSpPr>
        <p:sp>
          <p:nvSpPr>
            <p:cNvPr id="7" name="角丸四角形 6"/>
            <p:cNvSpPr/>
            <p:nvPr/>
          </p:nvSpPr>
          <p:spPr>
            <a:xfrm>
              <a:off x="300445" y="4676503"/>
              <a:ext cx="8530046" cy="144997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05394" y="4846320"/>
              <a:ext cx="7798526" cy="1200329"/>
            </a:xfrm>
            <a:prstGeom prst="rect">
              <a:avLst/>
            </a:prstGeom>
            <a:grpFill/>
          </p:spPr>
          <p:txBody>
            <a:bodyPr wrap="square" rtlCol="0">
              <a:spAutoFit/>
            </a:bodyPr>
            <a:lstStyle/>
            <a:p>
              <a:r>
                <a:rPr kumimoji="1" lang="ja-JP" altLang="en-US" sz="3600" dirty="0" smtClean="0"/>
                <a:t>運動により</a:t>
              </a:r>
              <a:r>
                <a:rPr lang="ja-JP" altLang="en-US" sz="3600" dirty="0" smtClean="0"/>
                <a:t>，肝臓脂肪蓄積を抑える働きが活発になっていた</a:t>
              </a:r>
              <a:endParaRPr kumimoji="1" lang="ja-JP" altLang="en-US" sz="3600" dirty="0"/>
            </a:p>
          </p:txBody>
        </p:sp>
      </p:grpSp>
    </p:spTree>
    <p:extLst>
      <p:ext uri="{BB962C8B-B14F-4D97-AF65-F5344CB8AC3E}">
        <p14:creationId xmlns:p14="http://schemas.microsoft.com/office/powerpoint/2010/main" val="225999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791" y="1894234"/>
            <a:ext cx="4877570" cy="382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743916" y="5965427"/>
            <a:ext cx="4955947" cy="523220"/>
          </a:xfrm>
          <a:prstGeom prst="rect">
            <a:avLst/>
          </a:prstGeom>
          <a:noFill/>
        </p:spPr>
        <p:txBody>
          <a:bodyPr wrap="square" rtlCol="0">
            <a:spAutoFit/>
          </a:bodyPr>
          <a:lstStyle/>
          <a:p>
            <a:r>
              <a:rPr kumimoji="1" lang="ja-JP" altLang="en-US" sz="1400" i="1" dirty="0" smtClean="0">
                <a:latin typeface="メイリオ" panose="020B0604030504040204" pitchFamily="50" charset="-128"/>
                <a:ea typeface="メイリオ" panose="020B0604030504040204" pitchFamily="50" charset="-128"/>
                <a:cs typeface="メイリオ" panose="020B0604030504040204" pitchFamily="50" charset="-128"/>
              </a:rPr>
              <a:t>公益社団法人　日本整形外科学会ロコモパンフレットより</a:t>
            </a:r>
            <a:endParaRPr kumimoji="1" lang="en-US" altLang="ja-JP" sz="1400" i="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i="1" dirty="0">
                <a:latin typeface="メイリオ" panose="020B0604030504040204" pitchFamily="50" charset="-128"/>
                <a:ea typeface="メイリオ" panose="020B0604030504040204" pitchFamily="50" charset="-128"/>
                <a:cs typeface="メイリオ" panose="020B0604030504040204" pitchFamily="50" charset="-128"/>
              </a:rPr>
              <a:t>田中宏</a:t>
            </a:r>
            <a:r>
              <a:rPr lang="ja-JP" altLang="en-US" sz="1400" i="1" dirty="0" smtClean="0">
                <a:latin typeface="メイリオ" panose="020B0604030504040204" pitchFamily="50" charset="-128"/>
                <a:ea typeface="メイリオ" panose="020B0604030504040204" pitchFamily="50" charset="-128"/>
                <a:cs typeface="メイリオ" panose="020B0604030504040204" pitchFamily="50" charset="-128"/>
              </a:rPr>
              <a:t>暁「 </a:t>
            </a:r>
            <a:r>
              <a:rPr lang="ja-JP" altLang="en-US" sz="1400" i="1" dirty="0">
                <a:latin typeface="メイリオ" panose="020B0604030504040204" pitchFamily="50" charset="-128"/>
                <a:ea typeface="メイリオ" panose="020B0604030504040204" pitchFamily="50" charset="-128"/>
                <a:cs typeface="メイリオ" panose="020B0604030504040204" pitchFamily="50" charset="-128"/>
              </a:rPr>
              <a:t>スロージョギング</a:t>
            </a:r>
            <a:r>
              <a:rPr lang="ja-JP" altLang="en-US" sz="1400" i="1" dirty="0" smtClean="0">
                <a:latin typeface="メイリオ" panose="020B0604030504040204" pitchFamily="50" charset="-128"/>
                <a:ea typeface="メイリオ" panose="020B0604030504040204" pitchFamily="50" charset="-128"/>
                <a:cs typeface="メイリオ" panose="020B0604030504040204" pitchFamily="50" charset="-128"/>
              </a:rPr>
              <a:t>健康法」より</a:t>
            </a:r>
            <a:endParaRPr lang="en-US" altLang="ja-JP" sz="1400" i="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53" y="1962831"/>
            <a:ext cx="31051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タイトル 1"/>
          <p:cNvSpPr>
            <a:spLocks noGrp="1"/>
          </p:cNvSpPr>
          <p:nvPr>
            <p:ph type="title"/>
          </p:nvPr>
        </p:nvSpPr>
        <p:spPr>
          <a:xfrm>
            <a:off x="156751" y="279435"/>
            <a:ext cx="8229600" cy="1143000"/>
          </a:xfrm>
        </p:spPr>
        <p:txBody>
          <a:bodyPr>
            <a:normAutofit/>
          </a:bodyPr>
          <a:lstStyle/>
          <a:p>
            <a:r>
              <a:rPr kumimoji="1"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職場や自宅できる運動</a:t>
            </a:r>
            <a:endParaRPr kumimoji="1" lang="ja-JP" altLang="en-US"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flipV="1">
            <a:off x="132416" y="1121968"/>
            <a:ext cx="7981406" cy="45719"/>
          </a:xfrm>
          <a:prstGeom prst="rect">
            <a:avLst/>
          </a:prstGeom>
          <a:gradFill flip="none" rotWithShape="1">
            <a:gsLst>
              <a:gs pos="0">
                <a:srgbClr val="0070C0"/>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88274" y="1436915"/>
            <a:ext cx="2312126" cy="523220"/>
          </a:xfrm>
          <a:prstGeom prst="rect">
            <a:avLst/>
          </a:prstGeom>
          <a:noFill/>
        </p:spPr>
        <p:txBody>
          <a:bodyPr wrap="square" rtlCol="0">
            <a:spAutoFit/>
          </a:bodyPr>
          <a:lstStyle/>
          <a:p>
            <a:pPr algn="ctr"/>
            <a:r>
              <a:rPr kumimoji="1" lang="ja-JP" altLang="en-US" sz="2800" dirty="0" smtClean="0"/>
              <a:t>スクワット</a:t>
            </a:r>
            <a:endParaRPr kumimoji="1" lang="ja-JP" altLang="en-US" sz="2000" dirty="0"/>
          </a:p>
        </p:txBody>
      </p:sp>
      <p:sp>
        <p:nvSpPr>
          <p:cNvPr id="11" name="テキスト ボックス 10"/>
          <p:cNvSpPr txBox="1"/>
          <p:nvPr/>
        </p:nvSpPr>
        <p:spPr>
          <a:xfrm>
            <a:off x="4911634" y="1445622"/>
            <a:ext cx="2438444" cy="523220"/>
          </a:xfrm>
          <a:prstGeom prst="rect">
            <a:avLst/>
          </a:prstGeom>
          <a:noFill/>
        </p:spPr>
        <p:txBody>
          <a:bodyPr wrap="square" rtlCol="0">
            <a:spAutoFit/>
          </a:bodyPr>
          <a:lstStyle/>
          <a:p>
            <a:pPr algn="ctr"/>
            <a:r>
              <a:rPr lang="ja-JP" altLang="en-US" sz="2800" dirty="0" smtClean="0"/>
              <a:t>段差昇降運動</a:t>
            </a:r>
            <a:endParaRPr kumimoji="1" lang="ja-JP" altLang="en-US" sz="2000" dirty="0"/>
          </a:p>
        </p:txBody>
      </p:sp>
    </p:spTree>
    <p:extLst>
      <p:ext uri="{BB962C8B-B14F-4D97-AF65-F5344CB8AC3E}">
        <p14:creationId xmlns:p14="http://schemas.microsoft.com/office/powerpoint/2010/main" val="815903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キャンサーボード　2016年7月4日</Template>
  <TotalTime>3509</TotalTime>
  <Words>518</Words>
  <Application>Microsoft Office PowerPoint</Application>
  <PresentationFormat>画面に合わせる (4:3)</PresentationFormat>
  <Paragraphs>102</Paragraphs>
  <Slides>13</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HGP創英角ﾎﾟｯﾌﾟ体</vt:lpstr>
      <vt:lpstr>ＭＳ Ｐゴシック</vt:lpstr>
      <vt:lpstr>メイリオ</vt:lpstr>
      <vt:lpstr>Arial</vt:lpstr>
      <vt:lpstr>Calibri</vt:lpstr>
      <vt:lpstr>Century</vt:lpstr>
      <vt:lpstr>Segoe UI</vt:lpstr>
      <vt:lpstr>Wingdings</vt:lpstr>
      <vt:lpstr>Office テーマ</vt:lpstr>
      <vt:lpstr>PowerPoint プレゼンテーション</vt:lpstr>
      <vt:lpstr>お話の内容</vt:lpstr>
      <vt:lpstr>PowerPoint プレゼンテーション</vt:lpstr>
      <vt:lpstr>PowerPoint プレゼンテーション</vt:lpstr>
      <vt:lpstr>PowerPoint プレゼンテーション</vt:lpstr>
      <vt:lpstr>効果的な運動は？</vt:lpstr>
      <vt:lpstr>必要な運動頻度は？</vt:lpstr>
      <vt:lpstr>PowerPoint プレゼンテーション</vt:lpstr>
      <vt:lpstr>職場や自宅できる運動</vt:lpstr>
      <vt:lpstr>PowerPoint プレゼンテーション</vt:lpstr>
      <vt:lpstr>毎日の生活に＋10</vt:lpstr>
      <vt:lpstr>PowerPoint プレゼンテーション</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N0100NOD</dc:creator>
  <cp:lastModifiedBy>S0113NOD</cp:lastModifiedBy>
  <cp:revision>247</cp:revision>
  <cp:lastPrinted>2016-06-06T03:41:16Z</cp:lastPrinted>
  <dcterms:created xsi:type="dcterms:W3CDTF">2016-11-09T23:22:05Z</dcterms:created>
  <dcterms:modified xsi:type="dcterms:W3CDTF">2017-02-27T16:26:50Z</dcterms:modified>
</cp:coreProperties>
</file>