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5"/>
  </p:notesMasterIdLst>
  <p:handoutMasterIdLst>
    <p:handoutMasterId r:id="rId16"/>
  </p:handoutMasterIdLst>
  <p:sldIdLst>
    <p:sldId id="410" r:id="rId2"/>
    <p:sldId id="411" r:id="rId3"/>
    <p:sldId id="412" r:id="rId4"/>
    <p:sldId id="413" r:id="rId5"/>
    <p:sldId id="414" r:id="rId6"/>
    <p:sldId id="415" r:id="rId7"/>
    <p:sldId id="416" r:id="rId8"/>
    <p:sldId id="423" r:id="rId9"/>
    <p:sldId id="424" r:id="rId10"/>
    <p:sldId id="418" r:id="rId11"/>
    <p:sldId id="419" r:id="rId12"/>
    <p:sldId id="421" r:id="rId13"/>
    <p:sldId id="422" r:id="rId1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7" userDrawn="1">
          <p15:clr>
            <a:srgbClr val="A4A3A4"/>
          </p15:clr>
        </p15:guide>
        <p15:guide id="2" pos="337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uki Morimoto" initials="Y" lastIdx="1" clrIdx="0">
    <p:extLst>
      <p:ext uri="{19B8F6BF-5375-455C-9EA6-DF929625EA0E}">
        <p15:presenceInfo xmlns:p15="http://schemas.microsoft.com/office/powerpoint/2012/main" userId="Yuki Morimoto"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0C8F0"/>
    <a:srgbClr val="FFCCFF"/>
    <a:srgbClr val="CCFFCC"/>
    <a:srgbClr val="00FF00"/>
    <a:srgbClr val="FFFF99"/>
    <a:srgbClr val="45C770"/>
    <a:srgbClr val="FFFF4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565" autoAdjust="0"/>
    <p:restoredTop sz="75558" autoAdjust="0"/>
  </p:normalViewPr>
  <p:slideViewPr>
    <p:cSldViewPr snapToGrid="0" showGuides="1">
      <p:cViewPr varScale="1">
        <p:scale>
          <a:sx n="63" d="100"/>
          <a:sy n="63" d="100"/>
        </p:scale>
        <p:origin x="1998" y="66"/>
      </p:cViewPr>
      <p:guideLst>
        <p:guide orient="horz" pos="2047"/>
        <p:guide pos="3379"/>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92" d="100"/>
          <a:sy n="92" d="100"/>
        </p:scale>
        <p:origin x="150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hihoko%20namba\Desktop\Book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hihoko%20namba\Desktop\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dLbls>
            <c:spPr>
              <a:noFill/>
              <a:ln>
                <a:noFill/>
              </a:ln>
              <a:effectLst/>
            </c:spPr>
            <c:txPr>
              <a:bodyPr/>
              <a:lstStyle/>
              <a:p>
                <a:pPr>
                  <a:defRPr sz="1400"/>
                </a:pPr>
                <a:endParaRPr lang="ja-JP"/>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Sheet1!$B$7:$B$13</c:f>
              <c:strCache>
                <c:ptCount val="7"/>
                <c:pt idx="0">
                  <c:v>30歳未満</c:v>
                </c:pt>
                <c:pt idx="1">
                  <c:v>30歳台</c:v>
                </c:pt>
                <c:pt idx="2">
                  <c:v>40歳台</c:v>
                </c:pt>
                <c:pt idx="3">
                  <c:v>50歳台</c:v>
                </c:pt>
                <c:pt idx="4">
                  <c:v>60歳台</c:v>
                </c:pt>
                <c:pt idx="5">
                  <c:v>70歳台</c:v>
                </c:pt>
                <c:pt idx="6">
                  <c:v>80歳以上</c:v>
                </c:pt>
              </c:strCache>
            </c:strRef>
          </c:cat>
          <c:val>
            <c:numRef>
              <c:f>Sheet1!$C$7:$C$13</c:f>
              <c:numCache>
                <c:formatCode>General</c:formatCode>
                <c:ptCount val="7"/>
                <c:pt idx="0">
                  <c:v>4</c:v>
                </c:pt>
                <c:pt idx="1">
                  <c:v>5</c:v>
                </c:pt>
                <c:pt idx="2">
                  <c:v>17</c:v>
                </c:pt>
                <c:pt idx="3">
                  <c:v>33</c:v>
                </c:pt>
                <c:pt idx="4">
                  <c:v>60</c:v>
                </c:pt>
                <c:pt idx="5">
                  <c:v>30</c:v>
                </c:pt>
                <c:pt idx="6">
                  <c:v>9</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Sheet1!$B$21:$B$27</c:f>
              <c:strCache>
                <c:ptCount val="7"/>
                <c:pt idx="0">
                  <c:v>B型肝炎</c:v>
                </c:pt>
                <c:pt idx="1">
                  <c:v>C型肝炎</c:v>
                </c:pt>
                <c:pt idx="2">
                  <c:v>脂肪肝/脂肪肝炎</c:v>
                </c:pt>
                <c:pt idx="3">
                  <c:v>自己免疫性肝疾患</c:v>
                </c:pt>
                <c:pt idx="4">
                  <c:v>肝硬変</c:v>
                </c:pt>
                <c:pt idx="5">
                  <c:v>肝臓癌</c:v>
                </c:pt>
                <c:pt idx="6">
                  <c:v>その他</c:v>
                </c:pt>
              </c:strCache>
            </c:strRef>
          </c:cat>
          <c:val>
            <c:numRef>
              <c:f>Sheet1!$C$21:$C$27</c:f>
              <c:numCache>
                <c:formatCode>General</c:formatCode>
                <c:ptCount val="7"/>
                <c:pt idx="0">
                  <c:v>33</c:v>
                </c:pt>
                <c:pt idx="1">
                  <c:v>73</c:v>
                </c:pt>
                <c:pt idx="2">
                  <c:v>14</c:v>
                </c:pt>
                <c:pt idx="3">
                  <c:v>5</c:v>
                </c:pt>
                <c:pt idx="4">
                  <c:v>31</c:v>
                </c:pt>
                <c:pt idx="5">
                  <c:v>36</c:v>
                </c:pt>
                <c:pt idx="6">
                  <c:v>23</c:v>
                </c:pt>
              </c:numCache>
            </c:numRef>
          </c:val>
        </c:ser>
        <c:dLbls>
          <c:showLegendKey val="0"/>
          <c:showVal val="0"/>
          <c:showCatName val="1"/>
          <c:showSerName val="0"/>
          <c:showPercent val="1"/>
          <c:showBubbleSize val="0"/>
          <c:showLeaderLines val="1"/>
        </c:dLbls>
      </c:pie3DChart>
    </c:plotArea>
    <c:plotVisOnly val="1"/>
    <c:dispBlanksAs val="gap"/>
    <c:showDLblsOverMax val="0"/>
  </c:chart>
  <c:txPr>
    <a:bodyPr/>
    <a:lstStyle/>
    <a:p>
      <a:pPr>
        <a:defRPr sz="14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dPt>
            <c:idx val="0"/>
            <c:bubble3D val="0"/>
            <c:spPr>
              <a:solidFill>
                <a:schemeClr val="accent2"/>
              </a:solidFill>
            </c:spPr>
          </c:dPt>
          <c:dPt>
            <c:idx val="1"/>
            <c:bubble3D val="0"/>
            <c:spPr>
              <a:solidFill>
                <a:schemeClr val="accent6">
                  <a:lumMod val="40000"/>
                  <a:lumOff val="60000"/>
                </a:schemeClr>
              </a:solidFill>
            </c:spPr>
          </c:dPt>
          <c:dLbls>
            <c:dLbl>
              <c:idx val="0"/>
              <c:layout>
                <c:manualLayout>
                  <c:x val="-7.2435258092738403E-2"/>
                  <c:y val="0.12962962962962962"/>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400"/>
                </a:pPr>
                <a:endParaRPr lang="ja-JP"/>
              </a:p>
            </c:tx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Sheet1!$C$33:$C$34</c:f>
              <c:strCache>
                <c:ptCount val="2"/>
                <c:pt idx="0">
                  <c:v>あり</c:v>
                </c:pt>
                <c:pt idx="1">
                  <c:v>なし</c:v>
                </c:pt>
              </c:strCache>
            </c:strRef>
          </c:cat>
          <c:val>
            <c:numRef>
              <c:f>Sheet1!$D$33:$D$34</c:f>
              <c:numCache>
                <c:formatCode>General</c:formatCode>
                <c:ptCount val="2"/>
                <c:pt idx="0">
                  <c:v>12</c:v>
                </c:pt>
                <c:pt idx="1">
                  <c:v>146</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spPr>
            <a:solidFill>
              <a:schemeClr val="accent2"/>
            </a:solidFill>
          </c:spPr>
          <c:dPt>
            <c:idx val="1"/>
            <c:bubble3D val="0"/>
            <c:spPr>
              <a:solidFill>
                <a:schemeClr val="accent6">
                  <a:lumMod val="40000"/>
                  <a:lumOff val="60000"/>
                </a:schemeClr>
              </a:solidFill>
            </c:spPr>
          </c:dPt>
          <c:dLbls>
            <c:dLbl>
              <c:idx val="0"/>
              <c:layout>
                <c:manualLayout>
                  <c:x val="-0.16506900699912511"/>
                  <c:y val="0.12139982502187227"/>
                </c:manualLayout>
              </c:layout>
              <c:showLegendKey val="0"/>
              <c:showVal val="0"/>
              <c:showCatName val="1"/>
              <c:showSerName val="0"/>
              <c:showPercent val="1"/>
              <c:showBubbleSize val="0"/>
              <c:extLst>
                <c:ext xmlns:c15="http://schemas.microsoft.com/office/drawing/2012/chart" uri="{CE6537A1-D6FC-4f65-9D91-7224C49458BB}">
                  <c15:layout/>
                </c:ext>
              </c:extLst>
            </c:dLbl>
            <c:dLbl>
              <c:idx val="1"/>
              <c:layout>
                <c:manualLayout>
                  <c:x val="0.26152099737532808"/>
                  <c:y val="-0.22048811606882474"/>
                </c:manualLayout>
              </c:layout>
              <c:showLegendKey val="0"/>
              <c:showVal val="0"/>
              <c:showCatName val="1"/>
              <c:showSerName val="0"/>
              <c:showPercent val="1"/>
              <c:showBubbleSize val="0"/>
              <c:extLst>
                <c:ext xmlns:c15="http://schemas.microsoft.com/office/drawing/2012/chart" uri="{CE6537A1-D6FC-4f65-9D91-7224C49458BB}">
                  <c15:layout/>
                </c:ext>
              </c:extLst>
            </c:dLbl>
            <c:spPr>
              <a:noFill/>
              <a:ln>
                <a:noFill/>
              </a:ln>
              <a:effectLst/>
            </c:spPr>
            <c:txPr>
              <a:bodyPr/>
              <a:lstStyle/>
              <a:p>
                <a:pPr>
                  <a:defRPr sz="1400"/>
                </a:pPr>
                <a:endParaRPr lang="ja-JP"/>
              </a:p>
            </c:txPr>
            <c:showLegendKey val="0"/>
            <c:showVal val="0"/>
            <c:showCatName val="1"/>
            <c:showSerName val="0"/>
            <c:showPercent val="1"/>
            <c:showBubbleSize val="0"/>
            <c:showLeaderLines val="1"/>
            <c:extLst>
              <c:ext xmlns:c15="http://schemas.microsoft.com/office/drawing/2012/chart" uri="{CE6537A1-D6FC-4f65-9D91-7224C49458BB}"/>
            </c:extLst>
          </c:dLbls>
          <c:cat>
            <c:strRef>
              <c:f>Sheet1!$C$50:$C$51</c:f>
              <c:strCache>
                <c:ptCount val="2"/>
                <c:pt idx="0">
                  <c:v>いない</c:v>
                </c:pt>
                <c:pt idx="1">
                  <c:v>いる</c:v>
                </c:pt>
              </c:strCache>
            </c:strRef>
          </c:cat>
          <c:val>
            <c:numRef>
              <c:f>Sheet1!$D$50:$D$51</c:f>
              <c:numCache>
                <c:formatCode>General</c:formatCode>
                <c:ptCount val="2"/>
                <c:pt idx="0">
                  <c:v>42</c:v>
                </c:pt>
                <c:pt idx="1">
                  <c:v>116</c:v>
                </c:pt>
              </c:numCache>
            </c:numRef>
          </c:val>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9AB1B945-C04C-44E4-9A13-07C18406A35D}" type="datetimeFigureOut">
              <a:rPr kumimoji="1" lang="ja-JP" altLang="en-US" smtClean="0"/>
              <a:t>2017/2/28</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FB879B7A-EE98-40FF-9C07-EE6F2D6A21BE}" type="slidenum">
              <a:rPr kumimoji="1" lang="ja-JP" altLang="en-US" smtClean="0"/>
              <a:t>‹#›</a:t>
            </a:fld>
            <a:endParaRPr kumimoji="1" lang="ja-JP" altLang="en-US"/>
          </a:p>
        </p:txBody>
      </p:sp>
    </p:spTree>
    <p:extLst>
      <p:ext uri="{BB962C8B-B14F-4D97-AF65-F5344CB8AC3E}">
        <p14:creationId xmlns:p14="http://schemas.microsoft.com/office/powerpoint/2010/main" val="2565493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7717623-43D4-41AD-A419-F995554AC592}" type="datetimeFigureOut">
              <a:rPr kumimoji="1" lang="ja-JP" altLang="en-US" smtClean="0"/>
              <a:t>2017/2/28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0EE68075-BD03-4EB0-B7B1-90F58A88D31F}" type="slidenum">
              <a:rPr kumimoji="1" lang="ja-JP" altLang="en-US" smtClean="0"/>
              <a:t>‹#›</a:t>
            </a:fld>
            <a:endParaRPr kumimoji="1" lang="ja-JP" altLang="en-US"/>
          </a:p>
        </p:txBody>
      </p:sp>
    </p:spTree>
    <p:extLst>
      <p:ext uri="{BB962C8B-B14F-4D97-AF65-F5344CB8AC3E}">
        <p14:creationId xmlns:p14="http://schemas.microsoft.com/office/powerpoint/2010/main" val="3116361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1</a:t>
            </a:fld>
            <a:endParaRPr kumimoji="1" lang="ja-JP" altLang="en-US"/>
          </a:p>
        </p:txBody>
      </p:sp>
    </p:spTree>
    <p:extLst>
      <p:ext uri="{BB962C8B-B14F-4D97-AF65-F5344CB8AC3E}">
        <p14:creationId xmlns:p14="http://schemas.microsoft.com/office/powerpoint/2010/main" val="8510058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感染することがない行為を示します。</a:t>
            </a:r>
            <a:endParaRPr kumimoji="1" lang="en-US" altLang="ja-JP" dirty="0" smtClean="0"/>
          </a:p>
          <a:p>
            <a:r>
              <a:rPr kumimoji="1" lang="ja-JP" altLang="en-US" dirty="0" smtClean="0"/>
              <a:t>基本的に血液や体液に触れない行為は感染を心配することはありません。</a:t>
            </a:r>
            <a:endParaRPr kumimoji="1" lang="en-US" altLang="ja-JP" dirty="0" smtClean="0"/>
          </a:p>
          <a:p>
            <a:endParaRPr kumimoji="1" lang="en-US" altLang="ja-JP" dirty="0" smtClean="0"/>
          </a:p>
          <a:p>
            <a:r>
              <a:rPr lang="ja-JP" altLang="en-US" sz="1200" dirty="0" smtClean="0"/>
              <a:t>・抱擁、握手</a:t>
            </a:r>
            <a:endParaRPr lang="en-US" altLang="ja-JP" sz="1200" dirty="0" smtClean="0"/>
          </a:p>
          <a:p>
            <a:r>
              <a:rPr kumimoji="1" lang="ja-JP" altLang="en-US" sz="1200" dirty="0" smtClean="0"/>
              <a:t>・隣に座る</a:t>
            </a:r>
            <a:endParaRPr kumimoji="1" lang="en-US" altLang="ja-JP" sz="1200" dirty="0" smtClean="0"/>
          </a:p>
          <a:p>
            <a:r>
              <a:rPr kumimoji="1" lang="ja-JP" altLang="en-US" sz="1200" dirty="0" smtClean="0"/>
              <a:t>・シャワー</a:t>
            </a:r>
            <a:r>
              <a:rPr lang="ja-JP" altLang="en-US" sz="1200" dirty="0" smtClean="0"/>
              <a:t>、</a:t>
            </a:r>
            <a:r>
              <a:rPr kumimoji="1" lang="ja-JP" altLang="en-US" sz="1200" dirty="0" smtClean="0"/>
              <a:t>浴室、プール、温泉</a:t>
            </a:r>
            <a:endParaRPr kumimoji="1" lang="en-US" altLang="ja-JP" sz="1200" dirty="0" smtClean="0"/>
          </a:p>
          <a:p>
            <a:r>
              <a:rPr lang="ja-JP" altLang="en-US" sz="1200" dirty="0" smtClean="0"/>
              <a:t>・会食（一つのお皿から取り分ける）、鍋を食べる</a:t>
            </a:r>
            <a:endParaRPr lang="en-US" altLang="ja-JP" sz="1200" dirty="0" smtClean="0"/>
          </a:p>
          <a:p>
            <a:r>
              <a:rPr kumimoji="1" lang="ja-JP" altLang="en-US" sz="1200" dirty="0" smtClean="0"/>
              <a:t>・食器、コップの共有</a:t>
            </a:r>
            <a:endParaRPr kumimoji="1" lang="en-US" altLang="ja-JP" sz="1200" dirty="0" smtClean="0"/>
          </a:p>
          <a:p>
            <a:r>
              <a:rPr lang="ja-JP" altLang="en-US" sz="1200" dirty="0" smtClean="0"/>
              <a:t>・トイレ</a:t>
            </a:r>
            <a:endParaRPr lang="en-US" altLang="ja-JP" sz="1200" dirty="0" smtClean="0"/>
          </a:p>
          <a:p>
            <a:r>
              <a:rPr kumimoji="1" lang="ja-JP" altLang="en-US" sz="1200" dirty="0" smtClean="0"/>
              <a:t>・ハエ、蚊　などの虫さされ</a:t>
            </a:r>
            <a:endParaRPr kumimoji="1" lang="en-US" altLang="ja-JP" sz="1200" dirty="0" smtClean="0"/>
          </a:p>
          <a:p>
            <a:r>
              <a:rPr lang="ja-JP" altLang="en-US" sz="1200" dirty="0" smtClean="0"/>
              <a:t>・つり革、手すり、ドアノブ、筆記用具</a:t>
            </a:r>
            <a:endParaRPr kumimoji="1" lang="ja-JP" altLang="en-US" sz="1200" dirty="0" smtClean="0"/>
          </a:p>
          <a:p>
            <a:endParaRPr kumimoji="1" lang="en-US" altLang="ja-JP" dirty="0" smtClean="0"/>
          </a:p>
          <a:p>
            <a:r>
              <a:rPr kumimoji="1" lang="ja-JP" altLang="en-US" dirty="0" smtClean="0"/>
              <a:t>これらは、まったく問題ありません。</a:t>
            </a:r>
            <a:endParaRPr kumimoji="1" lang="en-US" altLang="ja-JP" dirty="0" smtClean="0"/>
          </a:p>
          <a:p>
            <a:endParaRPr kumimoji="1" lang="en-US" altLang="ja-JP" dirty="0" smtClean="0"/>
          </a:p>
          <a:p>
            <a:r>
              <a:rPr kumimoji="1" lang="ja-JP" altLang="en-US" dirty="0" smtClean="0"/>
              <a:t>しかし、肝炎相談センターにかかってくる問い合わせや実際に大学に通院する患者さんからご相談の多い内容となっています。★</a:t>
            </a:r>
            <a:endParaRPr kumimoji="1" lang="en-US" altLang="ja-JP" dirty="0" smtClean="0"/>
          </a:p>
          <a:p>
            <a:r>
              <a:rPr kumimoji="1" lang="ja-JP" altLang="en-US" dirty="0" smtClean="0"/>
              <a:t>洗濯物を一緒にしても良いかとか、同じお風呂に入っても良いか等という問い合わせには、血液のついている物については、まずハイターなどの次亜塩素酸で消毒をしてから洗濯機に入れるとか、生理中は浴槽につからないでシャワーにするとか、最後に入浴する等を、お勧めしてい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10</a:t>
            </a:fld>
            <a:endParaRPr kumimoji="1" lang="ja-JP" altLang="en-US"/>
          </a:p>
        </p:txBody>
      </p:sp>
    </p:spTree>
    <p:extLst>
      <p:ext uri="{BB962C8B-B14F-4D97-AF65-F5344CB8AC3E}">
        <p14:creationId xmlns:p14="http://schemas.microsoft.com/office/powerpoint/2010/main" val="35686713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80921" y="689579"/>
            <a:ext cx="4470400" cy="3354387"/>
          </a:xfrm>
        </p:spPr>
      </p:sp>
      <p:sp>
        <p:nvSpPr>
          <p:cNvPr id="3" name="ノート プレースホルダー 2"/>
          <p:cNvSpPr>
            <a:spLocks noGrp="1"/>
          </p:cNvSpPr>
          <p:nvPr>
            <p:ph type="body" idx="1"/>
          </p:nvPr>
        </p:nvSpPr>
        <p:spPr>
          <a:xfrm>
            <a:off x="706477" y="4371183"/>
            <a:ext cx="5445760" cy="3913614"/>
          </a:xfrm>
        </p:spPr>
        <p:txBody>
          <a:bodyPr/>
          <a:lstStyle/>
          <a:p>
            <a:r>
              <a:rPr kumimoji="1" lang="ja-JP" altLang="en-US" dirty="0" smtClean="0"/>
              <a:t>一方、肝炎ウイルスに感染する可能性のある行為は、血液・体液に触れる行為となります。</a:t>
            </a:r>
            <a:endParaRPr kumimoji="1" lang="en-US" altLang="ja-JP" dirty="0" smtClean="0"/>
          </a:p>
          <a:p>
            <a:r>
              <a:rPr kumimoji="1" lang="ja-JP" altLang="en-US" sz="1200" dirty="0" smtClean="0"/>
              <a:t>・血液に直接触れる</a:t>
            </a:r>
            <a:endParaRPr kumimoji="1" lang="en-US" altLang="ja-JP" sz="1200" dirty="0" smtClean="0"/>
          </a:p>
          <a:p>
            <a:r>
              <a:rPr lang="ja-JP" altLang="en-US" sz="1200" dirty="0" smtClean="0"/>
              <a:t>・入れ墨</a:t>
            </a:r>
            <a:endParaRPr lang="en-US" altLang="ja-JP" sz="1200" dirty="0" smtClean="0"/>
          </a:p>
          <a:p>
            <a:r>
              <a:rPr lang="ja-JP" altLang="en-US" sz="1200" dirty="0" smtClean="0"/>
              <a:t>・髭そり、カミソリの共有</a:t>
            </a:r>
            <a:endParaRPr lang="en-US" altLang="ja-JP" sz="1200" dirty="0" smtClean="0"/>
          </a:p>
          <a:p>
            <a:r>
              <a:rPr kumimoji="1" lang="ja-JP" altLang="en-US" sz="1200" dirty="0" smtClean="0"/>
              <a:t>・歯ブラシの共有</a:t>
            </a:r>
            <a:endParaRPr kumimoji="1" lang="en-US" altLang="ja-JP" sz="1200" dirty="0" smtClean="0"/>
          </a:p>
          <a:p>
            <a:r>
              <a:rPr kumimoji="1" lang="ja-JP" altLang="en-US" sz="1200" dirty="0" smtClean="0"/>
              <a:t>・医療機関</a:t>
            </a:r>
            <a:r>
              <a:rPr kumimoji="1" lang="en-US" altLang="ja-JP" sz="1200" dirty="0" smtClean="0"/>
              <a:t>/</a:t>
            </a:r>
            <a:r>
              <a:rPr kumimoji="1" lang="ja-JP" altLang="en-US" sz="1200" dirty="0" smtClean="0"/>
              <a:t>認可施設外でのピアスの穴あけ、ピアッサー</a:t>
            </a:r>
            <a:r>
              <a:rPr lang="ja-JP" altLang="en-US" sz="1200" dirty="0" smtClean="0"/>
              <a:t>の共有</a:t>
            </a:r>
            <a:endParaRPr kumimoji="1" lang="en-US" altLang="ja-JP" sz="1200" dirty="0" smtClean="0"/>
          </a:p>
          <a:p>
            <a:r>
              <a:rPr lang="ja-JP" altLang="en-US" sz="1200" dirty="0" smtClean="0"/>
              <a:t>・性行為</a:t>
            </a:r>
            <a:endParaRPr lang="en-US" altLang="ja-JP" sz="1200" dirty="0" smtClean="0"/>
          </a:p>
          <a:p>
            <a:r>
              <a:rPr lang="ja-JP" altLang="en-US" sz="1200" dirty="0" smtClean="0"/>
              <a:t>（・鍼治療）</a:t>
            </a:r>
            <a:endParaRPr lang="en-US" altLang="ja-JP" sz="1200" dirty="0" smtClean="0"/>
          </a:p>
          <a:p>
            <a:r>
              <a:rPr lang="ja-JP" altLang="en-US" sz="1200" dirty="0" smtClean="0"/>
              <a:t>・母子感染</a:t>
            </a:r>
            <a:endParaRPr kumimoji="1" lang="en-US" altLang="ja-JP" dirty="0" smtClean="0"/>
          </a:p>
          <a:p>
            <a:r>
              <a:rPr kumimoji="1" lang="ja-JP" altLang="en-US" dirty="0" smtClean="0"/>
              <a:t>これらは感染のリスクがある行為となります。</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11</a:t>
            </a:fld>
            <a:endParaRPr kumimoji="1" lang="ja-JP" altLang="en-US"/>
          </a:p>
        </p:txBody>
      </p:sp>
    </p:spTree>
    <p:extLst>
      <p:ext uri="{BB962C8B-B14F-4D97-AF65-F5344CB8AC3E}">
        <p14:creationId xmlns:p14="http://schemas.microsoft.com/office/powerpoint/2010/main" val="124350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a:p>
            <a:r>
              <a:rPr kumimoji="1" lang="ja-JP" altLang="en-US" dirty="0" smtClean="0"/>
              <a:t>自宅でお子さんが嘔吐した、あるいはレジャーにいった</a:t>
            </a:r>
            <a:r>
              <a:rPr lang="ja-JP" altLang="en-US" dirty="0"/>
              <a:t>時</a:t>
            </a:r>
            <a:r>
              <a:rPr kumimoji="1" lang="ja-JP" altLang="en-US" dirty="0" smtClean="0"/>
              <a:t>知人が怪我をした、同僚と買い物に行った</a:t>
            </a:r>
            <a:r>
              <a:rPr lang="ja-JP" altLang="en-US" dirty="0"/>
              <a:t>時</a:t>
            </a:r>
            <a:r>
              <a:rPr kumimoji="1" lang="ja-JP" altLang="en-US" dirty="0" smtClean="0"/>
              <a:t>に鼻血がでたなど予期せぬ場面に遭遇するかもしれません。</a:t>
            </a:r>
            <a:endParaRPr kumimoji="1" lang="en-US" altLang="ja-JP" dirty="0" smtClean="0"/>
          </a:p>
          <a:p>
            <a:r>
              <a:rPr kumimoji="1" lang="ja-JP" altLang="en-US" dirty="0" smtClean="0"/>
              <a:t>そういった</a:t>
            </a:r>
            <a:r>
              <a:rPr lang="ja-JP" altLang="en-US" dirty="0"/>
              <a:t>時</a:t>
            </a:r>
            <a:r>
              <a:rPr kumimoji="1" lang="ja-JP" altLang="en-US" dirty="0" smtClean="0"/>
              <a:t>に、医療機関のように感染防御に必要なものは揃っていませんが、それでも不意な鼻血・傷・嘔吐などの場面において、感染に気をつけながら対応しないといけないこともある</a:t>
            </a:r>
            <a:r>
              <a:rPr lang="ja-JP" altLang="en-US" dirty="0"/>
              <a:t>かもしれません</a:t>
            </a:r>
            <a:r>
              <a:rPr kumimoji="1" lang="ja-JP" altLang="en-US" dirty="0" smtClean="0"/>
              <a:t>。</a:t>
            </a:r>
            <a:endParaRPr kumimoji="1" lang="en-US" altLang="ja-JP" dirty="0" smtClean="0"/>
          </a:p>
          <a:p>
            <a:r>
              <a:rPr kumimoji="1" lang="ja-JP" altLang="en-US" dirty="0" smtClean="0"/>
              <a:t>そのときには、ディスポーザブルの手袋があればそれを使用し、もしないときはビニール袋で手を覆い、直に血液や体液に触れないようにします。</a:t>
            </a:r>
            <a:endParaRPr kumimoji="1" lang="en-US" altLang="ja-JP" dirty="0" smtClean="0"/>
          </a:p>
          <a:p>
            <a:r>
              <a:rPr kumimoji="1" lang="ja-JP" altLang="en-US" dirty="0" smtClean="0"/>
              <a:t>そして、傷口はむき出しにならないようにガーゼや絆創膏で覆います。</a:t>
            </a:r>
            <a:endParaRPr kumimoji="1" lang="en-US" altLang="ja-JP" dirty="0" smtClean="0"/>
          </a:p>
          <a:p>
            <a:r>
              <a:rPr kumimoji="1" lang="ja-JP" altLang="en-US" dirty="0" smtClean="0"/>
              <a:t>その後、拭き取るのに使用したタオルや</a:t>
            </a:r>
            <a:r>
              <a:rPr lang="ja-JP" altLang="en-US" dirty="0"/>
              <a:t>雑巾</a:t>
            </a:r>
            <a:r>
              <a:rPr kumimoji="1" lang="ja-JP" altLang="en-US" dirty="0" smtClean="0"/>
              <a:t>は、使った手袋とともにビニール袋に入れるなど、しっかり覆って破棄することが望ましいです。</a:t>
            </a:r>
            <a:endParaRPr kumimoji="1" lang="en-US" altLang="ja-JP" dirty="0" smtClean="0"/>
          </a:p>
          <a:p>
            <a:r>
              <a:rPr kumimoji="1" lang="ja-JP" altLang="en-US" dirty="0" smtClean="0"/>
              <a:t>もし破棄しない場合には、キッチン・ハイターのような次亜塩素酸を使って消毒をします。</a:t>
            </a:r>
            <a:endParaRPr kumimoji="1" lang="en-US" altLang="ja-JP" dirty="0" smtClean="0"/>
          </a:p>
          <a:p>
            <a:r>
              <a:rPr kumimoji="1" lang="ja-JP" altLang="en-US" dirty="0" smtClean="0"/>
              <a:t>処理をした最後は、流水・石けんで自分の手を洗うことが大事です。</a:t>
            </a:r>
            <a:endParaRPr kumimoji="1" lang="en-US" altLang="ja-JP" dirty="0" smtClean="0"/>
          </a:p>
          <a:p>
            <a:endParaRPr kumimoji="1" lang="en-US" altLang="ja-JP" dirty="0" smtClean="0"/>
          </a:p>
          <a:p>
            <a:r>
              <a:rPr kumimoji="1" lang="ja-JP" altLang="en-US" dirty="0" smtClean="0"/>
              <a:t>そして、とても重要なのは、いま述べた一連の行動は、決して肝炎ウイルスにかぎったものではなく、ノロウイルスや</a:t>
            </a:r>
            <a:r>
              <a:rPr kumimoji="1" lang="en-US" altLang="ja-JP" dirty="0" smtClean="0"/>
              <a:t>HIV</a:t>
            </a:r>
            <a:r>
              <a:rPr kumimoji="1" lang="ja-JP" altLang="en-US" dirty="0" smtClean="0"/>
              <a:t>などの場合においても同様のことが大事だということです。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12</a:t>
            </a:fld>
            <a:endParaRPr kumimoji="1" lang="ja-JP" altLang="en-US"/>
          </a:p>
        </p:txBody>
      </p:sp>
    </p:spTree>
    <p:extLst>
      <p:ext uri="{BB962C8B-B14F-4D97-AF65-F5344CB8AC3E}">
        <p14:creationId xmlns:p14="http://schemas.microsoft.com/office/powerpoint/2010/main" val="13530406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285750" indent="-285750">
              <a:buFont typeface="Wingdings" panose="05000000000000000000" pitchFamily="2" charset="2"/>
              <a:buChar char="Ø"/>
            </a:pPr>
            <a:r>
              <a:rPr kumimoji="1" lang="ja-JP" altLang="en-US" sz="1200" dirty="0" smtClean="0"/>
              <a:t>肝炎ウイルスに対する偏見</a:t>
            </a:r>
            <a:r>
              <a:rPr kumimoji="1" lang="en-US" altLang="ja-JP" sz="1200" dirty="0" smtClean="0"/>
              <a:t>/</a:t>
            </a:r>
            <a:r>
              <a:rPr kumimoji="1" lang="ja-JP" altLang="en-US" sz="1200" dirty="0" smtClean="0"/>
              <a:t>差別の現状</a:t>
            </a:r>
            <a:endParaRPr kumimoji="1" lang="en-US" altLang="ja-JP" sz="1200" dirty="0" smtClean="0"/>
          </a:p>
          <a:p>
            <a:pPr marL="285750" indent="-285750">
              <a:buFont typeface="Wingdings" panose="05000000000000000000" pitchFamily="2" charset="2"/>
              <a:buChar char="Ø"/>
            </a:pPr>
            <a:endParaRPr kumimoji="1" lang="en-US" altLang="ja-JP" sz="1200" dirty="0" smtClean="0"/>
          </a:p>
          <a:p>
            <a:pPr marL="285750" indent="-285750">
              <a:buFont typeface="Wingdings" panose="05000000000000000000" pitchFamily="2" charset="2"/>
              <a:buChar char="Ø"/>
            </a:pPr>
            <a:r>
              <a:rPr lang="en-US" altLang="ja-JP" sz="1200" dirty="0" smtClean="0"/>
              <a:t>C</a:t>
            </a:r>
            <a:r>
              <a:rPr lang="ja-JP" altLang="en-US" sz="1200" dirty="0" smtClean="0"/>
              <a:t>型・</a:t>
            </a:r>
            <a:r>
              <a:rPr lang="en-US" altLang="ja-JP" sz="1200" dirty="0" smtClean="0"/>
              <a:t>B</a:t>
            </a:r>
            <a:r>
              <a:rPr lang="ja-JP" altLang="en-US" sz="1200" dirty="0" smtClean="0"/>
              <a:t>型肝炎は感染しても初期には症状がないことも多いです。</a:t>
            </a:r>
            <a:endParaRPr lang="en-US" altLang="ja-JP" sz="1200" dirty="0" smtClean="0"/>
          </a:p>
          <a:p>
            <a:r>
              <a:rPr kumimoji="1" lang="ja-JP" altLang="en-US" sz="1200" dirty="0" smtClean="0"/>
              <a:t>　　そして、感染経路は血液・体液です。</a:t>
            </a:r>
            <a:endParaRPr kumimoji="1" lang="en-US" altLang="ja-JP" sz="1200" dirty="0" smtClean="0"/>
          </a:p>
          <a:p>
            <a:r>
              <a:rPr lang="ja-JP" altLang="en-US" sz="1200" dirty="0" smtClean="0"/>
              <a:t>　　それ以外の行為での感染のリスクはありません</a:t>
            </a:r>
            <a:endParaRPr lang="en-US" altLang="ja-JP" sz="1200" dirty="0" smtClean="0"/>
          </a:p>
          <a:p>
            <a:pPr marL="285750" indent="-285750">
              <a:buFont typeface="Wingdings" panose="05000000000000000000" pitchFamily="2" charset="2"/>
              <a:buChar char="Ø"/>
            </a:pPr>
            <a:endParaRPr kumimoji="1" lang="en-US" altLang="ja-JP" sz="1200" dirty="0" smtClean="0"/>
          </a:p>
          <a:p>
            <a:pPr marL="285750" indent="-285750">
              <a:buFont typeface="Wingdings" panose="05000000000000000000" pitchFamily="2" charset="2"/>
              <a:buChar char="Ø"/>
            </a:pPr>
            <a:r>
              <a:rPr lang="ja-JP" altLang="en-US" sz="1200" dirty="0" smtClean="0"/>
              <a:t>職場</a:t>
            </a:r>
            <a:r>
              <a:rPr lang="en-US" altLang="ja-JP" sz="1200" dirty="0" smtClean="0"/>
              <a:t>/</a:t>
            </a:r>
            <a:r>
              <a:rPr lang="ja-JP" altLang="en-US" sz="1200" dirty="0" smtClean="0"/>
              <a:t>家庭での感染対策は、血液</a:t>
            </a:r>
            <a:r>
              <a:rPr lang="en-US" altLang="ja-JP" sz="1200" dirty="0" smtClean="0"/>
              <a:t>/</a:t>
            </a:r>
            <a:r>
              <a:rPr lang="ja-JP" altLang="en-US" sz="1200" dirty="0" smtClean="0"/>
              <a:t>体液に触れないようにすることです。</a:t>
            </a:r>
            <a:endParaRPr lang="en-US" altLang="ja-JP" sz="1200" dirty="0" smtClean="0"/>
          </a:p>
          <a:p>
            <a:r>
              <a:rPr kumimoji="1" lang="ja-JP" altLang="en-US" sz="1200" dirty="0" smtClean="0"/>
              <a:t>　これはなにも肝炎ウイルスに限ったことではなく、他の感染症全般に</a:t>
            </a:r>
            <a:endParaRPr kumimoji="1" lang="en-US" altLang="ja-JP" sz="1200" dirty="0" smtClean="0"/>
          </a:p>
          <a:p>
            <a:r>
              <a:rPr lang="ja-JP" altLang="en-US" sz="1200" dirty="0" smtClean="0"/>
              <a:t>　対しても同様のことがいえます。</a:t>
            </a:r>
            <a:endParaRPr kumimoji="1" lang="en-US" altLang="ja-JP" sz="1200" dirty="0" smtClean="0"/>
          </a:p>
          <a:p>
            <a:endParaRPr kumimoji="1" lang="en-US" altLang="ja-JP" dirty="0" smtClean="0"/>
          </a:p>
          <a:p>
            <a:r>
              <a:rPr kumimoji="1" lang="ja-JP" altLang="en-US" dirty="0" smtClean="0"/>
              <a:t>以上が、今日の講演のまとめとなります。</a:t>
            </a:r>
            <a:endParaRPr kumimoji="1" lang="en-US" altLang="ja-JP" dirty="0" smtClean="0"/>
          </a:p>
          <a:p>
            <a:r>
              <a:rPr kumimoji="1" lang="ja-JP" altLang="en-US" dirty="0" smtClean="0"/>
              <a:t>ご静聴ありがとうございました。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13</a:t>
            </a:fld>
            <a:endParaRPr kumimoji="1" lang="ja-JP" altLang="en-US"/>
          </a:p>
        </p:txBody>
      </p:sp>
    </p:spTree>
    <p:extLst>
      <p:ext uri="{BB962C8B-B14F-4D97-AF65-F5344CB8AC3E}">
        <p14:creationId xmlns:p14="http://schemas.microsoft.com/office/powerpoint/2010/main" val="1127519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今日は、看護師からのメッセージとして３つの点をお話しようと思います。</a:t>
            </a:r>
            <a:endParaRPr kumimoji="1" lang="en-US" altLang="ja-JP" dirty="0" smtClean="0"/>
          </a:p>
          <a:p>
            <a:r>
              <a:rPr kumimoji="1" lang="ja-JP" altLang="en-US" dirty="0" smtClean="0"/>
              <a:t>一つ目は肝炎患者の心の声</a:t>
            </a:r>
            <a:endParaRPr kumimoji="1" lang="en-US" altLang="ja-JP" dirty="0" smtClean="0"/>
          </a:p>
          <a:p>
            <a:r>
              <a:rPr kumimoji="1" lang="ja-JP" altLang="en-US" dirty="0" smtClean="0"/>
              <a:t>二つ目は肝炎ウイルスの感染源</a:t>
            </a:r>
            <a:endParaRPr kumimoji="1" lang="en-US" altLang="ja-JP" dirty="0" smtClean="0"/>
          </a:p>
          <a:p>
            <a:r>
              <a:rPr kumimoji="1" lang="ja-JP" altLang="en-US" dirty="0" smtClean="0"/>
              <a:t>三つ目は肝炎ウイルスの</a:t>
            </a:r>
            <a:r>
              <a:rPr lang="ja-JP" altLang="en-US" dirty="0"/>
              <a:t>感染</a:t>
            </a:r>
            <a:r>
              <a:rPr kumimoji="1" lang="ja-JP" altLang="en-US" dirty="0" smtClean="0"/>
              <a:t>予防対策</a:t>
            </a:r>
            <a:endParaRPr kumimoji="1" lang="en-US" altLang="ja-JP" dirty="0" smtClean="0"/>
          </a:p>
          <a:p>
            <a:r>
              <a:rPr kumimoji="1" lang="ja-JP" altLang="en-US" dirty="0" smtClean="0"/>
              <a:t>についてご説明します。</a:t>
            </a:r>
            <a:endParaRPr kumimoji="1" lang="ja-JP" altLang="en-US" dirty="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2</a:t>
            </a:fld>
            <a:endParaRPr kumimoji="1" lang="ja-JP" altLang="en-US"/>
          </a:p>
        </p:txBody>
      </p:sp>
    </p:spTree>
    <p:extLst>
      <p:ext uri="{BB962C8B-B14F-4D97-AF65-F5344CB8AC3E}">
        <p14:creationId xmlns:p14="http://schemas.microsoft.com/office/powerpoint/2010/main" val="9540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こちらのスライドをご覧下さい。</a:t>
            </a:r>
            <a:endParaRPr kumimoji="1" lang="en-US" altLang="ja-JP" dirty="0" smtClean="0"/>
          </a:p>
          <a:p>
            <a:r>
              <a:rPr kumimoji="1" lang="ja-JP" altLang="en-US" dirty="0" smtClean="0"/>
              <a:t>これは、昨年岡山大学病院で肝臓病教室を開催することが決定した際に、肝臓病で受診している患者さんがどんなことに困ったり、大変だと感じているかを調査した結果をまとめたものです。</a:t>
            </a:r>
            <a:endParaRPr kumimoji="1" lang="en-US" altLang="ja-JP" dirty="0" smtClean="0"/>
          </a:p>
          <a:p>
            <a:r>
              <a:rPr kumimoji="1" lang="ja-JP" altLang="en-US" dirty="0" smtClean="0"/>
              <a:t>その対象となった患者さんたちの分布をご紹介します。</a:t>
            </a:r>
            <a:endParaRPr kumimoji="1" lang="en-US" altLang="ja-JP" dirty="0" smtClean="0"/>
          </a:p>
          <a:p>
            <a:r>
              <a:rPr kumimoji="1" lang="ja-JP" altLang="en-US" dirty="0" smtClean="0"/>
              <a:t>年齢は、５０～７０歳台が多く、働き盛りのみなさんの世代よりはすこし上の年代の方が多くなっています。</a:t>
            </a:r>
            <a:endParaRPr kumimoji="1" lang="en-US" altLang="ja-JP" dirty="0" smtClean="0"/>
          </a:p>
          <a:p>
            <a:r>
              <a:rPr kumimoji="1" lang="ja-JP" altLang="en-US" dirty="0" smtClean="0"/>
              <a:t>そして、岡山大学病院を受診されている肝臓病の方の多くは、</a:t>
            </a:r>
            <a:r>
              <a:rPr kumimoji="1" lang="en-US" altLang="ja-JP" dirty="0" smtClean="0"/>
              <a:t>B</a:t>
            </a:r>
            <a:r>
              <a:rPr kumimoji="1" lang="ja-JP" altLang="en-US" dirty="0" smtClean="0"/>
              <a:t>型・</a:t>
            </a:r>
            <a:r>
              <a:rPr kumimoji="1" lang="en-US" altLang="ja-JP" dirty="0" smtClean="0"/>
              <a:t>C</a:t>
            </a:r>
            <a:r>
              <a:rPr kumimoji="1" lang="ja-JP" altLang="en-US" dirty="0" smtClean="0"/>
              <a:t>型肝炎といったウイルス性肝炎だけで４９％と、およそ半数を占めていることがわかります。</a:t>
            </a:r>
            <a:endParaRPr kumimoji="1" lang="en-US" altLang="ja-JP" dirty="0" smtClean="0"/>
          </a:p>
          <a:p>
            <a:r>
              <a:rPr kumimoji="1" lang="ja-JP" altLang="en-US" dirty="0" smtClean="0"/>
              <a:t>また、大学では肝炎の進行した病態である肝</a:t>
            </a:r>
            <a:r>
              <a:rPr lang="ja-JP" altLang="en-US" dirty="0" smtClean="0"/>
              <a:t>硬変と肝</a:t>
            </a:r>
            <a:r>
              <a:rPr lang="ja-JP" altLang="en-US" dirty="0"/>
              <a:t>がんに</a:t>
            </a:r>
            <a:r>
              <a:rPr kumimoji="1" lang="ja-JP" altLang="en-US" dirty="0" smtClean="0"/>
              <a:t>なっている人があわせて３１％しめています。</a:t>
            </a:r>
            <a:endParaRPr kumimoji="1" lang="ja-JP" altLang="en-US" dirty="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3</a:t>
            </a:fld>
            <a:endParaRPr kumimoji="1" lang="ja-JP" altLang="en-US"/>
          </a:p>
        </p:txBody>
      </p:sp>
    </p:spTree>
    <p:extLst>
      <p:ext uri="{BB962C8B-B14F-4D97-AF65-F5344CB8AC3E}">
        <p14:creationId xmlns:p14="http://schemas.microsoft.com/office/powerpoint/2010/main" val="37998157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こうした患者さん達が、どんなことに悩んでいるかをしめしたスライドです。</a:t>
            </a:r>
            <a:endParaRPr kumimoji="1" lang="en-US" altLang="ja-JP" dirty="0" smtClean="0"/>
          </a:p>
          <a:p>
            <a:r>
              <a:rPr kumimoji="1" lang="ja-JP" altLang="en-US" dirty="0" smtClean="0"/>
              <a:t>周囲から肝臓病であることを理由に嫌な思いを経験したことがありますか、という質問に対して８％の人が経験ありと回答されていました。</a:t>
            </a:r>
            <a:endParaRPr kumimoji="1" lang="en-US" altLang="ja-JP" dirty="0" smtClean="0"/>
          </a:p>
          <a:p>
            <a:r>
              <a:rPr kumimoji="1" lang="ja-JP" altLang="en-US" dirty="0" smtClean="0"/>
              <a:t>また、周囲に肝臓病について話題にできる人がいるか、の質問には２７％の人が話題にできる人はいないことが明らかとなりました。</a:t>
            </a:r>
            <a:endParaRPr kumimoji="1" lang="en-US" altLang="ja-JP" dirty="0" smtClean="0"/>
          </a:p>
          <a:p>
            <a:r>
              <a:rPr kumimoji="1" lang="ja-JP" altLang="en-US" dirty="0" smtClean="0"/>
              <a:t>同様の調査で、東京都の肝炎の患者会の調査結果では、６人に１人が嫌な思いをしていると報告されており、肝炎の原因として感染症の割合が高いために、</a:t>
            </a:r>
            <a:endParaRPr kumimoji="1" lang="en-US" altLang="ja-JP" dirty="0" smtClean="0"/>
          </a:p>
          <a:p>
            <a:r>
              <a:rPr kumimoji="1" lang="ja-JP" altLang="en-US" dirty="0" smtClean="0"/>
              <a:t>肝炎患者さんは病気についてなかなか相談できない現状にあることがわかります。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4</a:t>
            </a:fld>
            <a:endParaRPr kumimoji="1" lang="ja-JP" altLang="en-US"/>
          </a:p>
        </p:txBody>
      </p:sp>
    </p:spTree>
    <p:extLst>
      <p:ext uri="{BB962C8B-B14F-4D97-AF65-F5344CB8AC3E}">
        <p14:creationId xmlns:p14="http://schemas.microsoft.com/office/powerpoint/2010/main" val="2892843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こちらは実際の患者さんが書かれた自由記載の内容です。★</a:t>
            </a:r>
            <a:endParaRPr kumimoji="1" lang="ja-JP" altLang="en-US" dirty="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5</a:t>
            </a:fld>
            <a:endParaRPr kumimoji="1" lang="ja-JP" altLang="en-US"/>
          </a:p>
        </p:txBody>
      </p:sp>
    </p:spTree>
    <p:extLst>
      <p:ext uri="{BB962C8B-B14F-4D97-AF65-F5344CB8AC3E}">
        <p14:creationId xmlns:p14="http://schemas.microsoft.com/office/powerpoint/2010/main" val="36007091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肝がんになる予感を常に感じている</a:t>
            </a:r>
            <a:endParaRPr kumimoji="1" lang="en-US" altLang="ja-JP" dirty="0" smtClean="0"/>
          </a:p>
          <a:p>
            <a:r>
              <a:rPr kumimoji="1" lang="ja-JP" altLang="en-US" dirty="0" smtClean="0"/>
              <a:t>肝硬変になってしまい、その後どうしたらいいのか★（病態進行にともなう将来への不安）</a:t>
            </a:r>
            <a:endParaRPr kumimoji="1" lang="en-US" altLang="ja-JP" dirty="0" smtClean="0"/>
          </a:p>
          <a:p>
            <a:r>
              <a:rPr kumimoji="1" lang="ja-JP" altLang="en-US" dirty="0" smtClean="0"/>
              <a:t>再発の心配があるから、数ヶ月後の予定や約束事ができない</a:t>
            </a:r>
            <a:endParaRPr kumimoji="1" lang="en-US" altLang="ja-JP" dirty="0" smtClean="0"/>
          </a:p>
          <a:p>
            <a:r>
              <a:rPr kumimoji="1" lang="ja-JP" altLang="en-US" dirty="0" smtClean="0"/>
              <a:t>子供の将来が気になる★（日常生活での負担）</a:t>
            </a:r>
            <a:endParaRPr kumimoji="1" lang="en-US" altLang="ja-JP" dirty="0" smtClean="0"/>
          </a:p>
          <a:p>
            <a:r>
              <a:rPr kumimoji="1" lang="ja-JP" altLang="en-US" dirty="0" smtClean="0"/>
              <a:t>病気が進行してしまったので、強力ミノファーゲンの注射のために週に３回も</a:t>
            </a:r>
            <a:r>
              <a:rPr lang="ja-JP" altLang="en-US" dirty="0"/>
              <a:t>通院</a:t>
            </a:r>
            <a:r>
              <a:rPr kumimoji="1" lang="ja-JP" altLang="en-US" dirty="0" smtClean="0"/>
              <a:t>しないといけない</a:t>
            </a:r>
            <a:endParaRPr kumimoji="1" lang="en-US" altLang="ja-JP" dirty="0" smtClean="0"/>
          </a:p>
          <a:p>
            <a:r>
              <a:rPr kumimoji="1" lang="ja-JP" altLang="en-US" dirty="0" smtClean="0"/>
              <a:t>肝炎のうちに治しておけばよかった★（進行する前に対処しておけば良かったという後悔）</a:t>
            </a:r>
            <a:endParaRPr kumimoji="1" lang="en-US" altLang="ja-JP" dirty="0" smtClean="0"/>
          </a:p>
          <a:p>
            <a:endParaRPr kumimoji="1" lang="en-US" altLang="ja-JP" dirty="0" smtClean="0"/>
          </a:p>
          <a:p>
            <a:r>
              <a:rPr kumimoji="1" lang="ja-JP" altLang="en-US" dirty="0" smtClean="0"/>
              <a:t>という、病態が進行したことによる将来への心配や日常生活での負担、進行する前に対処しておけば良かったという後悔が記載されていました。</a:t>
            </a:r>
            <a:endParaRPr kumimoji="1" lang="en-US" altLang="ja-JP" dirty="0" smtClean="0"/>
          </a:p>
          <a:p>
            <a:endParaRPr kumimoji="1" lang="en-US" altLang="ja-JP" dirty="0" smtClean="0"/>
          </a:p>
          <a:p>
            <a:r>
              <a:rPr kumimoji="1" lang="ja-JP" altLang="en-US" dirty="0" smtClean="0"/>
              <a:t>また、身内が感染したらどうしようかと思うという、感染に対する不安★も記載されています。</a:t>
            </a:r>
            <a:endParaRPr kumimoji="1" lang="en-US" altLang="ja-JP" dirty="0" smtClean="0"/>
          </a:p>
          <a:p>
            <a:endParaRPr kumimoji="1" lang="en-US" altLang="ja-JP" dirty="0" smtClean="0"/>
          </a:p>
          <a:p>
            <a:r>
              <a:rPr kumimoji="1" lang="ja-JP" altLang="en-US" dirty="0" smtClean="0"/>
              <a:t>そして、うつると言われてつらい</a:t>
            </a:r>
            <a:endParaRPr kumimoji="1" lang="en-US" altLang="ja-JP" dirty="0" smtClean="0"/>
          </a:p>
          <a:p>
            <a:r>
              <a:rPr kumimoji="1" lang="ja-JP" altLang="en-US" dirty="0" smtClean="0"/>
              <a:t>職場の人には話せない、仕事中に体調が悪くなっても我慢するしかない</a:t>
            </a:r>
            <a:endParaRPr kumimoji="1" lang="en-US" altLang="ja-JP" dirty="0" smtClean="0"/>
          </a:p>
          <a:p>
            <a:r>
              <a:rPr kumimoji="1" lang="ja-JP" altLang="en-US" dirty="0" smtClean="0"/>
              <a:t>職場のひとに話したら、さわらないで。その作業はしないでと言われた</a:t>
            </a:r>
            <a:endParaRPr kumimoji="1" lang="en-US" altLang="ja-JP" dirty="0" smtClean="0"/>
          </a:p>
          <a:p>
            <a:r>
              <a:rPr kumimoji="1" lang="ja-JP" altLang="en-US" dirty="0" smtClean="0"/>
              <a:t>退職勧告にあった</a:t>
            </a:r>
            <a:endParaRPr kumimoji="1" lang="en-US" altLang="ja-JP" dirty="0" smtClean="0"/>
          </a:p>
          <a:p>
            <a:r>
              <a:rPr kumimoji="1" lang="ja-JP" altLang="en-US" dirty="0" smtClean="0"/>
              <a:t>自分が肝炎のために、息子の交際に影響するんではないか★</a:t>
            </a:r>
            <a:endParaRPr kumimoji="1" lang="en-US" altLang="ja-JP" dirty="0" smtClean="0"/>
          </a:p>
          <a:p>
            <a:r>
              <a:rPr kumimoji="1" lang="ja-JP" altLang="en-US" dirty="0" smtClean="0"/>
              <a:t>というような、差別や偏見に対する負担を感じていることがわかりました。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6</a:t>
            </a:fld>
            <a:endParaRPr kumimoji="1" lang="ja-JP" altLang="en-US"/>
          </a:p>
        </p:txBody>
      </p:sp>
    </p:spTree>
    <p:extLst>
      <p:ext uri="{BB962C8B-B14F-4D97-AF65-F5344CB8AC3E}">
        <p14:creationId xmlns:p14="http://schemas.microsoft.com/office/powerpoint/2010/main" val="39790715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こうした差別や偏見の解消のためには</a:t>
            </a:r>
            <a:endParaRPr kumimoji="1" lang="en-US" altLang="ja-JP" dirty="0" smtClean="0"/>
          </a:p>
          <a:p>
            <a:r>
              <a:rPr kumimoji="1" lang="ja-JP" altLang="en-US" dirty="0" smtClean="0"/>
              <a:t>肝臓病について正しい知識を得て、なじみのない病気ではなく身近な病気として認識することが大事だと思います。★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614E5397-7FDC-4A35-BDE3-0B58812666DF}" type="slidenum">
              <a:rPr kumimoji="1" lang="ja-JP" altLang="en-US" smtClean="0"/>
              <a:t>7</a:t>
            </a:fld>
            <a:endParaRPr kumimoji="1" lang="ja-JP" altLang="en-US"/>
          </a:p>
        </p:txBody>
      </p:sp>
    </p:spTree>
    <p:extLst>
      <p:ext uri="{BB962C8B-B14F-4D97-AF65-F5344CB8AC3E}">
        <p14:creationId xmlns:p14="http://schemas.microsoft.com/office/powerpoint/2010/main" val="21020850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さて次の話にうつります。</a:t>
            </a:r>
            <a:endParaRPr kumimoji="1" lang="en-US" altLang="ja-JP" dirty="0" smtClean="0"/>
          </a:p>
          <a:p>
            <a:r>
              <a:rPr kumimoji="1" lang="ja-JP" altLang="en-US" dirty="0" smtClean="0"/>
              <a:t>この表はウイルス性肝炎の種類と感染経路を示したものです。</a:t>
            </a:r>
            <a:endParaRPr kumimoji="1" lang="en-US" altLang="ja-JP" dirty="0" smtClean="0"/>
          </a:p>
          <a:p>
            <a:r>
              <a:rPr kumimoji="1" lang="ja-JP" altLang="en-US" dirty="0" smtClean="0"/>
              <a:t>感染経路は、二つに大別されます。</a:t>
            </a:r>
            <a:endParaRPr kumimoji="1" lang="en-US" altLang="ja-JP" dirty="0" smtClean="0"/>
          </a:p>
          <a:p>
            <a:r>
              <a:rPr kumimoji="1" lang="ja-JP" altLang="en-US" dirty="0" smtClean="0"/>
              <a:t>まず口から、水や便、食べ物を介して感染する、</a:t>
            </a:r>
            <a:r>
              <a:rPr kumimoji="1" lang="en-US" altLang="ja-JP" dirty="0" smtClean="0"/>
              <a:t>A</a:t>
            </a:r>
            <a:r>
              <a:rPr kumimoji="1" lang="ja-JP" altLang="en-US" dirty="0" smtClean="0"/>
              <a:t>型・</a:t>
            </a:r>
            <a:r>
              <a:rPr kumimoji="1" lang="en-US" altLang="ja-JP" dirty="0" smtClean="0"/>
              <a:t>E</a:t>
            </a:r>
            <a:r>
              <a:rPr kumimoji="1" lang="ja-JP" altLang="en-US" dirty="0" smtClean="0"/>
              <a:t>型肝炎があります。</a:t>
            </a:r>
            <a:endParaRPr kumimoji="1" lang="en-US" altLang="ja-JP" dirty="0" smtClean="0"/>
          </a:p>
          <a:p>
            <a:r>
              <a:rPr kumimoji="1" lang="ja-JP" altLang="en-US" dirty="0" smtClean="0"/>
              <a:t>生のカキ（貝）や加熱不十分な豚肉、イノシシ肉などで感染します。感染すると発熱、倦怠感、嘔吐や下痢などの急性症状があり、一過性で、慢性化することはありませんが、まれに劇症肝炎を発症し、死に至ることもあります。ウイルスは熱に弱いので、食べるときには、十分に加熱してください</a:t>
            </a:r>
            <a:r>
              <a:rPr lang="ja-JP" altLang="en-US" dirty="0"/>
              <a:t>。カキ（貝）はよく加熱すること、焼き肉はトングを使って焼き、直に自分の箸で生肉に触れないよう気をつけましょう。</a:t>
            </a:r>
            <a:endParaRPr lang="en-US" altLang="ja-JP" dirty="0"/>
          </a:p>
          <a:p>
            <a:endParaRPr kumimoji="1" lang="en-US" altLang="ja-JP" dirty="0" smtClean="0"/>
          </a:p>
          <a:p>
            <a:r>
              <a:rPr kumimoji="1" lang="ja-JP" altLang="en-US" dirty="0" smtClean="0"/>
              <a:t>もう一つは、血液や体液を介して感染する</a:t>
            </a:r>
            <a:r>
              <a:rPr kumimoji="1" lang="en-US" altLang="ja-JP" dirty="0" smtClean="0"/>
              <a:t>B</a:t>
            </a:r>
            <a:r>
              <a:rPr kumimoji="1" lang="ja-JP" altLang="en-US" dirty="0" smtClean="0"/>
              <a:t>型</a:t>
            </a:r>
            <a:r>
              <a:rPr kumimoji="1" lang="en-US" altLang="ja-JP" dirty="0" smtClean="0"/>
              <a:t>C</a:t>
            </a:r>
            <a:r>
              <a:rPr kumimoji="1" lang="ja-JP" altLang="en-US" dirty="0" smtClean="0"/>
              <a:t>型肝炎があります。こちらは、目立った自覚症状もなく、慢性に経過し、長い間のうちに、徐々に病気が進行し、知らないうちに肝硬変や肝癌になっているという経過をたどりますので、症状がなくても定期的な医療機関の受診が必要です。</a:t>
            </a:r>
            <a:r>
              <a:rPr kumimoji="1" lang="en-US" altLang="ja-JP" dirty="0" smtClean="0"/>
              <a:t>C</a:t>
            </a:r>
            <a:r>
              <a:rPr kumimoji="1" lang="ja-JP" altLang="en-US" dirty="0" smtClean="0"/>
              <a:t>型肝炎は肝癌増加の原因となっています。</a:t>
            </a:r>
            <a:endParaRPr kumimoji="1" lang="en-US" altLang="ja-JP" dirty="0" smtClean="0"/>
          </a:p>
          <a:p>
            <a:endParaRPr kumimoji="1" lang="en-US" altLang="ja-JP" dirty="0" smtClean="0"/>
          </a:p>
          <a:p>
            <a:r>
              <a:rPr kumimoji="1" lang="ja-JP" altLang="en-US" dirty="0" smtClean="0"/>
              <a:t>今日は、この肝癌と関係する</a:t>
            </a:r>
            <a:r>
              <a:rPr kumimoji="1" lang="en-US" altLang="ja-JP" dirty="0" smtClean="0"/>
              <a:t>B</a:t>
            </a:r>
            <a:r>
              <a:rPr kumimoji="1" lang="ja-JP" altLang="en-US" dirty="0" smtClean="0"/>
              <a:t>型、</a:t>
            </a:r>
            <a:r>
              <a:rPr kumimoji="1" lang="en-US" altLang="ja-JP" dirty="0" smtClean="0"/>
              <a:t>C</a:t>
            </a:r>
            <a:r>
              <a:rPr kumimoji="1" lang="ja-JP" altLang="en-US" dirty="0" smtClean="0"/>
              <a:t>型肝炎の感染予防のお話をします。</a:t>
            </a:r>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DFD1F135-EEF3-40A0-83BE-D276729C004E}" type="slidenum">
              <a:rPr lang="ja-JP" altLang="en-US" smtClean="0"/>
              <a:pPr>
                <a:defRPr/>
              </a:pPr>
              <a:t>8</a:t>
            </a:fld>
            <a:endParaRPr lang="ja-JP" altLang="en-US"/>
          </a:p>
        </p:txBody>
      </p:sp>
    </p:spTree>
    <p:extLst>
      <p:ext uri="{BB962C8B-B14F-4D97-AF65-F5344CB8AC3E}">
        <p14:creationId xmlns:p14="http://schemas.microsoft.com/office/powerpoint/2010/main" val="25212669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p:spPr>
        <p:txBody>
          <a:bodyPr/>
          <a:lstStyle/>
          <a:p>
            <a:pPr defTabSz="917680"/>
            <a:fld id="{DB02E012-EE57-4C6D-83C5-E48300DD0803}" type="slidenum">
              <a:rPr lang="en-US" altLang="ja-JP" smtClean="0">
                <a:solidFill>
                  <a:prstClr val="black"/>
                </a:solidFill>
              </a:rPr>
              <a:pPr defTabSz="917680"/>
              <a:t>9</a:t>
            </a:fld>
            <a:endParaRPr lang="en-US" altLang="ja-JP" smtClean="0">
              <a:solidFill>
                <a:prstClr val="black"/>
              </a:solidFill>
            </a:endParaRPr>
          </a:p>
        </p:txBody>
      </p:sp>
      <p:sp>
        <p:nvSpPr>
          <p:cNvPr id="24578" name="Rectangle 2"/>
          <p:cNvSpPr>
            <a:spLocks noGrp="1" noRot="1" noChangeAspect="1" noChangeArrowheads="1" noTextEdit="1"/>
          </p:cNvSpPr>
          <p:nvPr>
            <p:ph type="sldImg"/>
          </p:nvPr>
        </p:nvSpPr>
        <p:spPr>
          <a:xfrm>
            <a:off x="917575" y="741363"/>
            <a:ext cx="4968875" cy="3727450"/>
          </a:xfrm>
          <a:ln/>
        </p:spPr>
      </p:sp>
      <p:sp>
        <p:nvSpPr>
          <p:cNvPr id="24579" name="Rectangle 3"/>
          <p:cNvSpPr>
            <a:spLocks noGrp="1" noChangeArrowheads="1"/>
          </p:cNvSpPr>
          <p:nvPr>
            <p:ph type="body" idx="1"/>
          </p:nvPr>
        </p:nvSpPr>
        <p:spPr>
          <a:xfrm>
            <a:off x="678502" y="4716783"/>
            <a:ext cx="5440677" cy="4467859"/>
          </a:xfrm>
          <a:noFill/>
          <a:ln/>
        </p:spPr>
        <p:txBody>
          <a:bodyPr/>
          <a:lstStyle/>
          <a:p>
            <a:pPr eaLnBrk="1" hangingPunct="1"/>
            <a:r>
              <a:rPr lang="ja-JP" altLang="en-US" sz="1100" dirty="0" smtClean="0">
                <a:latin typeface="+mn-ea"/>
              </a:rPr>
              <a:t>具体的な母子</a:t>
            </a:r>
            <a:r>
              <a:rPr lang="ja-JP" altLang="en-US" sz="1100" dirty="0">
                <a:latin typeface="+mn-ea"/>
              </a:rPr>
              <a:t>感染予防の方法について説明します。</a:t>
            </a:r>
            <a:endParaRPr lang="en-US" altLang="ja-JP" sz="1100" dirty="0">
              <a:latin typeface="+mn-ea"/>
            </a:endParaRPr>
          </a:p>
          <a:p>
            <a:pPr eaLnBrk="1" hangingPunct="1"/>
            <a:r>
              <a:rPr lang="ja-JP" altLang="en-US" sz="1100" dirty="0">
                <a:latin typeface="+mn-ea"/>
              </a:rPr>
              <a:t>出生時、生後</a:t>
            </a:r>
            <a:r>
              <a:rPr lang="en-US" altLang="ja-JP" sz="1100" dirty="0">
                <a:latin typeface="+mn-ea"/>
              </a:rPr>
              <a:t>12</a:t>
            </a:r>
            <a:r>
              <a:rPr lang="ja-JP" altLang="en-US" sz="1100" dirty="0">
                <a:latin typeface="+mn-ea"/>
              </a:rPr>
              <a:t>時間以内を目安に</a:t>
            </a:r>
            <a:r>
              <a:rPr lang="en-US" altLang="ja-JP" sz="1100" dirty="0">
                <a:latin typeface="+mn-ea"/>
              </a:rPr>
              <a:t>HBIG1</a:t>
            </a:r>
            <a:r>
              <a:rPr lang="ja-JP" altLang="en-US" sz="1100" dirty="0">
                <a:latin typeface="+mn-ea"/>
              </a:rPr>
              <a:t>回目投与と</a:t>
            </a:r>
            <a:r>
              <a:rPr lang="en-US" altLang="ja-JP" sz="1100" dirty="0">
                <a:latin typeface="+mn-ea"/>
              </a:rPr>
              <a:t>B</a:t>
            </a:r>
            <a:r>
              <a:rPr lang="ja-JP" altLang="en-US" sz="1100" dirty="0">
                <a:latin typeface="+mn-ea"/>
              </a:rPr>
              <a:t>型肝炎ワクチン</a:t>
            </a:r>
            <a:r>
              <a:rPr lang="en-US" altLang="ja-JP" sz="1100" dirty="0">
                <a:latin typeface="+mn-ea"/>
              </a:rPr>
              <a:t>1</a:t>
            </a:r>
            <a:r>
              <a:rPr lang="ja-JP" altLang="en-US" sz="1100" dirty="0">
                <a:latin typeface="+mn-ea"/>
              </a:rPr>
              <a:t>回目を接種します。</a:t>
            </a:r>
            <a:r>
              <a:rPr lang="en-US" altLang="ja-JP" sz="1100" dirty="0">
                <a:latin typeface="+mn-ea"/>
              </a:rPr>
              <a:t>HBIG</a:t>
            </a:r>
            <a:r>
              <a:rPr lang="ja-JP" altLang="en-US" sz="1100" dirty="0" err="1">
                <a:latin typeface="+mn-ea"/>
              </a:rPr>
              <a:t>、</a:t>
            </a:r>
            <a:r>
              <a:rPr lang="en-US" altLang="ja-JP" sz="1100" dirty="0">
                <a:latin typeface="+mn-ea"/>
              </a:rPr>
              <a:t>B</a:t>
            </a:r>
            <a:r>
              <a:rPr lang="ja-JP" altLang="en-US" sz="1100" dirty="0">
                <a:latin typeface="+mn-ea"/>
              </a:rPr>
              <a:t>型肝炎ワクチン共に生後１２時間以内に投与することが推奨されています。</a:t>
            </a:r>
            <a:r>
              <a:rPr lang="en-US" altLang="ja-JP" sz="1100" dirty="0">
                <a:latin typeface="+mn-ea"/>
              </a:rPr>
              <a:t>12</a:t>
            </a:r>
            <a:r>
              <a:rPr lang="ja-JP" altLang="en-US" sz="1100" dirty="0">
                <a:latin typeface="+mn-ea"/>
              </a:rPr>
              <a:t>時間以降でも可能ですが、生後できるだけ早期に開始することが推奨されています。</a:t>
            </a:r>
            <a:endParaRPr lang="en-US" altLang="ja-JP" sz="1100" dirty="0">
              <a:latin typeface="+mn-ea"/>
            </a:endParaRPr>
          </a:p>
          <a:p>
            <a:pPr eaLnBrk="1" hangingPunct="1"/>
            <a:r>
              <a:rPr lang="en-US" altLang="ja-JP" sz="1100" dirty="0">
                <a:latin typeface="+mn-ea"/>
              </a:rPr>
              <a:t>HBIG</a:t>
            </a:r>
            <a:r>
              <a:rPr lang="ja-JP" altLang="en-US" sz="1100" dirty="0">
                <a:latin typeface="+mn-ea"/>
              </a:rPr>
              <a:t>は原則、</a:t>
            </a:r>
            <a:r>
              <a:rPr lang="en-US" altLang="ja-JP" sz="1100" dirty="0">
                <a:latin typeface="+mn-ea"/>
              </a:rPr>
              <a:t>1</a:t>
            </a:r>
            <a:r>
              <a:rPr lang="ja-JP" altLang="en-US" sz="1100" dirty="0">
                <a:latin typeface="+mn-ea"/>
              </a:rPr>
              <a:t>回で終了し、その後、生後</a:t>
            </a:r>
            <a:r>
              <a:rPr lang="en-US" altLang="ja-JP" sz="1100" dirty="0">
                <a:latin typeface="+mn-ea"/>
              </a:rPr>
              <a:t>1</a:t>
            </a:r>
            <a:r>
              <a:rPr lang="ja-JP" altLang="en-US" sz="1100" dirty="0">
                <a:latin typeface="+mn-ea"/>
              </a:rPr>
              <a:t>ヵ月、</a:t>
            </a:r>
            <a:r>
              <a:rPr lang="en-US" altLang="ja-JP" sz="1100" dirty="0">
                <a:latin typeface="+mn-ea"/>
              </a:rPr>
              <a:t>6</a:t>
            </a:r>
            <a:r>
              <a:rPr lang="ja-JP" altLang="en-US" sz="1100" dirty="0">
                <a:latin typeface="+mn-ea"/>
              </a:rPr>
              <a:t>ヵ月に</a:t>
            </a:r>
            <a:r>
              <a:rPr lang="en-US" altLang="ja-JP" sz="1100" dirty="0">
                <a:latin typeface="+mn-ea"/>
              </a:rPr>
              <a:t>B</a:t>
            </a:r>
            <a:r>
              <a:rPr lang="ja-JP" altLang="en-US" sz="1100" dirty="0">
                <a:latin typeface="+mn-ea"/>
              </a:rPr>
              <a:t>型肝炎ワクチン</a:t>
            </a:r>
            <a:r>
              <a:rPr lang="en-US" altLang="ja-JP" sz="1100" dirty="0">
                <a:latin typeface="+mn-ea"/>
              </a:rPr>
              <a:t>2</a:t>
            </a:r>
            <a:r>
              <a:rPr lang="ja-JP" altLang="en-US" sz="1100" dirty="0">
                <a:latin typeface="+mn-ea"/>
              </a:rPr>
              <a:t>回目、</a:t>
            </a:r>
            <a:r>
              <a:rPr lang="en-US" altLang="ja-JP" sz="1100" dirty="0">
                <a:latin typeface="+mn-ea"/>
              </a:rPr>
              <a:t>3</a:t>
            </a:r>
            <a:r>
              <a:rPr lang="ja-JP" altLang="en-US" sz="1100" dirty="0">
                <a:latin typeface="+mn-ea"/>
              </a:rPr>
              <a:t>回目を行います。</a:t>
            </a:r>
            <a:endParaRPr lang="en-US" altLang="ja-JP" sz="1100" dirty="0">
              <a:latin typeface="+mn-ea"/>
            </a:endParaRPr>
          </a:p>
          <a:p>
            <a:pPr eaLnBrk="1" hangingPunct="1"/>
            <a:r>
              <a:rPr lang="ja-JP" altLang="en-US" sz="1100" dirty="0">
                <a:latin typeface="+mn-ea"/>
              </a:rPr>
              <a:t>生後</a:t>
            </a:r>
            <a:r>
              <a:rPr lang="en-US" altLang="ja-JP" sz="1100" dirty="0">
                <a:latin typeface="+mn-ea"/>
              </a:rPr>
              <a:t>9</a:t>
            </a:r>
            <a:r>
              <a:rPr lang="ja-JP" altLang="en-US" sz="1100" dirty="0">
                <a:latin typeface="+mn-ea"/>
              </a:rPr>
              <a:t>～</a:t>
            </a:r>
            <a:r>
              <a:rPr lang="en-US" altLang="ja-JP" sz="1100" dirty="0">
                <a:latin typeface="+mn-ea"/>
              </a:rPr>
              <a:t>12</a:t>
            </a:r>
            <a:r>
              <a:rPr lang="ja-JP" altLang="en-US" sz="1100" dirty="0">
                <a:latin typeface="+mn-ea"/>
              </a:rPr>
              <a:t>ヵ月に</a:t>
            </a:r>
            <a:r>
              <a:rPr lang="en-US" altLang="ja-JP" sz="1100" dirty="0">
                <a:latin typeface="+mn-ea"/>
              </a:rPr>
              <a:t>HBs</a:t>
            </a:r>
            <a:r>
              <a:rPr lang="ja-JP" altLang="en-US" sz="1100" dirty="0">
                <a:latin typeface="+mn-ea"/>
              </a:rPr>
              <a:t>抗原・</a:t>
            </a:r>
            <a:r>
              <a:rPr lang="en-US" altLang="ja-JP" sz="1100" dirty="0">
                <a:latin typeface="+mn-ea"/>
              </a:rPr>
              <a:t>HBs</a:t>
            </a:r>
            <a:r>
              <a:rPr lang="ja-JP" altLang="en-US" sz="1100" dirty="0">
                <a:latin typeface="+mn-ea"/>
              </a:rPr>
              <a:t>抗体検査を行い、感染が予防できたかの確認を行います。抗原とはウイルスの存在を示すもの、抗体とはウイルスを無毒化して排除するものです。</a:t>
            </a:r>
            <a:endParaRPr lang="en-US" altLang="ja-JP" sz="1100" dirty="0">
              <a:latin typeface="+mn-ea"/>
            </a:endParaRPr>
          </a:p>
          <a:p>
            <a:pPr eaLnBrk="1" hangingPunct="1"/>
            <a:r>
              <a:rPr lang="en-US" altLang="ja-JP" sz="1100" dirty="0">
                <a:latin typeface="+mn-ea"/>
              </a:rPr>
              <a:t>HBs</a:t>
            </a:r>
            <a:r>
              <a:rPr lang="ja-JP" altLang="en-US" sz="1100" dirty="0">
                <a:latin typeface="+mn-ea"/>
              </a:rPr>
              <a:t>抗原陰性かつ</a:t>
            </a:r>
            <a:r>
              <a:rPr lang="en-US" altLang="ja-JP" sz="1100" dirty="0">
                <a:latin typeface="+mn-ea"/>
              </a:rPr>
              <a:t>HBs</a:t>
            </a:r>
            <a:r>
              <a:rPr lang="ja-JP" altLang="en-US" sz="1100" dirty="0">
                <a:latin typeface="+mn-ea"/>
              </a:rPr>
              <a:t>抗体が</a:t>
            </a:r>
            <a:r>
              <a:rPr lang="en-US" altLang="ja-JP" sz="1100" dirty="0">
                <a:latin typeface="+mn-ea"/>
              </a:rPr>
              <a:t>10mIU/mL</a:t>
            </a:r>
            <a:r>
              <a:rPr lang="ja-JP" altLang="en-US" sz="1100" dirty="0">
                <a:latin typeface="+mn-ea"/>
              </a:rPr>
              <a:t>以上であれば、予防成功と判断し、これで処置は終了になります。</a:t>
            </a:r>
            <a:endParaRPr lang="en-US" altLang="ja-JP" sz="1100" dirty="0">
              <a:latin typeface="+mn-ea"/>
            </a:endParaRPr>
          </a:p>
          <a:p>
            <a:pPr eaLnBrk="1" hangingPunct="1"/>
            <a:r>
              <a:rPr lang="en-US" altLang="ja-JP" sz="1100" dirty="0">
                <a:latin typeface="+mn-ea"/>
              </a:rPr>
              <a:t>HBs</a:t>
            </a:r>
            <a:r>
              <a:rPr lang="ja-JP" altLang="en-US" sz="1100" dirty="0">
                <a:latin typeface="+mn-ea"/>
              </a:rPr>
              <a:t>抗原陰性かつ</a:t>
            </a:r>
            <a:r>
              <a:rPr lang="en-US" altLang="ja-JP" sz="1100" dirty="0">
                <a:latin typeface="+mn-ea"/>
              </a:rPr>
              <a:t>HBs</a:t>
            </a:r>
            <a:r>
              <a:rPr lang="ja-JP" altLang="en-US" sz="1100" dirty="0">
                <a:latin typeface="+mn-ea"/>
              </a:rPr>
              <a:t>抗体が</a:t>
            </a:r>
            <a:r>
              <a:rPr lang="en-US" altLang="ja-JP" sz="1100" dirty="0">
                <a:latin typeface="+mn-ea"/>
              </a:rPr>
              <a:t>10mIU/mL</a:t>
            </a:r>
            <a:r>
              <a:rPr lang="ja-JP" altLang="en-US" sz="1100" dirty="0">
                <a:latin typeface="+mn-ea"/>
              </a:rPr>
              <a:t>未満の場合、ウイルスを無毒化する力が不十分と判断し、さらに</a:t>
            </a:r>
            <a:r>
              <a:rPr lang="en-US" altLang="ja-JP" sz="1100" dirty="0">
                <a:latin typeface="+mn-ea"/>
              </a:rPr>
              <a:t>B</a:t>
            </a:r>
            <a:r>
              <a:rPr lang="ja-JP" altLang="en-US" sz="1100" dirty="0">
                <a:latin typeface="+mn-ea"/>
              </a:rPr>
              <a:t>型肝炎ワクチンを</a:t>
            </a:r>
            <a:r>
              <a:rPr lang="en-US" altLang="ja-JP" sz="1100" dirty="0">
                <a:latin typeface="+mn-ea"/>
              </a:rPr>
              <a:t>3</a:t>
            </a:r>
            <a:r>
              <a:rPr lang="ja-JP" altLang="en-US" sz="1100" dirty="0">
                <a:latin typeface="+mn-ea"/>
              </a:rPr>
              <a:t>回接種します。検査結果を説明した際を</a:t>
            </a:r>
            <a:r>
              <a:rPr lang="en-US" altLang="ja-JP" sz="1100" dirty="0">
                <a:latin typeface="+mn-ea"/>
              </a:rPr>
              <a:t>1</a:t>
            </a:r>
            <a:r>
              <a:rPr lang="ja-JP" altLang="en-US" sz="1100" dirty="0">
                <a:latin typeface="+mn-ea"/>
              </a:rPr>
              <a:t>回目とし、さらに</a:t>
            </a:r>
            <a:r>
              <a:rPr lang="en-US" altLang="ja-JP" sz="1100" dirty="0">
                <a:latin typeface="+mn-ea"/>
              </a:rPr>
              <a:t>1</a:t>
            </a:r>
            <a:r>
              <a:rPr lang="ja-JP" altLang="en-US" sz="1100" dirty="0">
                <a:latin typeface="+mn-ea"/>
              </a:rPr>
              <a:t>ヵ月後、</a:t>
            </a:r>
            <a:r>
              <a:rPr lang="en-US" altLang="ja-JP" sz="1100" dirty="0">
                <a:latin typeface="+mn-ea"/>
              </a:rPr>
              <a:t>6</a:t>
            </a:r>
            <a:r>
              <a:rPr lang="ja-JP" altLang="en-US" sz="1100" dirty="0">
                <a:latin typeface="+mn-ea"/>
              </a:rPr>
              <a:t>ヵ月後の計</a:t>
            </a:r>
            <a:r>
              <a:rPr lang="en-US" altLang="ja-JP" sz="1100" dirty="0">
                <a:latin typeface="+mn-ea"/>
              </a:rPr>
              <a:t>3</a:t>
            </a:r>
            <a:r>
              <a:rPr lang="ja-JP" altLang="en-US" sz="1100" dirty="0">
                <a:latin typeface="+mn-ea"/>
              </a:rPr>
              <a:t>回接種します。</a:t>
            </a:r>
            <a:endParaRPr lang="en-US" altLang="ja-JP" sz="1100" dirty="0">
              <a:latin typeface="+mn-ea"/>
            </a:endParaRPr>
          </a:p>
          <a:p>
            <a:pPr eaLnBrk="1" hangingPunct="1"/>
            <a:r>
              <a:rPr lang="en-US" altLang="ja-JP" sz="1100" dirty="0">
                <a:latin typeface="+mn-ea"/>
              </a:rPr>
              <a:t>HBs</a:t>
            </a:r>
            <a:r>
              <a:rPr lang="ja-JP" altLang="en-US" sz="1100" dirty="0">
                <a:latin typeface="+mn-ea"/>
              </a:rPr>
              <a:t>抗原陽性であった場合はウイルスに感染しているということなので、専門の医療機関をご紹介し、</a:t>
            </a:r>
            <a:r>
              <a:rPr lang="en-US" altLang="ja-JP" sz="1100" dirty="0">
                <a:latin typeface="+mn-ea"/>
              </a:rPr>
              <a:t>B</a:t>
            </a:r>
            <a:r>
              <a:rPr lang="ja-JP" altLang="en-US" sz="1100" dirty="0">
                <a:latin typeface="+mn-ea"/>
              </a:rPr>
              <a:t>型肝炎ウイルス感染を精査します。</a:t>
            </a:r>
            <a:endParaRPr lang="en-US" altLang="ja-JP" sz="1100" dirty="0">
              <a:latin typeface="+mn-ea"/>
            </a:endParaRPr>
          </a:p>
          <a:p>
            <a:pPr eaLnBrk="1" hangingPunct="1"/>
            <a:endParaRPr lang="en-US" altLang="ja-JP" sz="1100" dirty="0">
              <a:latin typeface="+mn-ea"/>
            </a:endParaRPr>
          </a:p>
          <a:p>
            <a:pPr eaLnBrk="1" hangingPunct="1"/>
            <a:endParaRPr lang="en-US" altLang="ja-JP" sz="1100" dirty="0">
              <a:latin typeface="+mn-ea"/>
            </a:endParaRPr>
          </a:p>
          <a:p>
            <a:pPr defTabSz="913109" eaLnBrk="1" hangingPunct="1">
              <a:defRPr/>
            </a:pPr>
            <a:r>
              <a:rPr lang="en-US" altLang="ja-JP" sz="1100" dirty="0">
                <a:latin typeface="+mn-ea"/>
              </a:rPr>
              <a:t>【</a:t>
            </a:r>
            <a:r>
              <a:rPr lang="ja-JP" altLang="en-US" sz="1100" dirty="0">
                <a:latin typeface="+mn-ea"/>
              </a:rPr>
              <a:t>参考</a:t>
            </a:r>
            <a:r>
              <a:rPr lang="en-US" altLang="ja-JP" sz="1100" dirty="0">
                <a:latin typeface="+mn-ea"/>
              </a:rPr>
              <a:t>】</a:t>
            </a:r>
            <a:r>
              <a:rPr lang="ja-JP" altLang="en-US" sz="1100" dirty="0">
                <a:latin typeface="+mn-ea"/>
                <a:ea typeface="ＭＳ Ｐゴシック" charset="-128"/>
              </a:rPr>
              <a:t>生後</a:t>
            </a:r>
            <a:r>
              <a:rPr lang="en-US" altLang="ja-JP" sz="1100" dirty="0">
                <a:latin typeface="+mn-ea"/>
                <a:ea typeface="ＭＳ Ｐゴシック" charset="-128"/>
              </a:rPr>
              <a:t>6</a:t>
            </a:r>
            <a:r>
              <a:rPr lang="ja-JP" altLang="en-US" sz="1100" dirty="0">
                <a:latin typeface="+mn-ea"/>
                <a:ea typeface="ＭＳ Ｐゴシック" charset="-128"/>
              </a:rPr>
              <a:t>ヵ月の</a:t>
            </a:r>
            <a:r>
              <a:rPr lang="en-US" altLang="ja-JP" sz="1100" dirty="0">
                <a:latin typeface="+mn-ea"/>
                <a:ea typeface="ＭＳ Ｐゴシック" charset="-128"/>
              </a:rPr>
              <a:t>B</a:t>
            </a:r>
            <a:r>
              <a:rPr lang="ja-JP" altLang="en-US" sz="1100" dirty="0">
                <a:latin typeface="+mn-ea"/>
                <a:ea typeface="ＭＳ Ｐゴシック" charset="-128"/>
              </a:rPr>
              <a:t>型肝炎ワクチン</a:t>
            </a:r>
            <a:r>
              <a:rPr lang="en-US" altLang="ja-JP" sz="1100" dirty="0">
                <a:latin typeface="+mn-ea"/>
                <a:ea typeface="ＭＳ Ｐゴシック" charset="-128"/>
              </a:rPr>
              <a:t>3</a:t>
            </a:r>
            <a:r>
              <a:rPr lang="ja-JP" altLang="en-US" sz="1100" dirty="0">
                <a:latin typeface="+mn-ea"/>
                <a:ea typeface="ＭＳ Ｐゴシック" charset="-128"/>
              </a:rPr>
              <a:t>回目接種は</a:t>
            </a:r>
            <a:r>
              <a:rPr lang="en-US" altLang="ja-JP" sz="1100" dirty="0">
                <a:latin typeface="+mn-ea"/>
                <a:ea typeface="ＭＳ Ｐゴシック" charset="-128"/>
              </a:rPr>
              <a:t>4</a:t>
            </a:r>
            <a:r>
              <a:rPr lang="ja-JP" altLang="en-US" sz="1100" dirty="0">
                <a:latin typeface="+mn-ea"/>
                <a:ea typeface="ＭＳ Ｐゴシック" charset="-128"/>
              </a:rPr>
              <a:t>種混合ワクチンなどと同時接種を行うことができます、と記載されています。</a:t>
            </a:r>
            <a:endParaRPr lang="en-US" altLang="ja-JP" sz="1100" dirty="0">
              <a:latin typeface="+mn-ea"/>
              <a:ea typeface="ＭＳ Ｐゴシック" charset="-128"/>
            </a:endParaRPr>
          </a:p>
          <a:p>
            <a:pPr eaLnBrk="1" hangingPunct="1"/>
            <a:r>
              <a:rPr lang="en-US" altLang="ja-JP" sz="1100" dirty="0">
                <a:latin typeface="+mn-ea"/>
              </a:rPr>
              <a:t>【</a:t>
            </a:r>
            <a:r>
              <a:rPr lang="ja-JP" altLang="en-US" sz="1100" dirty="0">
                <a:latin typeface="+mn-ea"/>
              </a:rPr>
              <a:t>参考</a:t>
            </a:r>
            <a:r>
              <a:rPr lang="en-US" altLang="ja-JP" sz="1100" dirty="0">
                <a:latin typeface="+mn-ea"/>
              </a:rPr>
              <a:t>】HBs</a:t>
            </a:r>
            <a:r>
              <a:rPr lang="ja-JP" altLang="en-US" sz="1100" dirty="0">
                <a:latin typeface="+mn-ea"/>
              </a:rPr>
              <a:t>抗原検査には、</a:t>
            </a:r>
            <a:r>
              <a:rPr lang="en-US" altLang="ja-JP" sz="1100" dirty="0">
                <a:latin typeface="+mn-ea"/>
              </a:rPr>
              <a:t>EIA</a:t>
            </a:r>
            <a:r>
              <a:rPr lang="ja-JP" altLang="en-US" sz="1100" dirty="0">
                <a:latin typeface="+mn-ea"/>
              </a:rPr>
              <a:t>法、</a:t>
            </a:r>
            <a:r>
              <a:rPr lang="en-US" altLang="ja-JP" sz="1100" dirty="0">
                <a:latin typeface="+mn-ea"/>
              </a:rPr>
              <a:t>CLIA</a:t>
            </a:r>
            <a:r>
              <a:rPr lang="ja-JP" altLang="en-US" sz="1100" dirty="0">
                <a:latin typeface="+mn-ea"/>
              </a:rPr>
              <a:t>法、</a:t>
            </a:r>
            <a:r>
              <a:rPr lang="en-US" altLang="ja-JP" sz="1100" dirty="0">
                <a:latin typeface="+mn-ea"/>
              </a:rPr>
              <a:t>CLEIA</a:t>
            </a:r>
            <a:r>
              <a:rPr lang="ja-JP" altLang="en-US" sz="1100" dirty="0">
                <a:latin typeface="+mn-ea"/>
              </a:rPr>
              <a:t>法、</a:t>
            </a:r>
            <a:r>
              <a:rPr lang="en-US" altLang="ja-JP" sz="1100" dirty="0">
                <a:latin typeface="+mn-ea"/>
              </a:rPr>
              <a:t>HBs</a:t>
            </a:r>
            <a:r>
              <a:rPr lang="ja-JP" altLang="en-US" sz="1100" dirty="0">
                <a:latin typeface="+mn-ea"/>
              </a:rPr>
              <a:t>抗体検査には</a:t>
            </a:r>
            <a:r>
              <a:rPr lang="en-US" altLang="ja-JP" sz="1100" dirty="0">
                <a:latin typeface="+mn-ea"/>
              </a:rPr>
              <a:t>EIA</a:t>
            </a:r>
            <a:r>
              <a:rPr lang="ja-JP" altLang="en-US" sz="1100" dirty="0">
                <a:latin typeface="+mn-ea"/>
              </a:rPr>
              <a:t>法、</a:t>
            </a:r>
            <a:r>
              <a:rPr lang="en-US" altLang="ja-JP" sz="1100" dirty="0">
                <a:latin typeface="+mn-ea"/>
              </a:rPr>
              <a:t>RIA</a:t>
            </a:r>
            <a:r>
              <a:rPr lang="ja-JP" altLang="en-US" sz="1100" dirty="0">
                <a:latin typeface="+mn-ea"/>
              </a:rPr>
              <a:t>法など高感度の検査法の使用が推奨されています。</a:t>
            </a:r>
            <a:endParaRPr lang="en-US" altLang="ja-JP" sz="1100" dirty="0">
              <a:latin typeface="+mn-ea"/>
            </a:endParaRPr>
          </a:p>
          <a:p>
            <a:pPr eaLnBrk="1" hangingPunct="1"/>
            <a:endParaRPr lang="en-US" altLang="ja-JP" sz="1100" dirty="0">
              <a:latin typeface="+mn-ea"/>
            </a:endParaRPr>
          </a:p>
        </p:txBody>
      </p:sp>
    </p:spTree>
    <p:extLst>
      <p:ext uri="{BB962C8B-B14F-4D97-AF65-F5344CB8AC3E}">
        <p14:creationId xmlns:p14="http://schemas.microsoft.com/office/powerpoint/2010/main" val="2697605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2338790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15173789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2434961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lvl1pPr>
              <a:defRPr sz="4000"/>
            </a:lvl1pPr>
          </a:lstStyle>
          <a:p>
            <a:r>
              <a:rPr kumimoji="1" lang="ja-JP" altLang="en-US" smtClean="0"/>
              <a:t>マスター タイトルの書式設定</a:t>
            </a:r>
            <a:endParaRPr kumimoji="1" lang="ja-JP" altLang="en-US" dirty="0"/>
          </a:p>
        </p:txBody>
      </p:sp>
      <p:sp>
        <p:nvSpPr>
          <p:cNvPr id="3" name="コンテンツ プレースホルダー 2"/>
          <p:cNvSpPr>
            <a:spLocks noGrp="1"/>
          </p:cNvSpPr>
          <p:nvPr>
            <p:ph idx="1"/>
          </p:nvPr>
        </p:nvSpPr>
        <p:spPr/>
        <p:txBody>
          <a:bodyPr/>
          <a:lstStyle>
            <a:lvl1pPr>
              <a:defRPr sz="3000"/>
            </a:lvl1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日付プレースホルダー 3"/>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2966271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3530294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1177790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19371693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1849724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32757132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21615555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1BAE838-6B17-4201-B087-FF1C2FAAC90E}" type="datetimeFigureOut">
              <a:rPr kumimoji="1" lang="ja-JP" altLang="en-US" smtClean="0"/>
              <a:t>2017/2/28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1368180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61BAE838-6B17-4201-B087-FF1C2FAAC90E}" type="datetimeFigureOut">
              <a:rPr kumimoji="1" lang="ja-JP" altLang="en-US" smtClean="0"/>
              <a:t>2017/2/28</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9373974-6871-45AF-8204-C682298986AB}" type="slidenum">
              <a:rPr kumimoji="1" lang="ja-JP" altLang="en-US" smtClean="0"/>
              <a:t>‹#›</a:t>
            </a:fld>
            <a:endParaRPr kumimoji="1" lang="ja-JP" altLang="en-US"/>
          </a:p>
        </p:txBody>
      </p:sp>
    </p:spTree>
    <p:extLst>
      <p:ext uri="{BB962C8B-B14F-4D97-AF65-F5344CB8AC3E}">
        <p14:creationId xmlns:p14="http://schemas.microsoft.com/office/powerpoint/2010/main" val="15922421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6.xml"/><Relationship Id="rId5" Type="http://schemas.openxmlformats.org/officeDocument/2006/relationships/image" Target="../media/image13.png"/><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chart" Target="../charts/chart2.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chart" Target="../charts/chart4.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notesSlide" Target="../notesSlides/notesSlide9.xml"/><Relationship Id="rId7"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oleObject" Target="../embeddings/oleObject1.bin"/><Relationship Id="rId9"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ja-JP" altLang="en-US" dirty="0" smtClean="0"/>
              <a:t>肝炎ウイルスに</a:t>
            </a:r>
            <a:r>
              <a:rPr lang="ja-JP" altLang="en-US" dirty="0" smtClean="0"/>
              <a:t>対する予防対策</a:t>
            </a:r>
            <a:endParaRPr kumimoji="1" lang="ja-JP" altLang="en-US" dirty="0"/>
          </a:p>
        </p:txBody>
      </p:sp>
      <p:sp>
        <p:nvSpPr>
          <p:cNvPr id="3" name="サブタイトル 2"/>
          <p:cNvSpPr>
            <a:spLocks noGrp="1"/>
          </p:cNvSpPr>
          <p:nvPr>
            <p:ph type="subTitle" idx="1"/>
          </p:nvPr>
        </p:nvSpPr>
        <p:spPr>
          <a:xfrm>
            <a:off x="1371600" y="4628728"/>
            <a:ext cx="6400800" cy="1089684"/>
          </a:xfrm>
        </p:spPr>
        <p:txBody>
          <a:bodyPr>
            <a:normAutofit/>
          </a:bodyPr>
          <a:lstStyle/>
          <a:p>
            <a:r>
              <a:rPr kumimoji="1" lang="ja-JP" altLang="en-US" sz="2800" dirty="0" smtClean="0">
                <a:solidFill>
                  <a:srgbClr val="FF66CC"/>
                </a:solidFill>
              </a:rPr>
              <a:t>岡山大学病院　</a:t>
            </a:r>
            <a:r>
              <a:rPr lang="ja-JP" altLang="en-US" sz="2800" dirty="0">
                <a:solidFill>
                  <a:srgbClr val="FF66CC"/>
                </a:solidFill>
              </a:rPr>
              <a:t>看護部</a:t>
            </a:r>
            <a:endParaRPr kumimoji="1" lang="en-US" altLang="ja-JP" sz="2800" dirty="0" smtClean="0">
              <a:solidFill>
                <a:srgbClr val="FF66CC"/>
              </a:solidFill>
            </a:endParaRPr>
          </a:p>
        </p:txBody>
      </p:sp>
    </p:spTree>
    <p:extLst>
      <p:ext uri="{BB962C8B-B14F-4D97-AF65-F5344CB8AC3E}">
        <p14:creationId xmlns:p14="http://schemas.microsoft.com/office/powerpoint/2010/main" val="12181541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肝炎ウイルスに感染することが</a:t>
            </a:r>
            <a:r>
              <a:rPr kumimoji="1" lang="en-US" altLang="ja-JP" sz="3200" dirty="0" smtClean="0"/>
              <a:t>【</a:t>
            </a:r>
            <a:r>
              <a:rPr kumimoji="1" lang="ja-JP" altLang="en-US" sz="3200" dirty="0" smtClean="0"/>
              <a:t>ない</a:t>
            </a:r>
            <a:r>
              <a:rPr kumimoji="1" lang="en-US" altLang="ja-JP" sz="3200" dirty="0" smtClean="0"/>
              <a:t>】</a:t>
            </a:r>
            <a:r>
              <a:rPr kumimoji="1" lang="ja-JP" altLang="en-US" sz="3200" dirty="0" smtClean="0"/>
              <a:t>行為</a:t>
            </a:r>
            <a:endParaRPr kumimoji="1" lang="ja-JP" altLang="en-US" sz="3200" dirty="0"/>
          </a:p>
        </p:txBody>
      </p:sp>
      <p:sp>
        <p:nvSpPr>
          <p:cNvPr id="3" name="テキスト ボックス 2"/>
          <p:cNvSpPr txBox="1"/>
          <p:nvPr/>
        </p:nvSpPr>
        <p:spPr>
          <a:xfrm>
            <a:off x="899001" y="1812880"/>
            <a:ext cx="6386685" cy="3046988"/>
          </a:xfrm>
          <a:prstGeom prst="rect">
            <a:avLst/>
          </a:prstGeom>
          <a:noFill/>
        </p:spPr>
        <p:txBody>
          <a:bodyPr wrap="none" rtlCol="0">
            <a:spAutoFit/>
          </a:bodyPr>
          <a:lstStyle/>
          <a:p>
            <a:r>
              <a:rPr lang="ja-JP" altLang="en-US" sz="2400" dirty="0" smtClean="0"/>
              <a:t>・抱擁、握手</a:t>
            </a:r>
            <a:endParaRPr lang="en-US" altLang="ja-JP" sz="2400" dirty="0" smtClean="0"/>
          </a:p>
          <a:p>
            <a:r>
              <a:rPr kumimoji="1" lang="ja-JP" altLang="en-US" sz="2400" dirty="0" smtClean="0"/>
              <a:t>・隣に座る</a:t>
            </a:r>
            <a:endParaRPr kumimoji="1" lang="en-US" altLang="ja-JP" sz="2400" dirty="0" smtClean="0"/>
          </a:p>
          <a:p>
            <a:r>
              <a:rPr kumimoji="1" lang="ja-JP" altLang="en-US" sz="2400" dirty="0" smtClean="0"/>
              <a:t>・シャワー</a:t>
            </a:r>
            <a:r>
              <a:rPr lang="ja-JP" altLang="en-US" sz="2400" dirty="0"/>
              <a:t>、</a:t>
            </a:r>
            <a:r>
              <a:rPr kumimoji="1" lang="ja-JP" altLang="en-US" sz="2400" dirty="0" smtClean="0"/>
              <a:t>浴室、プール、温泉</a:t>
            </a:r>
            <a:endParaRPr kumimoji="1" lang="en-US" altLang="ja-JP" sz="2400" dirty="0" smtClean="0"/>
          </a:p>
          <a:p>
            <a:r>
              <a:rPr lang="ja-JP" altLang="en-US" sz="2400" dirty="0" smtClean="0"/>
              <a:t>・会食（一つのお皿から取り分ける）、鍋</a:t>
            </a:r>
            <a:r>
              <a:rPr lang="ja-JP" altLang="en-US" sz="2400" dirty="0"/>
              <a:t>を食べる</a:t>
            </a:r>
            <a:endParaRPr lang="en-US" altLang="ja-JP" sz="2400" dirty="0"/>
          </a:p>
          <a:p>
            <a:r>
              <a:rPr kumimoji="1" lang="ja-JP" altLang="en-US" sz="2400" dirty="0" smtClean="0"/>
              <a:t>・食器、コップの共有</a:t>
            </a:r>
            <a:endParaRPr kumimoji="1" lang="en-US" altLang="ja-JP" sz="2400" dirty="0" smtClean="0"/>
          </a:p>
          <a:p>
            <a:r>
              <a:rPr lang="ja-JP" altLang="en-US" sz="2400" dirty="0" smtClean="0"/>
              <a:t>・トイレ</a:t>
            </a:r>
            <a:endParaRPr lang="en-US" altLang="ja-JP" sz="2400" dirty="0" smtClean="0"/>
          </a:p>
          <a:p>
            <a:r>
              <a:rPr kumimoji="1" lang="ja-JP" altLang="en-US" sz="2400" dirty="0" smtClean="0"/>
              <a:t>・ハエ、蚊　などの虫さされ</a:t>
            </a:r>
            <a:endParaRPr kumimoji="1" lang="en-US" altLang="ja-JP" sz="2400" dirty="0" smtClean="0"/>
          </a:p>
          <a:p>
            <a:r>
              <a:rPr lang="ja-JP" altLang="en-US" sz="2400" dirty="0" smtClean="0"/>
              <a:t>・つり革、手すり、ドアノブ、筆記用具</a:t>
            </a:r>
            <a:endParaRPr kumimoji="1" lang="ja-JP" altLang="en-US" sz="2400" dirty="0"/>
          </a:p>
        </p:txBody>
      </p:sp>
      <p:sp>
        <p:nvSpPr>
          <p:cNvPr id="4" name="テキスト ボックス 3"/>
          <p:cNvSpPr txBox="1"/>
          <p:nvPr/>
        </p:nvSpPr>
        <p:spPr>
          <a:xfrm>
            <a:off x="828026" y="5622339"/>
            <a:ext cx="7487947" cy="830997"/>
          </a:xfrm>
          <a:prstGeom prst="rect">
            <a:avLst/>
          </a:prstGeom>
          <a:solidFill>
            <a:srgbClr val="F0C8F0"/>
          </a:solidFill>
          <a:ln>
            <a:solidFill>
              <a:srgbClr val="F0C8F0"/>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ja-JP" altLang="en-US" sz="2400" dirty="0" smtClean="0"/>
              <a:t>すべて、問題ありません。</a:t>
            </a:r>
            <a:endParaRPr kumimoji="1" lang="en-US" altLang="ja-JP" sz="2400" dirty="0" smtClean="0"/>
          </a:p>
          <a:p>
            <a:r>
              <a:rPr kumimoji="1" lang="ja-JP" altLang="en-US" sz="2400" dirty="0" smtClean="0"/>
              <a:t>血液</a:t>
            </a:r>
            <a:r>
              <a:rPr lang="ja-JP" altLang="en-US" sz="2400" dirty="0" smtClean="0"/>
              <a:t>が付着していなければ、</a:t>
            </a:r>
            <a:r>
              <a:rPr kumimoji="1" lang="ja-JP" altLang="en-US" sz="2400" u="sng" dirty="0" smtClean="0">
                <a:solidFill>
                  <a:srgbClr val="FF0000"/>
                </a:solidFill>
              </a:rPr>
              <a:t>感染することはありません。</a:t>
            </a:r>
            <a:endParaRPr kumimoji="1" lang="ja-JP" altLang="en-US" sz="2400" u="sng" dirty="0">
              <a:solidFill>
                <a:srgbClr val="FF0000"/>
              </a:solidFill>
            </a:endParaRPr>
          </a:p>
        </p:txBody>
      </p:sp>
      <p:sp>
        <p:nvSpPr>
          <p:cNvPr id="5" name="角丸四角形吹き出し 4"/>
          <p:cNvSpPr/>
          <p:nvPr/>
        </p:nvSpPr>
        <p:spPr>
          <a:xfrm>
            <a:off x="5292523" y="3717032"/>
            <a:ext cx="3311925" cy="1008112"/>
          </a:xfrm>
          <a:prstGeom prst="wedgeRoundRectCallout">
            <a:avLst>
              <a:gd name="adj1" fmla="val 58214"/>
              <a:gd name="adj2" fmla="val 5266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a:t>「感染するかも」と心配されて</a:t>
            </a:r>
            <a:r>
              <a:rPr lang="en-US" altLang="ja-JP" dirty="0"/>
              <a:t/>
            </a:r>
            <a:br>
              <a:rPr lang="en-US" altLang="ja-JP" dirty="0"/>
            </a:br>
            <a:r>
              <a:rPr lang="ja-JP" altLang="en-US" dirty="0"/>
              <a:t>相談されることが</a:t>
            </a:r>
            <a:r>
              <a:rPr lang="ja-JP" altLang="en-US" dirty="0" smtClean="0"/>
              <a:t>多いです。</a:t>
            </a:r>
            <a:endParaRPr lang="en-US" altLang="ja-JP" dirty="0" smtClean="0"/>
          </a:p>
        </p:txBody>
      </p:sp>
      <p:sp>
        <p:nvSpPr>
          <p:cNvPr id="6" name="テキスト ボックス 5"/>
          <p:cNvSpPr txBox="1"/>
          <p:nvPr/>
        </p:nvSpPr>
        <p:spPr>
          <a:xfrm>
            <a:off x="2987824" y="1268760"/>
            <a:ext cx="3121367" cy="400110"/>
          </a:xfrm>
          <a:prstGeom prst="rect">
            <a:avLst/>
          </a:prstGeom>
        </p:spPr>
        <p:style>
          <a:lnRef idx="0">
            <a:schemeClr val="accent4"/>
          </a:lnRef>
          <a:fillRef idx="3">
            <a:schemeClr val="accent4"/>
          </a:fillRef>
          <a:effectRef idx="3">
            <a:schemeClr val="accent4"/>
          </a:effectRef>
          <a:fontRef idx="minor">
            <a:schemeClr val="lt1"/>
          </a:fontRef>
        </p:style>
        <p:txBody>
          <a:bodyPr wrap="none" rtlCol="0">
            <a:spAutoFit/>
          </a:bodyPr>
          <a:lstStyle/>
          <a:p>
            <a:r>
              <a:rPr kumimoji="1" lang="ja-JP" altLang="en-US" sz="2000" dirty="0" smtClean="0"/>
              <a:t>血液、体液に触れない</a:t>
            </a:r>
            <a:r>
              <a:rPr lang="ja-JP" altLang="en-US" sz="2000" dirty="0" smtClean="0"/>
              <a:t>行為</a:t>
            </a:r>
            <a:endParaRPr kumimoji="1" lang="ja-JP" altLang="en-US" sz="2000" dirty="0"/>
          </a:p>
        </p:txBody>
      </p:sp>
      <p:pic>
        <p:nvPicPr>
          <p:cNvPr id="4098" name="Picture 2" descr="http://1.bp.blogspot.com/-RL4Y03HFp1M/UUFxpzhde9I/AAAAAAAAOys/FDQonmrtHZE/s1600/family_syokutak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36385" y="1052736"/>
            <a:ext cx="2068063" cy="1935116"/>
          </a:xfrm>
          <a:prstGeom prst="rect">
            <a:avLst/>
          </a:prstGeom>
          <a:noFill/>
          <a:extLst>
            <a:ext uri="{909E8E84-426E-40DD-AFC4-6F175D3DCCD1}">
              <a14:hiddenFill xmlns:a14="http://schemas.microsoft.com/office/drawing/2010/main">
                <a:solidFill>
                  <a:srgbClr val="FFFFFF"/>
                </a:solidFill>
              </a14:hiddenFill>
            </a:ext>
          </a:extLst>
        </p:spPr>
      </p:pic>
      <p:pic>
        <p:nvPicPr>
          <p:cNvPr id="4100" name="Picture 4" descr="つないだ手のイラスト"/>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4327" y="1668870"/>
            <a:ext cx="1450703" cy="11206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553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3142464" y="1268760"/>
            <a:ext cx="2869696" cy="400110"/>
          </a:xfrm>
          <a:prstGeom prst="rect">
            <a:avLst/>
          </a:prstGeom>
        </p:spPr>
        <p:style>
          <a:lnRef idx="1">
            <a:schemeClr val="accent2"/>
          </a:lnRef>
          <a:fillRef idx="3">
            <a:schemeClr val="accent2"/>
          </a:fillRef>
          <a:effectRef idx="2">
            <a:schemeClr val="accent2"/>
          </a:effectRef>
          <a:fontRef idx="minor">
            <a:schemeClr val="lt1"/>
          </a:fontRef>
        </p:style>
        <p:txBody>
          <a:bodyPr wrap="none" rtlCol="0">
            <a:spAutoFit/>
          </a:bodyPr>
          <a:lstStyle/>
          <a:p>
            <a:r>
              <a:rPr kumimoji="1" lang="ja-JP" altLang="en-US" sz="2000" dirty="0" smtClean="0"/>
              <a:t>血液、体液に触れる</a:t>
            </a:r>
            <a:r>
              <a:rPr lang="ja-JP" altLang="en-US" sz="2000" dirty="0"/>
              <a:t>行為</a:t>
            </a:r>
            <a:endParaRPr kumimoji="1" lang="ja-JP" altLang="en-US" sz="2000" dirty="0"/>
          </a:p>
        </p:txBody>
      </p:sp>
      <p:sp>
        <p:nvSpPr>
          <p:cNvPr id="4" name="タイトル 1"/>
          <p:cNvSpPr>
            <a:spLocks noGrp="1"/>
          </p:cNvSpPr>
          <p:nvPr>
            <p:ph type="title"/>
          </p:nvPr>
        </p:nvSpPr>
        <p:spPr/>
        <p:txBody>
          <a:bodyPr>
            <a:normAutofit/>
          </a:bodyPr>
          <a:lstStyle/>
          <a:p>
            <a:r>
              <a:rPr kumimoji="1" lang="ja-JP" altLang="en-US" sz="3200" dirty="0" smtClean="0"/>
              <a:t>肝炎ウイルスに感染することが</a:t>
            </a:r>
            <a:r>
              <a:rPr kumimoji="1" lang="en-US" altLang="ja-JP" sz="3200" dirty="0" smtClean="0"/>
              <a:t>【</a:t>
            </a:r>
            <a:r>
              <a:rPr lang="ja-JP" altLang="en-US" sz="3200" dirty="0"/>
              <a:t>ある</a:t>
            </a:r>
            <a:r>
              <a:rPr kumimoji="1" lang="en-US" altLang="ja-JP" sz="3200" dirty="0" smtClean="0"/>
              <a:t>】</a:t>
            </a:r>
            <a:r>
              <a:rPr kumimoji="1" lang="ja-JP" altLang="en-US" sz="3200" dirty="0" smtClean="0"/>
              <a:t>行為</a:t>
            </a:r>
            <a:endParaRPr kumimoji="1" lang="ja-JP" altLang="en-US" sz="3200" dirty="0"/>
          </a:p>
        </p:txBody>
      </p:sp>
      <p:sp>
        <p:nvSpPr>
          <p:cNvPr id="5" name="テキスト ボックス 4"/>
          <p:cNvSpPr txBox="1"/>
          <p:nvPr/>
        </p:nvSpPr>
        <p:spPr>
          <a:xfrm>
            <a:off x="1459465" y="5622339"/>
            <a:ext cx="6280887" cy="830997"/>
          </a:xfrm>
          <a:prstGeom prst="rect">
            <a:avLst/>
          </a:prstGeom>
          <a:solidFill>
            <a:srgbClr val="F0C8F0"/>
          </a:solidFill>
          <a:ln>
            <a:solidFill>
              <a:srgbClr val="F0C8F0"/>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ja-JP" altLang="en-US" sz="2400" dirty="0" smtClean="0"/>
              <a:t>血液</a:t>
            </a:r>
            <a:r>
              <a:rPr lang="en-US" altLang="ja-JP" sz="2400" dirty="0" smtClean="0"/>
              <a:t>/</a:t>
            </a:r>
            <a:r>
              <a:rPr lang="ja-JP" altLang="en-US" sz="2400" dirty="0" smtClean="0"/>
              <a:t>体液が体内に入る可能性の高い行為は、</a:t>
            </a:r>
            <a:endParaRPr lang="en-US" altLang="ja-JP" sz="2400" dirty="0" smtClean="0"/>
          </a:p>
          <a:p>
            <a:r>
              <a:rPr kumimoji="1" lang="ja-JP" altLang="en-US" sz="2400" dirty="0"/>
              <a:t>感染</a:t>
            </a:r>
            <a:r>
              <a:rPr kumimoji="1" lang="ja-JP" altLang="en-US" sz="2400" dirty="0" smtClean="0"/>
              <a:t>のリスクが高くなります。</a:t>
            </a:r>
            <a:endParaRPr kumimoji="1" lang="en-US" altLang="ja-JP" sz="2400" dirty="0" smtClean="0"/>
          </a:p>
        </p:txBody>
      </p:sp>
      <p:sp>
        <p:nvSpPr>
          <p:cNvPr id="6" name="テキスト ボックス 5"/>
          <p:cNvSpPr txBox="1"/>
          <p:nvPr/>
        </p:nvSpPr>
        <p:spPr>
          <a:xfrm>
            <a:off x="611560" y="2132856"/>
            <a:ext cx="8300670" cy="3416320"/>
          </a:xfrm>
          <a:prstGeom prst="rect">
            <a:avLst/>
          </a:prstGeom>
          <a:noFill/>
        </p:spPr>
        <p:txBody>
          <a:bodyPr wrap="none" rtlCol="0">
            <a:spAutoFit/>
          </a:bodyPr>
          <a:lstStyle/>
          <a:p>
            <a:r>
              <a:rPr kumimoji="1" lang="ja-JP" altLang="en-US" sz="2400" dirty="0" smtClean="0"/>
              <a:t>・血液に直接触れる</a:t>
            </a:r>
            <a:endParaRPr kumimoji="1" lang="en-US" altLang="ja-JP" sz="2400" dirty="0" smtClean="0"/>
          </a:p>
          <a:p>
            <a:r>
              <a:rPr lang="ja-JP" altLang="en-US" sz="2400" dirty="0"/>
              <a:t>・</a:t>
            </a:r>
            <a:r>
              <a:rPr lang="ja-JP" altLang="en-US" sz="2400" dirty="0" smtClean="0"/>
              <a:t>入れ墨</a:t>
            </a:r>
            <a:endParaRPr lang="en-US" altLang="ja-JP" sz="2400" dirty="0" smtClean="0"/>
          </a:p>
          <a:p>
            <a:r>
              <a:rPr lang="ja-JP" altLang="en-US" sz="2400" dirty="0" smtClean="0"/>
              <a:t>・髭そり、カミソリの共有</a:t>
            </a:r>
            <a:endParaRPr lang="en-US" altLang="ja-JP" sz="2400" dirty="0" smtClean="0"/>
          </a:p>
          <a:p>
            <a:r>
              <a:rPr kumimoji="1" lang="ja-JP" altLang="en-US" sz="2400" dirty="0" smtClean="0"/>
              <a:t>・歯ブラシの共有</a:t>
            </a:r>
            <a:endParaRPr kumimoji="1" lang="en-US" altLang="ja-JP" sz="2400" dirty="0" smtClean="0"/>
          </a:p>
          <a:p>
            <a:r>
              <a:rPr kumimoji="1" lang="ja-JP" altLang="en-US" sz="2400" dirty="0" smtClean="0"/>
              <a:t>・医療機関</a:t>
            </a:r>
            <a:r>
              <a:rPr kumimoji="1" lang="en-US" altLang="ja-JP" sz="2400" dirty="0" smtClean="0"/>
              <a:t>/</a:t>
            </a:r>
            <a:r>
              <a:rPr kumimoji="1" lang="ja-JP" altLang="en-US" sz="2400" dirty="0" smtClean="0"/>
              <a:t>認可施設外でのピアスの穴あけ、ピアッサー</a:t>
            </a:r>
            <a:r>
              <a:rPr lang="ja-JP" altLang="en-US" sz="2400" dirty="0" smtClean="0"/>
              <a:t>の共有</a:t>
            </a:r>
            <a:endParaRPr kumimoji="1" lang="en-US" altLang="ja-JP" sz="2400" dirty="0" smtClean="0"/>
          </a:p>
          <a:p>
            <a:r>
              <a:rPr lang="ja-JP" altLang="en-US" sz="2400" dirty="0" smtClean="0"/>
              <a:t>・性行為</a:t>
            </a:r>
            <a:endParaRPr lang="en-US" altLang="ja-JP" sz="2400" dirty="0" smtClean="0"/>
          </a:p>
          <a:p>
            <a:r>
              <a:rPr lang="ja-JP" altLang="en-US" sz="2400" dirty="0" smtClean="0"/>
              <a:t>（・鍼治療）</a:t>
            </a:r>
            <a:endParaRPr lang="en-US" altLang="ja-JP" sz="2400" dirty="0" smtClean="0"/>
          </a:p>
          <a:p>
            <a:endParaRPr lang="en-US" altLang="ja-JP" sz="2400" dirty="0" smtClean="0"/>
          </a:p>
          <a:p>
            <a:r>
              <a:rPr lang="ja-JP" altLang="en-US" sz="2400" dirty="0" smtClean="0"/>
              <a:t>・母子感染</a:t>
            </a:r>
            <a:endParaRPr kumimoji="1" lang="ja-JP" altLang="en-US" sz="2400" dirty="0"/>
          </a:p>
        </p:txBody>
      </p:sp>
      <p:sp>
        <p:nvSpPr>
          <p:cNvPr id="7" name="角丸四角形吹き出し 6"/>
          <p:cNvSpPr/>
          <p:nvPr/>
        </p:nvSpPr>
        <p:spPr>
          <a:xfrm>
            <a:off x="5004048" y="4077072"/>
            <a:ext cx="3311925" cy="1008112"/>
          </a:xfrm>
          <a:prstGeom prst="wedgeRoundRectCallout">
            <a:avLst>
              <a:gd name="adj1" fmla="val 58214"/>
              <a:gd name="adj2" fmla="val 52665"/>
              <a:gd name="adj3" fmla="val 16667"/>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ja-JP" altLang="en-US" dirty="0" smtClean="0"/>
              <a:t>普段</a:t>
            </a:r>
            <a:r>
              <a:rPr lang="ja-JP" altLang="en-US" dirty="0"/>
              <a:t>の</a:t>
            </a:r>
            <a:r>
              <a:rPr lang="ja-JP" altLang="en-US" dirty="0" smtClean="0"/>
              <a:t>日常生活の場面では</a:t>
            </a:r>
            <a:endParaRPr lang="en-US" altLang="ja-JP" dirty="0" smtClean="0"/>
          </a:p>
          <a:p>
            <a:pPr algn="ctr"/>
            <a:r>
              <a:rPr lang="ja-JP" altLang="en-US" dirty="0" smtClean="0"/>
              <a:t>行われない</a:t>
            </a:r>
            <a:endParaRPr lang="en-US" altLang="ja-JP" dirty="0" smtClean="0"/>
          </a:p>
          <a:p>
            <a:pPr algn="ctr"/>
            <a:r>
              <a:rPr lang="ja-JP" altLang="en-US" dirty="0" smtClean="0"/>
              <a:t>行為ばかりです。</a:t>
            </a:r>
            <a:endParaRPr lang="en-US" altLang="ja-JP" dirty="0" smtClean="0"/>
          </a:p>
        </p:txBody>
      </p:sp>
      <p:pic>
        <p:nvPicPr>
          <p:cNvPr id="5122" name="Picture 2" descr="歯ブラシ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2204864"/>
            <a:ext cx="1224136" cy="122413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妊婦さんのマーク"/>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1253" y="4564578"/>
            <a:ext cx="1041211" cy="10412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2776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1043608" y="1228690"/>
            <a:ext cx="7056784" cy="101624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p:txBody>
          <a:bodyPr>
            <a:normAutofit/>
          </a:bodyPr>
          <a:lstStyle/>
          <a:p>
            <a:r>
              <a:rPr kumimoji="1" lang="ja-JP" altLang="en-US" sz="3200" dirty="0" smtClean="0"/>
              <a:t>職場</a:t>
            </a:r>
            <a:r>
              <a:rPr kumimoji="1" lang="en-US" altLang="ja-JP" sz="3200" dirty="0" smtClean="0"/>
              <a:t>/</a:t>
            </a:r>
            <a:r>
              <a:rPr lang="ja-JP" altLang="en-US" sz="3200" dirty="0"/>
              <a:t>家庭</a:t>
            </a:r>
            <a:r>
              <a:rPr kumimoji="1" lang="ja-JP" altLang="en-US" sz="3200" dirty="0" smtClean="0"/>
              <a:t>での感染対策</a:t>
            </a:r>
            <a:endParaRPr kumimoji="1" lang="ja-JP" altLang="en-US" sz="3200" dirty="0"/>
          </a:p>
        </p:txBody>
      </p:sp>
      <p:sp>
        <p:nvSpPr>
          <p:cNvPr id="3" name="テキスト ボックス 2"/>
          <p:cNvSpPr txBox="1"/>
          <p:nvPr/>
        </p:nvSpPr>
        <p:spPr>
          <a:xfrm>
            <a:off x="1919671" y="1340768"/>
            <a:ext cx="5304657" cy="369332"/>
          </a:xfrm>
          <a:prstGeom prst="rect">
            <a:avLst/>
          </a:prstGeom>
          <a:solidFill>
            <a:srgbClr val="F0C8F0"/>
          </a:solidFill>
          <a:ln>
            <a:solidFill>
              <a:srgbClr val="F0C8F0"/>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ja-JP" altLang="en-US" dirty="0" smtClean="0"/>
              <a:t>注意することは、血液</a:t>
            </a:r>
            <a:r>
              <a:rPr kumimoji="1" lang="en-US" altLang="ja-JP" dirty="0" smtClean="0"/>
              <a:t>/</a:t>
            </a:r>
            <a:r>
              <a:rPr kumimoji="1" lang="ja-JP" altLang="en-US" dirty="0" smtClean="0"/>
              <a:t>体液が触れないようにすること</a:t>
            </a:r>
            <a:endParaRPr kumimoji="1" lang="en-US" altLang="ja-JP" dirty="0" smtClean="0"/>
          </a:p>
        </p:txBody>
      </p:sp>
      <p:sp>
        <p:nvSpPr>
          <p:cNvPr id="5" name="テキスト ボックス 4"/>
          <p:cNvSpPr txBox="1"/>
          <p:nvPr/>
        </p:nvSpPr>
        <p:spPr>
          <a:xfrm>
            <a:off x="2021661" y="1844824"/>
            <a:ext cx="5070619" cy="400110"/>
          </a:xfrm>
          <a:prstGeom prst="rect">
            <a:avLst/>
          </a:prstGeom>
          <a:noFill/>
        </p:spPr>
        <p:txBody>
          <a:bodyPr wrap="none" rtlCol="0">
            <a:spAutoFit/>
          </a:bodyPr>
          <a:lstStyle/>
          <a:p>
            <a:r>
              <a:rPr kumimoji="1" lang="ja-JP" altLang="en-US" sz="2000" dirty="0" smtClean="0"/>
              <a:t>肝炎ウイルスに限ったことだけではないです。</a:t>
            </a:r>
            <a:endParaRPr kumimoji="1" lang="ja-JP" altLang="en-US" sz="2000" dirty="0"/>
          </a:p>
        </p:txBody>
      </p:sp>
      <p:sp>
        <p:nvSpPr>
          <p:cNvPr id="7" name="テキスト ボックス 6"/>
          <p:cNvSpPr txBox="1"/>
          <p:nvPr/>
        </p:nvSpPr>
        <p:spPr>
          <a:xfrm>
            <a:off x="3491880" y="3212976"/>
            <a:ext cx="2108269" cy="646331"/>
          </a:xfrm>
          <a:prstGeom prst="rect">
            <a:avLst/>
          </a:prstGeom>
          <a:solidFill>
            <a:schemeClr val="accent6">
              <a:lumMod val="20000"/>
              <a:lumOff val="80000"/>
            </a:schemeClr>
          </a:solidFill>
          <a:scene3d>
            <a:camera prst="orthographicFront"/>
            <a:lightRig rig="threePt" dir="t"/>
          </a:scene3d>
          <a:sp3d>
            <a:bevelT/>
          </a:sp3d>
        </p:spPr>
        <p:txBody>
          <a:bodyPr wrap="none" rtlCol="0">
            <a:spAutoFit/>
          </a:bodyPr>
          <a:lstStyle/>
          <a:p>
            <a:r>
              <a:rPr kumimoji="1" lang="ja-JP" altLang="en-US" dirty="0" smtClean="0"/>
              <a:t>鼻血、傷口、嘔吐物</a:t>
            </a:r>
            <a:endParaRPr kumimoji="1" lang="en-US" altLang="ja-JP" dirty="0" smtClean="0"/>
          </a:p>
          <a:p>
            <a:r>
              <a:rPr lang="ja-JP" altLang="en-US" dirty="0" smtClean="0"/>
              <a:t>　（血液、分泌物、）</a:t>
            </a:r>
            <a:endParaRPr kumimoji="1" lang="ja-JP" altLang="en-US" dirty="0"/>
          </a:p>
        </p:txBody>
      </p:sp>
      <p:sp>
        <p:nvSpPr>
          <p:cNvPr id="10" name="テキスト ボックス 9"/>
          <p:cNvSpPr txBox="1"/>
          <p:nvPr/>
        </p:nvSpPr>
        <p:spPr>
          <a:xfrm>
            <a:off x="2051720" y="4110123"/>
            <a:ext cx="5001690" cy="646331"/>
          </a:xfrm>
          <a:prstGeom prst="rect">
            <a:avLst/>
          </a:prstGeom>
          <a:solidFill>
            <a:schemeClr val="accent6">
              <a:lumMod val="20000"/>
              <a:lumOff val="80000"/>
            </a:schemeClr>
          </a:solidFill>
          <a:scene3d>
            <a:camera prst="orthographicFront"/>
            <a:lightRig rig="threePt" dir="t"/>
          </a:scene3d>
          <a:sp3d>
            <a:bevelT/>
          </a:sp3d>
        </p:spPr>
        <p:txBody>
          <a:bodyPr wrap="none" rtlCol="0">
            <a:spAutoFit/>
          </a:bodyPr>
          <a:lstStyle/>
          <a:p>
            <a:r>
              <a:rPr lang="ja-JP" altLang="en-US" dirty="0"/>
              <a:t>使い捨て</a:t>
            </a:r>
            <a:r>
              <a:rPr lang="ja-JP" altLang="en-US" dirty="0" smtClean="0"/>
              <a:t>の手袋</a:t>
            </a:r>
            <a:r>
              <a:rPr lang="ja-JP" altLang="en-US" dirty="0"/>
              <a:t>、</a:t>
            </a:r>
            <a:r>
              <a:rPr kumimoji="1" lang="ja-JP" altLang="en-US" dirty="0" smtClean="0"/>
              <a:t>ビニール袋</a:t>
            </a:r>
            <a:r>
              <a:rPr lang="ja-JP" altLang="en-US" dirty="0" smtClean="0"/>
              <a:t>を用いて、拭き取り。</a:t>
            </a:r>
            <a:endParaRPr lang="en-US" altLang="ja-JP" dirty="0" smtClean="0"/>
          </a:p>
          <a:p>
            <a:r>
              <a:rPr lang="ja-JP" altLang="en-US" dirty="0" smtClean="0"/>
              <a:t>傷口は、むき出しにならないように覆う。</a:t>
            </a:r>
            <a:endParaRPr kumimoji="1" lang="en-US" altLang="ja-JP" dirty="0" smtClean="0"/>
          </a:p>
        </p:txBody>
      </p:sp>
      <p:sp>
        <p:nvSpPr>
          <p:cNvPr id="12" name="テキスト ボックス 11"/>
          <p:cNvSpPr txBox="1"/>
          <p:nvPr/>
        </p:nvSpPr>
        <p:spPr>
          <a:xfrm>
            <a:off x="1209658" y="4980125"/>
            <a:ext cx="6696743" cy="923330"/>
          </a:xfrm>
          <a:prstGeom prst="rect">
            <a:avLst/>
          </a:prstGeom>
          <a:solidFill>
            <a:schemeClr val="accent6">
              <a:lumMod val="20000"/>
              <a:lumOff val="80000"/>
            </a:schemeClr>
          </a:solidFill>
          <a:scene3d>
            <a:camera prst="orthographicFront"/>
            <a:lightRig rig="threePt" dir="t"/>
          </a:scene3d>
          <a:sp3d>
            <a:bevelT/>
          </a:sp3d>
        </p:spPr>
        <p:txBody>
          <a:bodyPr wrap="square" rtlCol="0">
            <a:spAutoFit/>
          </a:bodyPr>
          <a:lstStyle/>
          <a:p>
            <a:r>
              <a:rPr lang="ja-JP" altLang="en-US" dirty="0" smtClean="0"/>
              <a:t>拭き取</a:t>
            </a:r>
            <a:r>
              <a:rPr lang="ja-JP" altLang="en-US" dirty="0"/>
              <a:t>る</a:t>
            </a:r>
            <a:r>
              <a:rPr lang="ja-JP" altLang="en-US" dirty="0" smtClean="0"/>
              <a:t>のに使用した</a:t>
            </a:r>
            <a:r>
              <a:rPr kumimoji="1" lang="ja-JP" altLang="en-US" dirty="0" smtClean="0"/>
              <a:t>タオルや</a:t>
            </a:r>
            <a:r>
              <a:rPr kumimoji="1" lang="ja-JP" altLang="en-US" dirty="0" err="1" smtClean="0"/>
              <a:t>ぞうきんは</a:t>
            </a:r>
            <a:r>
              <a:rPr kumimoji="1" lang="ja-JP" altLang="en-US" dirty="0" smtClean="0"/>
              <a:t>、使った手袋</a:t>
            </a:r>
            <a:r>
              <a:rPr kumimoji="1" lang="en-US" altLang="ja-JP" dirty="0" smtClean="0"/>
              <a:t>/</a:t>
            </a:r>
            <a:r>
              <a:rPr kumimoji="1" lang="ja-JP" altLang="en-US" dirty="0" smtClean="0"/>
              <a:t>ビニール袋</a:t>
            </a:r>
            <a:r>
              <a:rPr lang="ja-JP" altLang="en-US" dirty="0" smtClean="0"/>
              <a:t>とともに、しっかり覆って</a:t>
            </a:r>
            <a:r>
              <a:rPr kumimoji="1" lang="ja-JP" altLang="en-US" dirty="0" smtClean="0"/>
              <a:t>破棄。</a:t>
            </a:r>
            <a:endParaRPr kumimoji="1" lang="en-US" altLang="ja-JP" dirty="0" smtClean="0"/>
          </a:p>
          <a:p>
            <a:r>
              <a:rPr lang="ja-JP" altLang="en-US" dirty="0" smtClean="0"/>
              <a:t>破棄しない場合に</a:t>
            </a:r>
            <a:r>
              <a:rPr lang="ja-JP" altLang="en-US" dirty="0"/>
              <a:t>は</a:t>
            </a:r>
            <a:r>
              <a:rPr lang="ja-JP" altLang="en-US" dirty="0" smtClean="0"/>
              <a:t>、</a:t>
            </a:r>
            <a:r>
              <a:rPr kumimoji="1" lang="ja-JP" altLang="en-US" dirty="0" smtClean="0"/>
              <a:t>次亜塩素酸（ハイター）を使って</a:t>
            </a:r>
            <a:r>
              <a:rPr lang="ja-JP" altLang="en-US" dirty="0" smtClean="0"/>
              <a:t>消毒。</a:t>
            </a:r>
            <a:endParaRPr kumimoji="1" lang="en-US" altLang="ja-JP" dirty="0" smtClean="0"/>
          </a:p>
        </p:txBody>
      </p:sp>
      <p:sp>
        <p:nvSpPr>
          <p:cNvPr id="13" name="下矢印 12"/>
          <p:cNvSpPr/>
          <p:nvPr/>
        </p:nvSpPr>
        <p:spPr>
          <a:xfrm>
            <a:off x="4165947" y="3859306"/>
            <a:ext cx="784167" cy="217765"/>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5" name="上リボン 14"/>
          <p:cNvSpPr/>
          <p:nvPr/>
        </p:nvSpPr>
        <p:spPr>
          <a:xfrm>
            <a:off x="1331640" y="2592288"/>
            <a:ext cx="6408712" cy="620688"/>
          </a:xfrm>
          <a:prstGeom prst="ribbon2">
            <a:avLst>
              <a:gd name="adj1" fmla="val 16667"/>
              <a:gd name="adj2" fmla="val 63752"/>
            </a:avLst>
          </a:prstGeom>
          <a:solidFill>
            <a:schemeClr val="accent6"/>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t>正しい対処方法</a:t>
            </a:r>
            <a:endParaRPr kumimoji="1" lang="ja-JP" altLang="en-US" sz="2400" dirty="0"/>
          </a:p>
        </p:txBody>
      </p:sp>
      <p:sp>
        <p:nvSpPr>
          <p:cNvPr id="16" name="テキスト ボックス 15"/>
          <p:cNvSpPr txBox="1"/>
          <p:nvPr/>
        </p:nvSpPr>
        <p:spPr>
          <a:xfrm>
            <a:off x="2411760" y="6143270"/>
            <a:ext cx="4293163" cy="369332"/>
          </a:xfrm>
          <a:prstGeom prst="rect">
            <a:avLst/>
          </a:prstGeom>
          <a:solidFill>
            <a:schemeClr val="accent6">
              <a:lumMod val="20000"/>
              <a:lumOff val="80000"/>
            </a:schemeClr>
          </a:solidFill>
          <a:scene3d>
            <a:camera prst="orthographicFront"/>
            <a:lightRig rig="threePt" dir="t"/>
          </a:scene3d>
          <a:sp3d>
            <a:bevelT/>
          </a:sp3d>
        </p:spPr>
        <p:txBody>
          <a:bodyPr wrap="none" rtlCol="0">
            <a:spAutoFit/>
          </a:bodyPr>
          <a:lstStyle/>
          <a:p>
            <a:r>
              <a:rPr lang="ja-JP" altLang="en-US" dirty="0" smtClean="0"/>
              <a:t>流水、石けんで、自分の手をきちんと洗う。</a:t>
            </a:r>
            <a:endParaRPr lang="en-US" altLang="ja-JP" dirty="0" smtClean="0"/>
          </a:p>
        </p:txBody>
      </p:sp>
      <p:sp>
        <p:nvSpPr>
          <p:cNvPr id="18" name="下矢印 17"/>
          <p:cNvSpPr/>
          <p:nvPr/>
        </p:nvSpPr>
        <p:spPr>
          <a:xfrm>
            <a:off x="4173003" y="4725144"/>
            <a:ext cx="784167" cy="217765"/>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9" name="下矢印 18"/>
          <p:cNvSpPr/>
          <p:nvPr/>
        </p:nvSpPr>
        <p:spPr>
          <a:xfrm>
            <a:off x="4173003" y="5888289"/>
            <a:ext cx="784167" cy="217765"/>
          </a:xfrm>
          <a:prstGeom prst="downArrow">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pic>
        <p:nvPicPr>
          <p:cNvPr id="6146" name="Picture 2" descr="絆創膏のイラスト"/>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4288" y="3837680"/>
            <a:ext cx="1356638" cy="1068353"/>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使い捨て手袋のイラスト"/>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882" y="3520030"/>
            <a:ext cx="1919955" cy="1742360"/>
          </a:xfrm>
          <a:prstGeom prst="rect">
            <a:avLst/>
          </a:prstGeom>
          <a:noFill/>
          <a:extLst>
            <a:ext uri="{909E8E84-426E-40DD-AFC4-6F175D3DCCD1}">
              <a14:hiddenFill xmlns:a14="http://schemas.microsoft.com/office/drawing/2010/main">
                <a:solidFill>
                  <a:srgbClr val="FFFFFF"/>
                </a:solidFill>
              </a14:hiddenFill>
            </a:ext>
          </a:extLst>
        </p:spPr>
      </p:pic>
      <p:pic>
        <p:nvPicPr>
          <p:cNvPr id="6151" name="Picture 7" descr="手洗いのイラスト"/>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39667" y="5342790"/>
            <a:ext cx="1540845" cy="15408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1478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4" name="テキスト ボックス 3"/>
          <p:cNvSpPr txBox="1"/>
          <p:nvPr/>
        </p:nvSpPr>
        <p:spPr>
          <a:xfrm>
            <a:off x="683568" y="2132856"/>
            <a:ext cx="8053808" cy="3170099"/>
          </a:xfrm>
          <a:prstGeom prst="rect">
            <a:avLst/>
          </a:prstGeom>
          <a:noFill/>
        </p:spPr>
        <p:txBody>
          <a:bodyPr wrap="none" rtlCol="0">
            <a:spAutoFit/>
          </a:bodyPr>
          <a:lstStyle/>
          <a:p>
            <a:pPr marL="285750" indent="-285750">
              <a:buFont typeface="Wingdings" panose="05000000000000000000" pitchFamily="2" charset="2"/>
              <a:buChar char="Ø"/>
            </a:pPr>
            <a:r>
              <a:rPr kumimoji="1" lang="ja-JP" altLang="en-US" sz="2000" dirty="0" smtClean="0"/>
              <a:t>肝炎ウイルスに対する偏見</a:t>
            </a:r>
            <a:r>
              <a:rPr kumimoji="1" lang="en-US" altLang="ja-JP" sz="2000" dirty="0" smtClean="0"/>
              <a:t>/</a:t>
            </a:r>
            <a:r>
              <a:rPr kumimoji="1" lang="ja-JP" altLang="en-US" sz="2000" dirty="0" smtClean="0"/>
              <a:t>差別の現状</a:t>
            </a:r>
            <a:endParaRPr kumimoji="1" lang="en-US" altLang="ja-JP" sz="2000" dirty="0" smtClean="0"/>
          </a:p>
          <a:p>
            <a:pPr marL="285750" indent="-285750">
              <a:buFont typeface="Wingdings" panose="05000000000000000000" pitchFamily="2" charset="2"/>
              <a:buChar char="Ø"/>
            </a:pPr>
            <a:endParaRPr kumimoji="1" lang="en-US" altLang="ja-JP" sz="2000" dirty="0" smtClean="0"/>
          </a:p>
          <a:p>
            <a:pPr marL="285750" indent="-285750">
              <a:buFont typeface="Wingdings" panose="05000000000000000000" pitchFamily="2" charset="2"/>
              <a:buChar char="Ø"/>
            </a:pPr>
            <a:r>
              <a:rPr lang="en-US" altLang="ja-JP" sz="2000" dirty="0" smtClean="0"/>
              <a:t>C</a:t>
            </a:r>
            <a:r>
              <a:rPr lang="ja-JP" altLang="en-US" sz="2000" dirty="0" smtClean="0"/>
              <a:t>型・</a:t>
            </a:r>
            <a:r>
              <a:rPr lang="en-US" altLang="ja-JP" sz="2000" dirty="0" smtClean="0"/>
              <a:t>B</a:t>
            </a:r>
            <a:r>
              <a:rPr lang="ja-JP" altLang="en-US" sz="2000" dirty="0" smtClean="0"/>
              <a:t>型肝炎は感染しても初期には症状がないことも多いです。</a:t>
            </a:r>
            <a:endParaRPr lang="en-US" altLang="ja-JP" sz="2000" dirty="0" smtClean="0"/>
          </a:p>
          <a:p>
            <a:r>
              <a:rPr kumimoji="1" lang="ja-JP" altLang="en-US" sz="2000" dirty="0" smtClean="0"/>
              <a:t>　　そして、感染経路は血液・体液です。</a:t>
            </a:r>
            <a:endParaRPr kumimoji="1" lang="en-US" altLang="ja-JP" sz="2000" dirty="0" smtClean="0"/>
          </a:p>
          <a:p>
            <a:r>
              <a:rPr lang="ja-JP" altLang="en-US" sz="2000" dirty="0" smtClean="0"/>
              <a:t>　　それ</a:t>
            </a:r>
            <a:r>
              <a:rPr lang="ja-JP" altLang="en-US" sz="2000" dirty="0"/>
              <a:t>以外</a:t>
            </a:r>
            <a:r>
              <a:rPr lang="ja-JP" altLang="en-US" sz="2000" dirty="0" smtClean="0"/>
              <a:t>の行為での感染のリスクはありません</a:t>
            </a:r>
            <a:endParaRPr lang="en-US" altLang="ja-JP" sz="2000" dirty="0" smtClean="0"/>
          </a:p>
          <a:p>
            <a:pPr marL="285750" indent="-285750">
              <a:buFont typeface="Wingdings" panose="05000000000000000000" pitchFamily="2" charset="2"/>
              <a:buChar char="Ø"/>
            </a:pPr>
            <a:endParaRPr kumimoji="1" lang="en-US" altLang="ja-JP" sz="2000" dirty="0"/>
          </a:p>
          <a:p>
            <a:pPr marL="285750" indent="-285750">
              <a:buFont typeface="Wingdings" panose="05000000000000000000" pitchFamily="2" charset="2"/>
              <a:buChar char="Ø"/>
            </a:pPr>
            <a:r>
              <a:rPr lang="ja-JP" altLang="en-US" sz="2000" dirty="0" smtClean="0"/>
              <a:t>職場</a:t>
            </a:r>
            <a:r>
              <a:rPr lang="en-US" altLang="ja-JP" sz="2000" dirty="0" smtClean="0"/>
              <a:t>/</a:t>
            </a:r>
            <a:r>
              <a:rPr lang="ja-JP" altLang="en-US" sz="2000" dirty="0" smtClean="0"/>
              <a:t>家庭での感染対策は、血液</a:t>
            </a:r>
            <a:r>
              <a:rPr lang="en-US" altLang="ja-JP" sz="2000" dirty="0" smtClean="0"/>
              <a:t>/</a:t>
            </a:r>
            <a:r>
              <a:rPr lang="ja-JP" altLang="en-US" sz="2000" dirty="0" smtClean="0"/>
              <a:t>体液に触れないようにすることです。</a:t>
            </a:r>
            <a:endParaRPr lang="en-US" altLang="ja-JP" sz="2000" dirty="0" smtClean="0"/>
          </a:p>
          <a:p>
            <a:r>
              <a:rPr kumimoji="1" lang="ja-JP" altLang="en-US" sz="2000" dirty="0" smtClean="0"/>
              <a:t>　これはなにも肝炎ウイルスに限ったことではなく、他の感染症全般に</a:t>
            </a:r>
            <a:endParaRPr kumimoji="1" lang="en-US" altLang="ja-JP" sz="2000" dirty="0" smtClean="0"/>
          </a:p>
          <a:p>
            <a:r>
              <a:rPr lang="ja-JP" altLang="en-US" sz="2000" dirty="0" smtClean="0"/>
              <a:t>　対しても同様のことがいえます。</a:t>
            </a:r>
            <a:endParaRPr kumimoji="1" lang="en-US" altLang="ja-JP" sz="2000" dirty="0" smtClean="0"/>
          </a:p>
          <a:p>
            <a:endParaRPr kumimoji="1" lang="ja-JP" altLang="en-US" sz="2000" dirty="0"/>
          </a:p>
        </p:txBody>
      </p:sp>
    </p:spTree>
    <p:extLst>
      <p:ext uri="{BB962C8B-B14F-4D97-AF65-F5344CB8AC3E}">
        <p14:creationId xmlns:p14="http://schemas.microsoft.com/office/powerpoint/2010/main" val="51874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smtClean="0"/>
              <a:t>講義内容</a:t>
            </a:r>
            <a:endParaRPr kumimoji="1" lang="ja-JP" altLang="en-US" sz="3200" dirty="0"/>
          </a:p>
        </p:txBody>
      </p:sp>
      <p:sp>
        <p:nvSpPr>
          <p:cNvPr id="3" name="テキスト ボックス 2"/>
          <p:cNvSpPr txBox="1"/>
          <p:nvPr/>
        </p:nvSpPr>
        <p:spPr>
          <a:xfrm>
            <a:off x="1547664" y="1828800"/>
            <a:ext cx="6340412" cy="3108543"/>
          </a:xfrm>
          <a:prstGeom prst="rect">
            <a:avLst/>
          </a:prstGeom>
          <a:noFill/>
        </p:spPr>
        <p:txBody>
          <a:bodyPr wrap="square" rtlCol="0">
            <a:spAutoFit/>
          </a:bodyPr>
          <a:lstStyle/>
          <a:p>
            <a:pPr marL="342900" indent="-342900">
              <a:buFont typeface="Wingdings" panose="05000000000000000000" pitchFamily="2" charset="2"/>
              <a:buChar char="Ø"/>
            </a:pPr>
            <a:r>
              <a:rPr lang="ja-JP" altLang="en-US" sz="2800" dirty="0" smtClean="0"/>
              <a:t>肝炎患者の心の声</a:t>
            </a:r>
            <a:endParaRPr lang="en-US" altLang="ja-JP" sz="2800" dirty="0" smtClean="0"/>
          </a:p>
          <a:p>
            <a:pPr marL="342900" indent="-342900">
              <a:buFont typeface="Wingdings" panose="05000000000000000000" pitchFamily="2" charset="2"/>
              <a:buChar char="Ø"/>
            </a:pPr>
            <a:endParaRPr lang="en-US" altLang="ja-JP" sz="2800" dirty="0" smtClean="0"/>
          </a:p>
          <a:p>
            <a:pPr marL="342900" indent="-342900">
              <a:buFont typeface="Wingdings" panose="05000000000000000000" pitchFamily="2" charset="2"/>
              <a:buChar char="Ø"/>
            </a:pPr>
            <a:r>
              <a:rPr lang="ja-JP" altLang="en-US" sz="2800" dirty="0" smtClean="0"/>
              <a:t>肝炎ウイルスの感染源</a:t>
            </a:r>
            <a:endParaRPr lang="en-US" altLang="ja-JP" sz="2800" dirty="0" smtClean="0"/>
          </a:p>
          <a:p>
            <a:pPr marL="342900" indent="-342900">
              <a:buFont typeface="Wingdings" panose="05000000000000000000" pitchFamily="2" charset="2"/>
              <a:buChar char="Ø"/>
            </a:pPr>
            <a:endParaRPr lang="en-US" altLang="ja-JP" sz="2800" dirty="0" smtClean="0"/>
          </a:p>
          <a:p>
            <a:pPr marL="342900" indent="-342900">
              <a:buFont typeface="Wingdings" panose="05000000000000000000" pitchFamily="2" charset="2"/>
              <a:buChar char="Ø"/>
            </a:pPr>
            <a:r>
              <a:rPr lang="ja-JP" altLang="en-US" sz="2800" dirty="0" smtClean="0"/>
              <a:t>肝炎ウイルスの感染予防対策</a:t>
            </a:r>
            <a:endParaRPr lang="en-US" altLang="ja-JP" sz="2800" dirty="0" smtClean="0"/>
          </a:p>
          <a:p>
            <a:endParaRPr lang="en-US" altLang="ja-JP" sz="2800" dirty="0" smtClean="0"/>
          </a:p>
          <a:p>
            <a:pPr marL="342900" indent="-342900">
              <a:buFont typeface="Wingdings" panose="05000000000000000000" pitchFamily="2" charset="2"/>
              <a:buChar char="Ø"/>
            </a:pPr>
            <a:endParaRPr kumimoji="1" lang="ja-JP" altLang="en-US" sz="2800" dirty="0"/>
          </a:p>
        </p:txBody>
      </p:sp>
    </p:spTree>
    <p:extLst>
      <p:ext uri="{BB962C8B-B14F-4D97-AF65-F5344CB8AC3E}">
        <p14:creationId xmlns:p14="http://schemas.microsoft.com/office/powerpoint/2010/main" val="2415255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岡山大学病院を受診している</a:t>
            </a:r>
            <a:r>
              <a:rPr kumimoji="1" lang="en-US" altLang="ja-JP" sz="3200" dirty="0" smtClean="0"/>
              <a:t/>
            </a:r>
            <a:br>
              <a:rPr kumimoji="1" lang="en-US" altLang="ja-JP" sz="3200" dirty="0" smtClean="0"/>
            </a:br>
            <a:r>
              <a:rPr kumimoji="1" lang="ja-JP" altLang="en-US" sz="3200" dirty="0" smtClean="0"/>
              <a:t>肝臓病の患者さんに調査をしました</a:t>
            </a:r>
            <a:endParaRPr kumimoji="1" lang="ja-JP" altLang="en-US" sz="3200" dirty="0"/>
          </a:p>
        </p:txBody>
      </p:sp>
      <p:graphicFrame>
        <p:nvGraphicFramePr>
          <p:cNvPr id="3" name="グラフ 2"/>
          <p:cNvGraphicFramePr>
            <a:graphicFrameLocks/>
          </p:cNvGraphicFramePr>
          <p:nvPr>
            <p:extLst>
              <p:ext uri="{D42A27DB-BD31-4B8C-83A1-F6EECF244321}">
                <p14:modId xmlns:p14="http://schemas.microsoft.com/office/powerpoint/2010/main" val="997650805"/>
              </p:ext>
            </p:extLst>
          </p:nvPr>
        </p:nvGraphicFramePr>
        <p:xfrm>
          <a:off x="-10357" y="2060848"/>
          <a:ext cx="4495800" cy="35909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グラフ 3"/>
          <p:cNvGraphicFramePr>
            <a:graphicFrameLocks/>
          </p:cNvGraphicFramePr>
          <p:nvPr>
            <p:extLst>
              <p:ext uri="{D42A27DB-BD31-4B8C-83A1-F6EECF244321}">
                <p14:modId xmlns:p14="http://schemas.microsoft.com/office/powerpoint/2010/main" val="1349177124"/>
              </p:ext>
            </p:extLst>
          </p:nvPr>
        </p:nvGraphicFramePr>
        <p:xfrm>
          <a:off x="4572000" y="2420888"/>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5" name="テキスト ボックス 4"/>
          <p:cNvSpPr txBox="1"/>
          <p:nvPr/>
        </p:nvSpPr>
        <p:spPr>
          <a:xfrm>
            <a:off x="2627784" y="5733256"/>
            <a:ext cx="3517310" cy="923330"/>
          </a:xfrm>
          <a:prstGeom prst="rect">
            <a:avLst/>
          </a:prstGeom>
          <a:solidFill>
            <a:srgbClr val="F0C8F0"/>
          </a:solidFill>
          <a:ln>
            <a:solidFill>
              <a:srgbClr val="F0C8F0"/>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kumimoji="1" lang="ja-JP" altLang="en-US" dirty="0" smtClean="0"/>
              <a:t>＜調査の対象となった人＞</a:t>
            </a:r>
            <a:endParaRPr kumimoji="1" lang="en-US" altLang="ja-JP" dirty="0" smtClean="0"/>
          </a:p>
          <a:p>
            <a:r>
              <a:rPr lang="ja-JP" altLang="en-US" dirty="0"/>
              <a:t>・</a:t>
            </a:r>
            <a:r>
              <a:rPr kumimoji="1" lang="ja-JP" altLang="en-US" dirty="0" smtClean="0"/>
              <a:t>主にみなさんより少し年配の世代</a:t>
            </a:r>
            <a:endParaRPr kumimoji="1" lang="en-US" altLang="ja-JP" dirty="0" smtClean="0"/>
          </a:p>
          <a:p>
            <a:r>
              <a:rPr kumimoji="1" lang="ja-JP" altLang="en-US" dirty="0" smtClean="0"/>
              <a:t>・</a:t>
            </a:r>
            <a:r>
              <a:rPr kumimoji="1" lang="en-US" altLang="ja-JP" dirty="0" smtClean="0"/>
              <a:t>B</a:t>
            </a:r>
            <a:r>
              <a:rPr lang="ja-JP" altLang="en-US" dirty="0" smtClean="0"/>
              <a:t>・</a:t>
            </a:r>
            <a:r>
              <a:rPr lang="en-US" altLang="ja-JP" dirty="0" smtClean="0"/>
              <a:t>C</a:t>
            </a:r>
            <a:r>
              <a:rPr lang="ja-JP" altLang="en-US" dirty="0" smtClean="0"/>
              <a:t>型肝炎の患者さんが多い</a:t>
            </a:r>
            <a:endParaRPr lang="en-US" altLang="ja-JP" dirty="0" smtClean="0"/>
          </a:p>
        </p:txBody>
      </p:sp>
      <p:sp>
        <p:nvSpPr>
          <p:cNvPr id="7" name="テキスト ボックス 6"/>
          <p:cNvSpPr txBox="1"/>
          <p:nvPr/>
        </p:nvSpPr>
        <p:spPr>
          <a:xfrm>
            <a:off x="1979712" y="5157192"/>
            <a:ext cx="646331" cy="369332"/>
          </a:xfrm>
          <a:prstGeom prst="rect">
            <a:avLst/>
          </a:prstGeom>
          <a:noFill/>
        </p:spPr>
        <p:txBody>
          <a:bodyPr wrap="none" rtlCol="0">
            <a:spAutoFit/>
          </a:bodyPr>
          <a:lstStyle/>
          <a:p>
            <a:r>
              <a:rPr kumimoji="1" lang="ja-JP" altLang="en-US" dirty="0" smtClean="0"/>
              <a:t>年齢</a:t>
            </a:r>
            <a:endParaRPr kumimoji="1" lang="ja-JP" altLang="en-US" dirty="0"/>
          </a:p>
        </p:txBody>
      </p:sp>
      <p:sp>
        <p:nvSpPr>
          <p:cNvPr id="8" name="テキスト ボックス 7"/>
          <p:cNvSpPr txBox="1"/>
          <p:nvPr/>
        </p:nvSpPr>
        <p:spPr>
          <a:xfrm>
            <a:off x="6589965" y="5147900"/>
            <a:ext cx="877163" cy="369332"/>
          </a:xfrm>
          <a:prstGeom prst="rect">
            <a:avLst/>
          </a:prstGeom>
          <a:noFill/>
        </p:spPr>
        <p:txBody>
          <a:bodyPr wrap="none" rtlCol="0">
            <a:spAutoFit/>
          </a:bodyPr>
          <a:lstStyle/>
          <a:p>
            <a:r>
              <a:rPr lang="ja-JP" altLang="en-US" dirty="0"/>
              <a:t>疾患名</a:t>
            </a:r>
            <a:endParaRPr kumimoji="1" lang="ja-JP" altLang="en-US" dirty="0"/>
          </a:p>
        </p:txBody>
      </p:sp>
      <p:sp>
        <p:nvSpPr>
          <p:cNvPr id="9" name="テキスト ボックス 8"/>
          <p:cNvSpPr txBox="1"/>
          <p:nvPr/>
        </p:nvSpPr>
        <p:spPr>
          <a:xfrm>
            <a:off x="6589965" y="1700808"/>
            <a:ext cx="772969" cy="369332"/>
          </a:xfrm>
          <a:prstGeom prst="rect">
            <a:avLst/>
          </a:prstGeom>
          <a:noFill/>
        </p:spPr>
        <p:txBody>
          <a:bodyPr wrap="none" rtlCol="0">
            <a:spAutoFit/>
          </a:bodyPr>
          <a:lstStyle/>
          <a:p>
            <a:r>
              <a:rPr lang="en-US" altLang="ja-JP" dirty="0" smtClean="0"/>
              <a:t>n=185</a:t>
            </a:r>
            <a:endParaRPr kumimoji="1" lang="ja-JP" altLang="en-US" dirty="0"/>
          </a:p>
        </p:txBody>
      </p:sp>
    </p:spTree>
    <p:extLst>
      <p:ext uri="{BB962C8B-B14F-4D97-AF65-F5344CB8AC3E}">
        <p14:creationId xmlns:p14="http://schemas.microsoft.com/office/powerpoint/2010/main" val="16833592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患者さんが感じていること</a:t>
            </a:r>
            <a:endParaRPr kumimoji="1" lang="ja-JP" altLang="en-US" sz="3200" dirty="0"/>
          </a:p>
        </p:txBody>
      </p:sp>
      <p:graphicFrame>
        <p:nvGraphicFramePr>
          <p:cNvPr id="3" name="グラフ 2"/>
          <p:cNvGraphicFramePr>
            <a:graphicFrameLocks/>
          </p:cNvGraphicFramePr>
          <p:nvPr>
            <p:extLst>
              <p:ext uri="{D42A27DB-BD31-4B8C-83A1-F6EECF244321}">
                <p14:modId xmlns:p14="http://schemas.microsoft.com/office/powerpoint/2010/main" val="565053267"/>
              </p:ext>
            </p:extLst>
          </p:nvPr>
        </p:nvGraphicFramePr>
        <p:xfrm>
          <a:off x="107504" y="1627328"/>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4" name="テキスト ボックス 3"/>
          <p:cNvSpPr txBox="1"/>
          <p:nvPr/>
        </p:nvSpPr>
        <p:spPr>
          <a:xfrm>
            <a:off x="745548" y="4291624"/>
            <a:ext cx="3392275" cy="923330"/>
          </a:xfrm>
          <a:prstGeom prst="rect">
            <a:avLst/>
          </a:prstGeom>
          <a:noFill/>
        </p:spPr>
        <p:txBody>
          <a:bodyPr wrap="none" rtlCol="0">
            <a:spAutoFit/>
          </a:bodyPr>
          <a:lstStyle/>
          <a:p>
            <a:r>
              <a:rPr kumimoji="1" lang="ja-JP" altLang="en-US" dirty="0" smtClean="0"/>
              <a:t>周囲から肝臓病であることを</a:t>
            </a:r>
            <a:endParaRPr kumimoji="1" lang="en-US" altLang="ja-JP" dirty="0" smtClean="0"/>
          </a:p>
          <a:p>
            <a:r>
              <a:rPr lang="ja-JP" altLang="en-US" dirty="0"/>
              <a:t>理由</a:t>
            </a:r>
            <a:r>
              <a:rPr lang="ja-JP" altLang="en-US" dirty="0" smtClean="0"/>
              <a:t>に嫌な思いを経験したことが</a:t>
            </a:r>
            <a:endParaRPr lang="en-US" altLang="ja-JP" dirty="0" smtClean="0"/>
          </a:p>
          <a:p>
            <a:r>
              <a:rPr kumimoji="1" lang="ja-JP" altLang="en-US" dirty="0"/>
              <a:t>ある</a:t>
            </a:r>
            <a:r>
              <a:rPr kumimoji="1" lang="ja-JP" altLang="en-US" dirty="0" smtClean="0"/>
              <a:t>か？</a:t>
            </a:r>
            <a:endParaRPr kumimoji="1" lang="ja-JP" altLang="en-US" dirty="0"/>
          </a:p>
        </p:txBody>
      </p:sp>
      <p:graphicFrame>
        <p:nvGraphicFramePr>
          <p:cNvPr id="5" name="グラフ 4"/>
          <p:cNvGraphicFramePr>
            <a:graphicFrameLocks/>
          </p:cNvGraphicFramePr>
          <p:nvPr>
            <p:extLst>
              <p:ext uri="{D42A27DB-BD31-4B8C-83A1-F6EECF244321}">
                <p14:modId xmlns:p14="http://schemas.microsoft.com/office/powerpoint/2010/main" val="219647435"/>
              </p:ext>
            </p:extLst>
          </p:nvPr>
        </p:nvGraphicFramePr>
        <p:xfrm>
          <a:off x="4572000" y="1628800"/>
          <a:ext cx="4572000"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6" name="テキスト ボックス 5"/>
          <p:cNvSpPr txBox="1"/>
          <p:nvPr/>
        </p:nvSpPr>
        <p:spPr>
          <a:xfrm>
            <a:off x="5284181" y="4291624"/>
            <a:ext cx="3254417" cy="646331"/>
          </a:xfrm>
          <a:prstGeom prst="rect">
            <a:avLst/>
          </a:prstGeom>
          <a:noFill/>
        </p:spPr>
        <p:txBody>
          <a:bodyPr wrap="none" rtlCol="0">
            <a:spAutoFit/>
          </a:bodyPr>
          <a:lstStyle/>
          <a:p>
            <a:r>
              <a:rPr kumimoji="1" lang="ja-JP" altLang="en-US" dirty="0" smtClean="0"/>
              <a:t>周囲に肝臓病について、話題に</a:t>
            </a:r>
            <a:endParaRPr kumimoji="1" lang="en-US" altLang="ja-JP" dirty="0" smtClean="0"/>
          </a:p>
          <a:p>
            <a:r>
              <a:rPr lang="ja-JP" altLang="en-US" dirty="0" smtClean="0"/>
              <a:t>できる人がいるか？</a:t>
            </a:r>
            <a:endParaRPr kumimoji="1" lang="en-US" altLang="ja-JP" dirty="0" smtClean="0"/>
          </a:p>
        </p:txBody>
      </p:sp>
      <p:sp>
        <p:nvSpPr>
          <p:cNvPr id="7" name="テキスト ボックス 6"/>
          <p:cNvSpPr txBox="1"/>
          <p:nvPr/>
        </p:nvSpPr>
        <p:spPr>
          <a:xfrm>
            <a:off x="1201526" y="5230941"/>
            <a:ext cx="6740948" cy="646331"/>
          </a:xfrm>
          <a:prstGeom prst="rect">
            <a:avLst/>
          </a:prstGeom>
          <a:solidFill>
            <a:srgbClr val="F0C8F0"/>
          </a:solidFill>
          <a:ln>
            <a:solidFill>
              <a:srgbClr val="F0C8F0"/>
            </a:solidFill>
          </a:ln>
        </p:spPr>
        <p:style>
          <a:lnRef idx="1">
            <a:schemeClr val="accent3"/>
          </a:lnRef>
          <a:fillRef idx="2">
            <a:schemeClr val="accent3"/>
          </a:fillRef>
          <a:effectRef idx="1">
            <a:schemeClr val="accent3"/>
          </a:effectRef>
          <a:fontRef idx="minor">
            <a:schemeClr val="dk1"/>
          </a:fontRef>
        </p:style>
        <p:txBody>
          <a:bodyPr wrap="none" rtlCol="0">
            <a:spAutoFit/>
          </a:bodyPr>
          <a:lstStyle/>
          <a:p>
            <a:r>
              <a:rPr lang="ja-JP" altLang="en-US" dirty="0" smtClean="0"/>
              <a:t>肝臓病が原因で差別</a:t>
            </a:r>
            <a:r>
              <a:rPr lang="en-US" altLang="ja-JP" dirty="0" smtClean="0"/>
              <a:t>/</a:t>
            </a:r>
            <a:r>
              <a:rPr lang="ja-JP" altLang="en-US" dirty="0" smtClean="0"/>
              <a:t>偏見により嫌な思いをしたことがある人がいる</a:t>
            </a:r>
            <a:endParaRPr lang="en-US" altLang="ja-JP" dirty="0" smtClean="0"/>
          </a:p>
          <a:p>
            <a:r>
              <a:rPr lang="ja-JP" altLang="en-US" dirty="0"/>
              <a:t>肝炎</a:t>
            </a:r>
            <a:r>
              <a:rPr lang="ja-JP" altLang="en-US" dirty="0" smtClean="0"/>
              <a:t>が感染症であるがゆえに周囲に言いにくい</a:t>
            </a:r>
            <a:r>
              <a:rPr lang="en-US" altLang="ja-JP" dirty="0" smtClean="0"/>
              <a:t>/</a:t>
            </a:r>
            <a:r>
              <a:rPr lang="ja-JP" altLang="en-US" dirty="0" smtClean="0"/>
              <a:t>相談しにくい現状</a:t>
            </a:r>
            <a:endParaRPr kumimoji="1" lang="en-US" altLang="ja-JP" dirty="0" smtClean="0"/>
          </a:p>
        </p:txBody>
      </p:sp>
      <p:sp>
        <p:nvSpPr>
          <p:cNvPr id="8" name="テキスト ボックス 7"/>
          <p:cNvSpPr txBox="1"/>
          <p:nvPr/>
        </p:nvSpPr>
        <p:spPr>
          <a:xfrm>
            <a:off x="2980553" y="6484694"/>
            <a:ext cx="6130204" cy="369332"/>
          </a:xfrm>
          <a:prstGeom prst="rect">
            <a:avLst/>
          </a:prstGeom>
          <a:noFill/>
        </p:spPr>
        <p:txBody>
          <a:bodyPr wrap="none" rtlCol="0">
            <a:spAutoFit/>
          </a:bodyPr>
          <a:lstStyle/>
          <a:p>
            <a:r>
              <a:rPr kumimoji="1" lang="ja-JP" altLang="en-US" dirty="0" smtClean="0"/>
              <a:t>・・・</a:t>
            </a:r>
            <a:r>
              <a:rPr kumimoji="1" lang="en-US" altLang="ja-JP" dirty="0" smtClean="0"/>
              <a:t>6</a:t>
            </a:r>
            <a:r>
              <a:rPr kumimoji="1" lang="ja-JP" altLang="en-US" dirty="0" smtClean="0"/>
              <a:t>人に</a:t>
            </a:r>
            <a:r>
              <a:rPr kumimoji="1" lang="en-US" altLang="ja-JP" dirty="0" smtClean="0"/>
              <a:t>1</a:t>
            </a:r>
            <a:r>
              <a:rPr kumimoji="1" lang="ja-JP" altLang="en-US" dirty="0" smtClean="0"/>
              <a:t>人</a:t>
            </a:r>
            <a:r>
              <a:rPr lang="ja-JP" altLang="en-US" dirty="0" smtClean="0"/>
              <a:t>が嫌な思いをしているという報告もあるようです。</a:t>
            </a:r>
            <a:endParaRPr kumimoji="1" lang="ja-JP" altLang="en-US" dirty="0"/>
          </a:p>
        </p:txBody>
      </p:sp>
    </p:spTree>
    <p:extLst>
      <p:ext uri="{BB962C8B-B14F-4D97-AF65-F5344CB8AC3E}">
        <p14:creationId xmlns:p14="http://schemas.microsoft.com/office/powerpoint/2010/main" val="1283520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smtClean="0"/>
              <a:t>　　　　　　　患者さんの心の声</a:t>
            </a:r>
            <a:endParaRPr kumimoji="1" lang="ja-JP" altLang="en-US" sz="3200" dirty="0"/>
          </a:p>
        </p:txBody>
      </p:sp>
      <p:sp>
        <p:nvSpPr>
          <p:cNvPr id="4" name="テキスト ボックス 3"/>
          <p:cNvSpPr txBox="1"/>
          <p:nvPr/>
        </p:nvSpPr>
        <p:spPr>
          <a:xfrm>
            <a:off x="323528" y="1879664"/>
            <a:ext cx="8161209" cy="1754326"/>
          </a:xfrm>
          <a:prstGeom prst="rect">
            <a:avLst/>
          </a:prstGeom>
          <a:solidFill>
            <a:srgbClr val="FFFFCC"/>
          </a:solidFill>
          <a:effectLst>
            <a:outerShdw blurRad="40000" dist="20000" dir="5400000" rotWithShape="0">
              <a:srgbClr val="000000">
                <a:alpha val="38000"/>
              </a:srgbClr>
            </a:outerShdw>
            <a:softEdge rad="12700"/>
          </a:effectLst>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dirty="0" smtClean="0"/>
              <a:t>肝がんになる予感を常に感じている</a:t>
            </a:r>
            <a:endParaRPr kumimoji="1" lang="en-US" altLang="ja-JP" dirty="0" smtClean="0"/>
          </a:p>
          <a:p>
            <a:r>
              <a:rPr lang="ja-JP" altLang="en-US" dirty="0"/>
              <a:t>肝硬変</a:t>
            </a:r>
            <a:r>
              <a:rPr lang="ja-JP" altLang="en-US" dirty="0" smtClean="0"/>
              <a:t>になってしまい、その後どうしたらいいのか</a:t>
            </a:r>
            <a:endParaRPr lang="en-US" altLang="ja-JP" dirty="0" smtClean="0"/>
          </a:p>
          <a:p>
            <a:r>
              <a:rPr kumimoji="1" lang="ja-JP" altLang="en-US" dirty="0"/>
              <a:t>再発</a:t>
            </a:r>
            <a:r>
              <a:rPr kumimoji="1" lang="ja-JP" altLang="en-US" dirty="0" smtClean="0"/>
              <a:t>の心配があるから、数ヶ月後の予定や約束ごとができない</a:t>
            </a:r>
            <a:endParaRPr kumimoji="1" lang="en-US" altLang="ja-JP" dirty="0" smtClean="0"/>
          </a:p>
          <a:p>
            <a:r>
              <a:rPr lang="ja-JP" altLang="en-US" dirty="0"/>
              <a:t>子供</a:t>
            </a:r>
            <a:r>
              <a:rPr lang="ja-JP" altLang="en-US" dirty="0" smtClean="0"/>
              <a:t>の将来が気になる</a:t>
            </a:r>
            <a:endParaRPr lang="en-US" altLang="ja-JP" dirty="0" smtClean="0"/>
          </a:p>
          <a:p>
            <a:r>
              <a:rPr kumimoji="1" lang="ja-JP" altLang="en-US" dirty="0" smtClean="0"/>
              <a:t>病気が進行してしまったので、強力ミノファーゲンを週に</a:t>
            </a:r>
            <a:r>
              <a:rPr kumimoji="1" lang="en-US" altLang="ja-JP" dirty="0" smtClean="0"/>
              <a:t>3</a:t>
            </a:r>
            <a:r>
              <a:rPr lang="ja-JP" altLang="en-US" dirty="0"/>
              <a:t>回</a:t>
            </a:r>
            <a:r>
              <a:rPr lang="ja-JP" altLang="en-US" dirty="0" smtClean="0"/>
              <a:t>も投与しないといけない</a:t>
            </a:r>
            <a:endParaRPr lang="en-US" altLang="ja-JP" dirty="0" smtClean="0"/>
          </a:p>
          <a:p>
            <a:r>
              <a:rPr kumimoji="1" lang="ja-JP" altLang="en-US" dirty="0" smtClean="0"/>
              <a:t>肝炎のうちに治しておけば、良かった</a:t>
            </a:r>
            <a:endParaRPr kumimoji="1" lang="ja-JP" altLang="en-US" dirty="0"/>
          </a:p>
        </p:txBody>
      </p:sp>
      <p:sp>
        <p:nvSpPr>
          <p:cNvPr id="5" name="テキスト ボックス 4"/>
          <p:cNvSpPr txBox="1"/>
          <p:nvPr/>
        </p:nvSpPr>
        <p:spPr>
          <a:xfrm>
            <a:off x="323528" y="4831992"/>
            <a:ext cx="7226658" cy="1477328"/>
          </a:xfrm>
          <a:prstGeom prst="rect">
            <a:avLst/>
          </a:prstGeom>
          <a:solidFill>
            <a:srgbClr val="FFFFCC"/>
          </a:solidFill>
          <a:ln>
            <a:solidFill>
              <a:srgbClr val="C00000"/>
            </a:solidFill>
          </a:ln>
        </p:spPr>
        <p:style>
          <a:lnRef idx="1">
            <a:schemeClr val="accent6"/>
          </a:lnRef>
          <a:fillRef idx="2">
            <a:schemeClr val="accent6"/>
          </a:fillRef>
          <a:effectRef idx="1">
            <a:schemeClr val="accent6"/>
          </a:effectRef>
          <a:fontRef idx="minor">
            <a:schemeClr val="dk1"/>
          </a:fontRef>
        </p:style>
        <p:txBody>
          <a:bodyPr wrap="none" rtlCol="0">
            <a:spAutoFit/>
          </a:bodyPr>
          <a:lstStyle/>
          <a:p>
            <a:r>
              <a:rPr lang="ja-JP" altLang="en-US" dirty="0" smtClean="0">
                <a:solidFill>
                  <a:schemeClr val="tx1"/>
                </a:solidFill>
              </a:rPr>
              <a:t>「うつる」と言われてつらい</a:t>
            </a:r>
            <a:endParaRPr lang="en-US" altLang="ja-JP" dirty="0" smtClean="0">
              <a:solidFill>
                <a:schemeClr val="tx1"/>
              </a:solidFill>
            </a:endParaRPr>
          </a:p>
          <a:p>
            <a:r>
              <a:rPr kumimoji="1" lang="ja-JP" altLang="en-US" dirty="0" smtClean="0">
                <a:solidFill>
                  <a:schemeClr val="tx1"/>
                </a:solidFill>
              </a:rPr>
              <a:t>職場の人には話せない。仕事中に体調が悪くなっても我慢するしかない。</a:t>
            </a:r>
            <a:endParaRPr kumimoji="1" lang="en-US" altLang="ja-JP" dirty="0" smtClean="0">
              <a:solidFill>
                <a:schemeClr val="tx1"/>
              </a:solidFill>
            </a:endParaRPr>
          </a:p>
          <a:p>
            <a:r>
              <a:rPr lang="ja-JP" altLang="en-US" dirty="0" smtClean="0">
                <a:solidFill>
                  <a:schemeClr val="tx1"/>
                </a:solidFill>
              </a:rPr>
              <a:t>職場の人に話したら</a:t>
            </a:r>
            <a:r>
              <a:rPr lang="ja-JP" altLang="en-US" dirty="0">
                <a:solidFill>
                  <a:schemeClr val="tx1"/>
                </a:solidFill>
              </a:rPr>
              <a:t>、</a:t>
            </a:r>
            <a:r>
              <a:rPr lang="ja-JP" altLang="en-US" dirty="0" smtClean="0">
                <a:solidFill>
                  <a:schemeClr val="tx1"/>
                </a:solidFill>
              </a:rPr>
              <a:t>「触らないで。その作業はしないで。」と言われた。</a:t>
            </a:r>
            <a:endParaRPr lang="en-US" altLang="ja-JP" dirty="0" smtClean="0">
              <a:solidFill>
                <a:schemeClr val="tx1"/>
              </a:solidFill>
            </a:endParaRPr>
          </a:p>
          <a:p>
            <a:r>
              <a:rPr kumimoji="1" lang="ja-JP" altLang="en-US" dirty="0" smtClean="0">
                <a:solidFill>
                  <a:schemeClr val="tx1"/>
                </a:solidFill>
              </a:rPr>
              <a:t>退職勧告にあった</a:t>
            </a:r>
            <a:endParaRPr kumimoji="1" lang="en-US" altLang="ja-JP" dirty="0" smtClean="0">
              <a:solidFill>
                <a:schemeClr val="tx1"/>
              </a:solidFill>
            </a:endParaRPr>
          </a:p>
          <a:p>
            <a:r>
              <a:rPr lang="ja-JP" altLang="en-US" dirty="0">
                <a:solidFill>
                  <a:schemeClr val="tx1"/>
                </a:solidFill>
              </a:rPr>
              <a:t>自分</a:t>
            </a:r>
            <a:r>
              <a:rPr lang="ja-JP" altLang="en-US" dirty="0" smtClean="0">
                <a:solidFill>
                  <a:schemeClr val="tx1"/>
                </a:solidFill>
              </a:rPr>
              <a:t>が肝炎のために、息子の交際に影響するのではないか</a:t>
            </a:r>
            <a:endParaRPr kumimoji="1" lang="en-US" altLang="ja-JP" dirty="0" smtClean="0">
              <a:solidFill>
                <a:schemeClr val="tx1"/>
              </a:solidFill>
            </a:endParaRPr>
          </a:p>
        </p:txBody>
      </p:sp>
      <p:sp>
        <p:nvSpPr>
          <p:cNvPr id="6" name="テキスト ボックス 5"/>
          <p:cNvSpPr txBox="1"/>
          <p:nvPr/>
        </p:nvSpPr>
        <p:spPr>
          <a:xfrm>
            <a:off x="323528" y="4102620"/>
            <a:ext cx="4301177" cy="369332"/>
          </a:xfrm>
          <a:prstGeom prst="rect">
            <a:avLst/>
          </a:prstGeom>
          <a:solidFill>
            <a:srgbClr val="FFFFCC"/>
          </a:solidFill>
          <a:effectLst>
            <a:outerShdw blurRad="40000" dist="20000" dir="5400000" rotWithShape="0">
              <a:srgbClr val="000000">
                <a:alpha val="38000"/>
              </a:srgbClr>
            </a:outerShdw>
            <a:softEdge rad="12700"/>
          </a:effectLst>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dirty="0" smtClean="0"/>
              <a:t>身内が感染したらどうしようかと不安に思う</a:t>
            </a:r>
            <a:endParaRPr kumimoji="1" lang="ja-JP" altLang="en-US" dirty="0"/>
          </a:p>
        </p:txBody>
      </p:sp>
      <p:pic>
        <p:nvPicPr>
          <p:cNvPr id="2050" name="Picture 2" descr="泣いている男性会社員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280" y="4653136"/>
            <a:ext cx="1930524" cy="193052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泣いている女性のイラスト"/>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9616" y="140874"/>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05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sz="3200" dirty="0" smtClean="0"/>
              <a:t>患者さんの心の声</a:t>
            </a:r>
            <a:endParaRPr kumimoji="1" lang="ja-JP" altLang="en-US" sz="3200" dirty="0"/>
          </a:p>
        </p:txBody>
      </p:sp>
      <p:sp>
        <p:nvSpPr>
          <p:cNvPr id="4" name="テキスト ボックス 3"/>
          <p:cNvSpPr txBox="1"/>
          <p:nvPr/>
        </p:nvSpPr>
        <p:spPr>
          <a:xfrm>
            <a:off x="323528" y="1412776"/>
            <a:ext cx="8161209" cy="1754326"/>
          </a:xfrm>
          <a:prstGeom prst="rect">
            <a:avLst/>
          </a:prstGeom>
          <a:solidFill>
            <a:srgbClr val="FFFFCC"/>
          </a:solidFill>
          <a:effectLst>
            <a:outerShdw blurRad="40000" dist="20000" dir="5400000" rotWithShape="0">
              <a:srgbClr val="000000">
                <a:alpha val="38000"/>
              </a:srgbClr>
            </a:outerShdw>
            <a:softEdge rad="12700"/>
          </a:effectLst>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dirty="0" smtClean="0"/>
              <a:t>肝がんになる予感を常に感じている</a:t>
            </a:r>
            <a:endParaRPr kumimoji="1" lang="en-US" altLang="ja-JP" dirty="0" smtClean="0"/>
          </a:p>
          <a:p>
            <a:r>
              <a:rPr lang="ja-JP" altLang="en-US" dirty="0"/>
              <a:t>肝硬変</a:t>
            </a:r>
            <a:r>
              <a:rPr lang="ja-JP" altLang="en-US" dirty="0" smtClean="0"/>
              <a:t>になってしまい、その後どうしたらいいのか</a:t>
            </a:r>
            <a:endParaRPr lang="en-US" altLang="ja-JP" dirty="0" smtClean="0"/>
          </a:p>
          <a:p>
            <a:r>
              <a:rPr kumimoji="1" lang="ja-JP" altLang="en-US" dirty="0"/>
              <a:t>再発</a:t>
            </a:r>
            <a:r>
              <a:rPr kumimoji="1" lang="ja-JP" altLang="en-US" dirty="0" smtClean="0"/>
              <a:t>の心配があるから、数ヶ月後の予定や約束ごとができない</a:t>
            </a:r>
            <a:endParaRPr kumimoji="1" lang="en-US" altLang="ja-JP" dirty="0" smtClean="0"/>
          </a:p>
          <a:p>
            <a:r>
              <a:rPr lang="ja-JP" altLang="en-US" dirty="0"/>
              <a:t>子供</a:t>
            </a:r>
            <a:r>
              <a:rPr lang="ja-JP" altLang="en-US" dirty="0" smtClean="0"/>
              <a:t>の将来が気になる</a:t>
            </a:r>
            <a:endParaRPr lang="en-US" altLang="ja-JP" dirty="0" smtClean="0"/>
          </a:p>
          <a:p>
            <a:r>
              <a:rPr kumimoji="1" lang="ja-JP" altLang="en-US" dirty="0" smtClean="0"/>
              <a:t>病気が進行してしまったので、強力ミノファーゲンを週に</a:t>
            </a:r>
            <a:r>
              <a:rPr kumimoji="1" lang="en-US" altLang="ja-JP" dirty="0" smtClean="0"/>
              <a:t>3</a:t>
            </a:r>
            <a:r>
              <a:rPr lang="ja-JP" altLang="en-US" dirty="0"/>
              <a:t>回</a:t>
            </a:r>
            <a:r>
              <a:rPr lang="ja-JP" altLang="en-US" dirty="0" smtClean="0"/>
              <a:t>も投与しないといけない</a:t>
            </a:r>
            <a:endParaRPr lang="en-US" altLang="ja-JP" dirty="0" smtClean="0"/>
          </a:p>
          <a:p>
            <a:r>
              <a:rPr kumimoji="1" lang="ja-JP" altLang="en-US" dirty="0" smtClean="0"/>
              <a:t>肝炎のうちに治しておけば、良かった</a:t>
            </a:r>
            <a:endParaRPr kumimoji="1" lang="ja-JP" altLang="en-US" dirty="0"/>
          </a:p>
        </p:txBody>
      </p:sp>
      <p:sp>
        <p:nvSpPr>
          <p:cNvPr id="5" name="テキスト ボックス 4"/>
          <p:cNvSpPr txBox="1"/>
          <p:nvPr/>
        </p:nvSpPr>
        <p:spPr>
          <a:xfrm>
            <a:off x="323528" y="4365104"/>
            <a:ext cx="7226658" cy="1477328"/>
          </a:xfrm>
          <a:prstGeom prst="rect">
            <a:avLst/>
          </a:prstGeom>
          <a:solidFill>
            <a:srgbClr val="FFFFCC"/>
          </a:solidFill>
          <a:ln>
            <a:solidFill>
              <a:srgbClr val="C00000"/>
            </a:solidFill>
          </a:ln>
        </p:spPr>
        <p:style>
          <a:lnRef idx="1">
            <a:schemeClr val="accent6"/>
          </a:lnRef>
          <a:fillRef idx="2">
            <a:schemeClr val="accent6"/>
          </a:fillRef>
          <a:effectRef idx="1">
            <a:schemeClr val="accent6"/>
          </a:effectRef>
          <a:fontRef idx="minor">
            <a:schemeClr val="dk1"/>
          </a:fontRef>
        </p:style>
        <p:txBody>
          <a:bodyPr wrap="none" rtlCol="0">
            <a:spAutoFit/>
          </a:bodyPr>
          <a:lstStyle/>
          <a:p>
            <a:r>
              <a:rPr lang="ja-JP" altLang="en-US" dirty="0" smtClean="0">
                <a:solidFill>
                  <a:schemeClr val="tx1"/>
                </a:solidFill>
              </a:rPr>
              <a:t>「うつる」と言われてつらい</a:t>
            </a:r>
            <a:endParaRPr lang="en-US" altLang="ja-JP" dirty="0" smtClean="0">
              <a:solidFill>
                <a:schemeClr val="tx1"/>
              </a:solidFill>
            </a:endParaRPr>
          </a:p>
          <a:p>
            <a:r>
              <a:rPr kumimoji="1" lang="ja-JP" altLang="en-US" dirty="0" smtClean="0">
                <a:solidFill>
                  <a:schemeClr val="tx1"/>
                </a:solidFill>
              </a:rPr>
              <a:t>職場の人には話せない。仕事中に体調が悪くなっても我慢するしかない。</a:t>
            </a:r>
            <a:endParaRPr kumimoji="1" lang="en-US" altLang="ja-JP" dirty="0" smtClean="0">
              <a:solidFill>
                <a:schemeClr val="tx1"/>
              </a:solidFill>
            </a:endParaRPr>
          </a:p>
          <a:p>
            <a:r>
              <a:rPr lang="ja-JP" altLang="en-US" dirty="0" smtClean="0">
                <a:solidFill>
                  <a:schemeClr val="tx1"/>
                </a:solidFill>
              </a:rPr>
              <a:t>職場の人に話したら</a:t>
            </a:r>
            <a:r>
              <a:rPr lang="ja-JP" altLang="en-US" dirty="0">
                <a:solidFill>
                  <a:schemeClr val="tx1"/>
                </a:solidFill>
              </a:rPr>
              <a:t>、</a:t>
            </a:r>
            <a:r>
              <a:rPr lang="ja-JP" altLang="en-US" dirty="0" smtClean="0">
                <a:solidFill>
                  <a:schemeClr val="tx1"/>
                </a:solidFill>
              </a:rPr>
              <a:t>「触らないで。その作業はしないで。」と言われた。</a:t>
            </a:r>
            <a:endParaRPr lang="en-US" altLang="ja-JP" dirty="0" smtClean="0">
              <a:solidFill>
                <a:schemeClr val="tx1"/>
              </a:solidFill>
            </a:endParaRPr>
          </a:p>
          <a:p>
            <a:r>
              <a:rPr kumimoji="1" lang="ja-JP" altLang="en-US" dirty="0" smtClean="0">
                <a:solidFill>
                  <a:schemeClr val="tx1"/>
                </a:solidFill>
              </a:rPr>
              <a:t>退職勧告にあった</a:t>
            </a:r>
            <a:endParaRPr kumimoji="1" lang="en-US" altLang="ja-JP" dirty="0" smtClean="0">
              <a:solidFill>
                <a:schemeClr val="tx1"/>
              </a:solidFill>
            </a:endParaRPr>
          </a:p>
          <a:p>
            <a:r>
              <a:rPr lang="ja-JP" altLang="en-US" dirty="0">
                <a:solidFill>
                  <a:schemeClr val="tx1"/>
                </a:solidFill>
              </a:rPr>
              <a:t>自分</a:t>
            </a:r>
            <a:r>
              <a:rPr lang="ja-JP" altLang="en-US" dirty="0" smtClean="0">
                <a:solidFill>
                  <a:schemeClr val="tx1"/>
                </a:solidFill>
              </a:rPr>
              <a:t>が肝炎のために、息子の交際に影響するのではないか</a:t>
            </a:r>
            <a:endParaRPr kumimoji="1" lang="en-US" altLang="ja-JP" dirty="0" smtClean="0">
              <a:solidFill>
                <a:schemeClr val="tx1"/>
              </a:solidFill>
            </a:endParaRPr>
          </a:p>
        </p:txBody>
      </p:sp>
      <p:sp>
        <p:nvSpPr>
          <p:cNvPr id="6" name="テキスト ボックス 5"/>
          <p:cNvSpPr txBox="1"/>
          <p:nvPr/>
        </p:nvSpPr>
        <p:spPr>
          <a:xfrm>
            <a:off x="323528" y="3635732"/>
            <a:ext cx="4301177" cy="369332"/>
          </a:xfrm>
          <a:prstGeom prst="rect">
            <a:avLst/>
          </a:prstGeom>
          <a:solidFill>
            <a:srgbClr val="FFFFCC"/>
          </a:solidFill>
          <a:effectLst>
            <a:outerShdw blurRad="40000" dist="20000" dir="5400000" rotWithShape="0">
              <a:srgbClr val="000000">
                <a:alpha val="38000"/>
              </a:srgbClr>
            </a:outerShdw>
            <a:softEdge rad="12700"/>
          </a:effectLst>
        </p:spPr>
        <p:style>
          <a:lnRef idx="1">
            <a:schemeClr val="accent2"/>
          </a:lnRef>
          <a:fillRef idx="2">
            <a:schemeClr val="accent2"/>
          </a:fillRef>
          <a:effectRef idx="1">
            <a:schemeClr val="accent2"/>
          </a:effectRef>
          <a:fontRef idx="minor">
            <a:schemeClr val="dk1"/>
          </a:fontRef>
        </p:style>
        <p:txBody>
          <a:bodyPr wrap="none" rtlCol="0">
            <a:spAutoFit/>
          </a:bodyPr>
          <a:lstStyle/>
          <a:p>
            <a:r>
              <a:rPr kumimoji="1" lang="ja-JP" altLang="en-US" dirty="0" smtClean="0"/>
              <a:t>身内が感染したらどうしようかと不安に思う</a:t>
            </a:r>
            <a:endParaRPr kumimoji="1" lang="ja-JP" altLang="en-US" dirty="0"/>
          </a:p>
        </p:txBody>
      </p:sp>
      <p:sp>
        <p:nvSpPr>
          <p:cNvPr id="9" name="角丸四角形 8"/>
          <p:cNvSpPr/>
          <p:nvPr/>
        </p:nvSpPr>
        <p:spPr>
          <a:xfrm>
            <a:off x="5652120" y="2564904"/>
            <a:ext cx="3240360" cy="79208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進行</a:t>
            </a:r>
            <a:r>
              <a:rPr lang="ja-JP" altLang="en-US" dirty="0"/>
              <a:t>する</a:t>
            </a:r>
            <a:r>
              <a:rPr lang="ja-JP" altLang="en-US" dirty="0" smtClean="0"/>
              <a:t>前</a:t>
            </a:r>
            <a:r>
              <a:rPr lang="ja-JP" altLang="en-US" dirty="0"/>
              <a:t>に、対処しておけば良かったという後悔</a:t>
            </a:r>
          </a:p>
        </p:txBody>
      </p:sp>
      <p:sp>
        <p:nvSpPr>
          <p:cNvPr id="7" name="角丸四角形 6"/>
          <p:cNvSpPr/>
          <p:nvPr/>
        </p:nvSpPr>
        <p:spPr>
          <a:xfrm>
            <a:off x="5652120" y="1268760"/>
            <a:ext cx="324036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病態進行に伴う将来への心配</a:t>
            </a:r>
            <a:endParaRPr lang="ja-JP" altLang="en-US" dirty="0"/>
          </a:p>
        </p:txBody>
      </p:sp>
      <p:sp>
        <p:nvSpPr>
          <p:cNvPr id="8" name="角丸四角形 7"/>
          <p:cNvSpPr/>
          <p:nvPr/>
        </p:nvSpPr>
        <p:spPr>
          <a:xfrm>
            <a:off x="5652120" y="1916832"/>
            <a:ext cx="324036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a:t>日常</a:t>
            </a:r>
            <a:r>
              <a:rPr lang="ja-JP" altLang="en-US" dirty="0" smtClean="0"/>
              <a:t>生活での</a:t>
            </a:r>
            <a:r>
              <a:rPr lang="ja-JP" altLang="en-US" dirty="0"/>
              <a:t>負担</a:t>
            </a:r>
          </a:p>
        </p:txBody>
      </p:sp>
      <p:sp>
        <p:nvSpPr>
          <p:cNvPr id="10" name="角丸四角形 9"/>
          <p:cNvSpPr/>
          <p:nvPr/>
        </p:nvSpPr>
        <p:spPr>
          <a:xfrm>
            <a:off x="5652120" y="3573016"/>
            <a:ext cx="324036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感染に対する不安</a:t>
            </a:r>
            <a:endParaRPr lang="ja-JP" altLang="en-US" dirty="0"/>
          </a:p>
        </p:txBody>
      </p:sp>
      <p:sp>
        <p:nvSpPr>
          <p:cNvPr id="11" name="角丸四角形 10"/>
          <p:cNvSpPr/>
          <p:nvPr/>
        </p:nvSpPr>
        <p:spPr>
          <a:xfrm>
            <a:off x="5652120" y="4725144"/>
            <a:ext cx="3240360" cy="5040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t>差別</a:t>
            </a:r>
            <a:r>
              <a:rPr lang="en-US" altLang="ja-JP" dirty="0" smtClean="0"/>
              <a:t>/</a:t>
            </a:r>
            <a:r>
              <a:rPr lang="ja-JP" altLang="en-US" dirty="0" smtClean="0"/>
              <a:t>偏見に対する負担</a:t>
            </a:r>
            <a:endParaRPr lang="ja-JP" altLang="en-US" dirty="0"/>
          </a:p>
        </p:txBody>
      </p:sp>
      <p:pic>
        <p:nvPicPr>
          <p:cNvPr id="3074" name="Picture 2" descr="頭を抱えて悩んでいる人のイラスト（男性）"/>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452320" y="5229200"/>
            <a:ext cx="1652972" cy="16529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08345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anim calcmode="lin" valueType="num">
                                      <p:cBhvr additive="base">
                                        <p:cTn id="31" dur="500" fill="hold"/>
                                        <p:tgtEl>
                                          <p:spTgt spid="11"/>
                                        </p:tgtEl>
                                        <p:attrNameLst>
                                          <p:attrName>ppt_x</p:attrName>
                                        </p:attrNameLst>
                                      </p:cBhvr>
                                      <p:tavLst>
                                        <p:tav tm="0">
                                          <p:val>
                                            <p:strVal val="#ppt_x"/>
                                          </p:val>
                                        </p:tav>
                                        <p:tav tm="100000">
                                          <p:val>
                                            <p:strVal val="#ppt_x"/>
                                          </p:val>
                                        </p:tav>
                                      </p:tavLst>
                                    </p:anim>
                                    <p:anim calcmode="lin" valueType="num">
                                      <p:cBhvr additive="base">
                                        <p:cTn id="32"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 grpId="0" animBg="1"/>
      <p:bldP spid="8" grpId="0" animBg="1"/>
      <p:bldP spid="10" grpId="0" animBg="1"/>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3200" dirty="0" smtClean="0"/>
              <a:t>差別</a:t>
            </a:r>
            <a:r>
              <a:rPr kumimoji="1" lang="en-US" altLang="ja-JP" sz="3200" dirty="0" smtClean="0"/>
              <a:t>/</a:t>
            </a:r>
            <a:r>
              <a:rPr kumimoji="1" lang="ja-JP" altLang="en-US" sz="3200" dirty="0" smtClean="0"/>
              <a:t>偏見の解消のために</a:t>
            </a:r>
            <a:endParaRPr kumimoji="1" lang="ja-JP" altLang="en-US" sz="3200" dirty="0"/>
          </a:p>
        </p:txBody>
      </p:sp>
      <p:sp>
        <p:nvSpPr>
          <p:cNvPr id="4" name="テキスト ボックス 3"/>
          <p:cNvSpPr txBox="1"/>
          <p:nvPr/>
        </p:nvSpPr>
        <p:spPr>
          <a:xfrm>
            <a:off x="251520" y="2044005"/>
            <a:ext cx="8699818" cy="1384995"/>
          </a:xfrm>
          <a:prstGeom prst="rect">
            <a:avLst/>
          </a:prstGeom>
          <a:noFill/>
        </p:spPr>
        <p:txBody>
          <a:bodyPr wrap="none" rtlCol="0">
            <a:spAutoFit/>
          </a:bodyPr>
          <a:lstStyle/>
          <a:p>
            <a:r>
              <a:rPr kumimoji="1" lang="ja-JP" altLang="en-US" sz="2800" dirty="0" smtClean="0"/>
              <a:t>肝臓病について、</a:t>
            </a:r>
            <a:r>
              <a:rPr kumimoji="1" lang="en-US" altLang="ja-JP" sz="2800" dirty="0" smtClean="0"/>
              <a:t>【</a:t>
            </a:r>
            <a:r>
              <a:rPr kumimoji="1" lang="ja-JP" altLang="en-US" sz="2800" dirty="0" smtClean="0"/>
              <a:t>正しい知識</a:t>
            </a:r>
            <a:r>
              <a:rPr kumimoji="1" lang="en-US" altLang="ja-JP" sz="2800" dirty="0" smtClean="0"/>
              <a:t>】</a:t>
            </a:r>
            <a:r>
              <a:rPr kumimoji="1" lang="ja-JP" altLang="en-US" sz="2800" dirty="0" smtClean="0"/>
              <a:t>を得ること</a:t>
            </a:r>
            <a:endParaRPr kumimoji="1" lang="en-US" altLang="ja-JP" sz="2800" dirty="0" smtClean="0"/>
          </a:p>
          <a:p>
            <a:endParaRPr lang="en-US" altLang="ja-JP" sz="2800" dirty="0"/>
          </a:p>
          <a:p>
            <a:r>
              <a:rPr kumimoji="1" lang="ja-JP" altLang="en-US" sz="2800" dirty="0" smtClean="0"/>
              <a:t>なじみのない病気から、</a:t>
            </a:r>
            <a:r>
              <a:rPr kumimoji="1" lang="en-US" altLang="ja-JP" sz="2800" dirty="0" smtClean="0"/>
              <a:t>【</a:t>
            </a:r>
            <a:r>
              <a:rPr kumimoji="1" lang="ja-JP" altLang="en-US" sz="2800" dirty="0" smtClean="0"/>
              <a:t>身近な病気</a:t>
            </a:r>
            <a:r>
              <a:rPr kumimoji="1" lang="en-US" altLang="ja-JP" sz="2800" dirty="0" smtClean="0"/>
              <a:t>】</a:t>
            </a:r>
            <a:r>
              <a:rPr kumimoji="1" lang="ja-JP" altLang="en-US" sz="2800" dirty="0" smtClean="0"/>
              <a:t>として認識すること</a:t>
            </a:r>
            <a:endParaRPr kumimoji="1" lang="en-US" altLang="ja-JP" sz="2800" dirty="0" smtClean="0"/>
          </a:p>
        </p:txBody>
      </p:sp>
      <p:sp>
        <p:nvSpPr>
          <p:cNvPr id="5" name="下矢印 4"/>
          <p:cNvSpPr/>
          <p:nvPr/>
        </p:nvSpPr>
        <p:spPr>
          <a:xfrm>
            <a:off x="4067944" y="3645024"/>
            <a:ext cx="936104" cy="720080"/>
          </a:xfrm>
          <a:prstGeom prst="downArrow">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6" name="角丸四角形 5"/>
          <p:cNvSpPr/>
          <p:nvPr/>
        </p:nvSpPr>
        <p:spPr>
          <a:xfrm>
            <a:off x="1115616" y="4725144"/>
            <a:ext cx="6912768" cy="1202432"/>
          </a:xfrm>
          <a:prstGeom prst="roundRect">
            <a:avLst/>
          </a:prstGeom>
          <a:solidFill>
            <a:srgbClr val="FFCCCC"/>
          </a:solidFill>
          <a:ln>
            <a:solidFill>
              <a:srgbClr val="FFCCCC"/>
            </a:solid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smtClean="0">
                <a:solidFill>
                  <a:schemeClr val="tx2">
                    <a:lumMod val="60000"/>
                    <a:lumOff val="40000"/>
                  </a:schemeClr>
                </a:solidFill>
                <a:latin typeface="HGP創英角ﾎﾟｯﾌﾟ体" panose="040B0A00000000000000" pitchFamily="50" charset="-128"/>
                <a:ea typeface="HGP創英角ﾎﾟｯﾌﾟ体" panose="040B0A00000000000000" pitchFamily="50" charset="-128"/>
              </a:rPr>
              <a:t>差別解消の一歩は、理解することから</a:t>
            </a:r>
            <a:endParaRPr kumimoji="1" lang="en-US" altLang="ja-JP" sz="2800" b="1" dirty="0" smtClean="0">
              <a:solidFill>
                <a:schemeClr val="tx2">
                  <a:lumMod val="60000"/>
                  <a:lumOff val="40000"/>
                </a:schemeClr>
              </a:solidFill>
              <a:latin typeface="HGP創英角ﾎﾟｯﾌﾟ体" panose="040B0A00000000000000" pitchFamily="50" charset="-128"/>
              <a:ea typeface="HGP創英角ﾎﾟｯﾌﾟ体" panose="040B0A00000000000000" pitchFamily="50" charset="-128"/>
            </a:endParaRPr>
          </a:p>
        </p:txBody>
      </p:sp>
    </p:spTree>
    <p:extLst>
      <p:ext uri="{BB962C8B-B14F-4D97-AF65-F5344CB8AC3E}">
        <p14:creationId xmlns:p14="http://schemas.microsoft.com/office/powerpoint/2010/main" val="4217761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1484093" y="905163"/>
            <a:ext cx="5657850" cy="736997"/>
          </a:xfrm>
        </p:spPr>
        <p:txBody>
          <a:bodyPr>
            <a:normAutofit fontScale="90000"/>
          </a:bodyPr>
          <a:lstStyle/>
          <a:p>
            <a:pPr>
              <a:defRPr/>
            </a:pPr>
            <a:r>
              <a:rPr lang="ja-JP" altLang="en-US" dirty="0" smtClean="0"/>
              <a:t>ウイルス肝炎の種類と感染</a:t>
            </a:r>
            <a:endParaRPr lang="ja-JP" altLang="en-US" dirty="0"/>
          </a:p>
        </p:txBody>
      </p:sp>
      <p:pic>
        <p:nvPicPr>
          <p:cNvPr id="5" name="コンテンツ プレースホルダー 3"/>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804232" y="1703357"/>
            <a:ext cx="7389220" cy="4463981"/>
          </a:xfrm>
        </p:spPr>
      </p:pic>
    </p:spTree>
    <p:extLst>
      <p:ext uri="{BB962C8B-B14F-4D97-AF65-F5344CB8AC3E}">
        <p14:creationId xmlns:p14="http://schemas.microsoft.com/office/powerpoint/2010/main" val="422443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ext Box 2"/>
          <p:cNvSpPr txBox="1">
            <a:spLocks noChangeArrowheads="1"/>
          </p:cNvSpPr>
          <p:nvPr/>
        </p:nvSpPr>
        <p:spPr bwMode="auto">
          <a:xfrm>
            <a:off x="296545" y="509571"/>
            <a:ext cx="8847548" cy="362600"/>
          </a:xfrm>
          <a:prstGeom prst="rect">
            <a:avLst/>
          </a:prstGeom>
          <a:noFill/>
          <a:ln w="9525">
            <a:noFill/>
            <a:miter lim="800000"/>
            <a:headEnd/>
            <a:tailEnd/>
          </a:ln>
        </p:spPr>
        <p:txBody>
          <a:bodyPr wrap="square">
            <a:spAutoFit/>
          </a:bodyPr>
          <a:lstStyle/>
          <a:p>
            <a:pPr algn="ctr" fontAlgn="base">
              <a:lnSpc>
                <a:spcPts val="2000"/>
              </a:lnSpc>
              <a:spcBef>
                <a:spcPct val="50000"/>
              </a:spcBef>
              <a:spcAft>
                <a:spcPct val="0"/>
              </a:spcAft>
            </a:pPr>
            <a:r>
              <a:rPr lang="ja-JP" altLang="en-US" sz="3600" dirty="0">
                <a:solidFill>
                  <a:srgbClr val="0099FF"/>
                </a:solidFill>
                <a:latin typeface="HGPｺﾞｼｯｸE" panose="020B0900000000000000" pitchFamily="50" charset="-128"/>
                <a:ea typeface="HGPｺﾞｼｯｸE" panose="020B0900000000000000" pitchFamily="50" charset="-128"/>
              </a:rPr>
              <a:t>Ｂ</a:t>
            </a:r>
            <a:r>
              <a:rPr lang="ja-JP" altLang="en-US" sz="3600" dirty="0" smtClean="0">
                <a:solidFill>
                  <a:srgbClr val="0099FF"/>
                </a:solidFill>
                <a:latin typeface="HGPｺﾞｼｯｸE" panose="020B0900000000000000" pitchFamily="50" charset="-128"/>
                <a:ea typeface="HGPｺﾞｼｯｸE" panose="020B0900000000000000" pitchFamily="50" charset="-128"/>
              </a:rPr>
              <a:t>型肝炎ウイルス母子感染予防の方法</a:t>
            </a:r>
            <a:endParaRPr lang="ja-JP" altLang="en-US" sz="3600" dirty="0">
              <a:solidFill>
                <a:srgbClr val="0099FF"/>
              </a:solidFill>
              <a:latin typeface="HGPｺﾞｼｯｸE" panose="020B0900000000000000" pitchFamily="50" charset="-128"/>
              <a:ea typeface="HGPｺﾞｼｯｸE" panose="020B0900000000000000" pitchFamily="50" charset="-128"/>
            </a:endParaRPr>
          </a:p>
        </p:txBody>
      </p:sp>
      <p:sp>
        <p:nvSpPr>
          <p:cNvPr id="6" name="角丸四角形 5"/>
          <p:cNvSpPr/>
          <p:nvPr/>
        </p:nvSpPr>
        <p:spPr bwMode="auto">
          <a:xfrm>
            <a:off x="313213" y="1183341"/>
            <a:ext cx="8570913" cy="3181490"/>
          </a:xfrm>
          <a:prstGeom prst="roundRect">
            <a:avLst/>
          </a:prstGeom>
          <a:solidFill>
            <a:srgbClr val="FFE5FE"/>
          </a:solidFill>
          <a:effectLst>
            <a:outerShdw blurRad="63500" sx="102000" sy="102000" algn="ctr" rotWithShape="0">
              <a:prstClr val="black">
                <a:alpha val="40000"/>
              </a:prstClr>
            </a:outerShdw>
          </a:effectLst>
        </p:spPr>
        <p:style>
          <a:lnRef idx="1">
            <a:schemeClr val="accent1"/>
          </a:lnRef>
          <a:fillRef idx="2">
            <a:schemeClr val="accent1"/>
          </a:fillRef>
          <a:effectRef idx="1">
            <a:schemeClr val="accent1"/>
          </a:effectRef>
          <a:fontRef idx="minor">
            <a:schemeClr val="dk1"/>
          </a:fontRef>
        </p:style>
        <p:txBody>
          <a:bodyPr anchor="ctr"/>
          <a:lstStyle/>
          <a:p>
            <a:pPr algn="ctr" fontAlgn="base">
              <a:spcBef>
                <a:spcPct val="0"/>
              </a:spcBef>
              <a:spcAft>
                <a:spcPct val="0"/>
              </a:spcAft>
              <a:defRPr/>
            </a:pPr>
            <a:endParaRPr lang="ja-JP" altLang="en-US" sz="2800">
              <a:solidFill>
                <a:srgbClr val="000000"/>
              </a:solidFill>
              <a:latin typeface="HGPｺﾞｼｯｸE" panose="020B0900000000000000" pitchFamily="50" charset="-128"/>
              <a:ea typeface="HGPｺﾞｼｯｸE" panose="020B0900000000000000" pitchFamily="50" charset="-128"/>
            </a:endParaRPr>
          </a:p>
        </p:txBody>
      </p:sp>
      <p:sp>
        <p:nvSpPr>
          <p:cNvPr id="8" name="Rectangle 9"/>
          <p:cNvSpPr>
            <a:spLocks noChangeArrowheads="1"/>
          </p:cNvSpPr>
          <p:nvPr/>
        </p:nvSpPr>
        <p:spPr bwMode="auto">
          <a:xfrm flipV="1">
            <a:off x="1538287" y="2882984"/>
            <a:ext cx="5872320" cy="45719"/>
          </a:xfrm>
          <a:prstGeom prst="rect">
            <a:avLst/>
          </a:prstGeom>
          <a:solidFill>
            <a:schemeClr val="accent6"/>
          </a:solidFill>
          <a:ln>
            <a:solidFill>
              <a:schemeClr val="accent6"/>
            </a:solidFill>
          </a:ln>
          <a:extLst/>
        </p:spPr>
        <p:txBody>
          <a:bodyPr wrap="none" anchor="ctr"/>
          <a:lstStyle/>
          <a:p>
            <a:pPr fontAlgn="base">
              <a:spcBef>
                <a:spcPct val="0"/>
              </a:spcBef>
              <a:spcAft>
                <a:spcPct val="0"/>
              </a:spcAft>
              <a:defRPr/>
            </a:pPr>
            <a:endParaRPr lang="ja-JP" altLang="ja-JP" sz="2400">
              <a:solidFill>
                <a:srgbClr val="000000"/>
              </a:solidFill>
              <a:latin typeface="HGPｺﾞｼｯｸE" panose="020B0900000000000000" pitchFamily="50" charset="-128"/>
              <a:ea typeface="HGPｺﾞｼｯｸE" panose="020B0900000000000000" pitchFamily="50" charset="-128"/>
            </a:endParaRPr>
          </a:p>
        </p:txBody>
      </p:sp>
      <p:sp>
        <p:nvSpPr>
          <p:cNvPr id="9" name="Text Box 28"/>
          <p:cNvSpPr txBox="1">
            <a:spLocks noChangeArrowheads="1"/>
          </p:cNvSpPr>
          <p:nvPr/>
        </p:nvSpPr>
        <p:spPr bwMode="auto">
          <a:xfrm>
            <a:off x="4453734" y="3283606"/>
            <a:ext cx="977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dirty="0" smtClean="0">
                <a:solidFill>
                  <a:srgbClr val="000000"/>
                </a:solidFill>
                <a:latin typeface="HGPｺﾞｼｯｸE" panose="020B0900000000000000" pitchFamily="50" charset="-128"/>
                <a:ea typeface="HGPｺﾞｼｯｸE" panose="020B0900000000000000" pitchFamily="50" charset="-128"/>
              </a:rPr>
              <a:t>6</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sp>
        <p:nvSpPr>
          <p:cNvPr id="10" name="Text Box 30"/>
          <p:cNvSpPr txBox="1">
            <a:spLocks noChangeArrowheads="1"/>
          </p:cNvSpPr>
          <p:nvPr/>
        </p:nvSpPr>
        <p:spPr bwMode="auto">
          <a:xfrm>
            <a:off x="7578408" y="3318312"/>
            <a:ext cx="82073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ja-JP" altLang="en-US" sz="1600" dirty="0" smtClean="0">
                <a:solidFill>
                  <a:srgbClr val="000000"/>
                </a:solidFill>
                <a:latin typeface="HGPｺﾞｼｯｸE" panose="020B0900000000000000" pitchFamily="50" charset="-128"/>
                <a:ea typeface="HGPｺﾞｼｯｸE" panose="020B0900000000000000" pitchFamily="50" charset="-128"/>
              </a:rPr>
              <a:t>（生後月）</a:t>
            </a:r>
          </a:p>
        </p:txBody>
      </p:sp>
      <p:sp>
        <p:nvSpPr>
          <p:cNvPr id="11" name="Text Box 34"/>
          <p:cNvSpPr txBox="1">
            <a:spLocks noChangeArrowheads="1"/>
          </p:cNvSpPr>
          <p:nvPr/>
        </p:nvSpPr>
        <p:spPr bwMode="auto">
          <a:xfrm>
            <a:off x="1333183" y="3283606"/>
            <a:ext cx="57181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200" dirty="0" smtClean="0">
                <a:solidFill>
                  <a:srgbClr val="000000"/>
                </a:solidFill>
                <a:latin typeface="HGPｺﾞｼｯｸE" panose="020B0900000000000000" pitchFamily="50" charset="-128"/>
                <a:ea typeface="HGPｺﾞｼｯｸE" panose="020B0900000000000000" pitchFamily="50" charset="-128"/>
              </a:rPr>
              <a:t>0</a:t>
            </a:r>
            <a:r>
              <a:rPr lang="en-US" altLang="ja-JP" sz="1200" dirty="0" smtClean="0">
                <a:solidFill>
                  <a:srgbClr val="FF0000"/>
                </a:solidFill>
                <a:latin typeface="HGPｺﾞｼｯｸE" panose="020B0900000000000000" pitchFamily="50" charset="-128"/>
                <a:ea typeface="HGPｺﾞｼｯｸE" panose="020B0900000000000000" pitchFamily="50" charset="-128"/>
              </a:rPr>
              <a:t>※</a:t>
            </a:r>
            <a:endParaRPr lang="ja-JP" altLang="en-US" sz="1200" dirty="0" smtClean="0">
              <a:solidFill>
                <a:srgbClr val="FF0000"/>
              </a:solidFill>
              <a:latin typeface="HGPｺﾞｼｯｸE" panose="020B0900000000000000" pitchFamily="50" charset="-128"/>
              <a:ea typeface="HGPｺﾞｼｯｸE" panose="020B0900000000000000" pitchFamily="50" charset="-128"/>
            </a:endParaRPr>
          </a:p>
        </p:txBody>
      </p:sp>
      <p:sp>
        <p:nvSpPr>
          <p:cNvPr id="12" name="Text Box 36"/>
          <p:cNvSpPr txBox="1">
            <a:spLocks noChangeArrowheads="1"/>
          </p:cNvSpPr>
          <p:nvPr/>
        </p:nvSpPr>
        <p:spPr bwMode="auto">
          <a:xfrm>
            <a:off x="2063752" y="3283606"/>
            <a:ext cx="977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dirty="0" smtClean="0">
                <a:solidFill>
                  <a:srgbClr val="000000"/>
                </a:solidFill>
                <a:latin typeface="HGPｺﾞｼｯｸE" panose="020B0900000000000000" pitchFamily="50" charset="-128"/>
                <a:ea typeface="HGPｺﾞｼｯｸE" panose="020B0900000000000000" pitchFamily="50" charset="-128"/>
              </a:rPr>
              <a:t>1</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sp>
        <p:nvSpPr>
          <p:cNvPr id="17" name="正方形/長方形 1"/>
          <p:cNvSpPr>
            <a:spLocks noChangeArrowheads="1"/>
          </p:cNvSpPr>
          <p:nvPr/>
        </p:nvSpPr>
        <p:spPr bwMode="auto">
          <a:xfrm>
            <a:off x="590064" y="3913108"/>
            <a:ext cx="4963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en-US" altLang="ja-JP" b="1" dirty="0">
                <a:solidFill>
                  <a:srgbClr val="FF0000"/>
                </a:solidFill>
                <a:latin typeface="HGPｺﾞｼｯｸE" panose="020B0900000000000000" pitchFamily="50" charset="-128"/>
                <a:ea typeface="HGPｺﾞｼｯｸE" panose="020B0900000000000000" pitchFamily="50" charset="-128"/>
              </a:rPr>
              <a:t>※</a:t>
            </a:r>
            <a:r>
              <a:rPr lang="en-US" altLang="ja-JP" b="1" dirty="0" smtClean="0">
                <a:solidFill>
                  <a:srgbClr val="FF0000"/>
                </a:solidFill>
                <a:latin typeface="HGPｺﾞｼｯｸE" panose="020B0900000000000000" pitchFamily="50" charset="-128"/>
                <a:ea typeface="HGPｺﾞｼｯｸE" panose="020B0900000000000000" pitchFamily="50" charset="-128"/>
              </a:rPr>
              <a:t>HBIG,HB</a:t>
            </a:r>
            <a:r>
              <a:rPr lang="ja-JP" altLang="en-US" b="1" dirty="0" smtClean="0">
                <a:solidFill>
                  <a:srgbClr val="FF0000"/>
                </a:solidFill>
                <a:latin typeface="HGPｺﾞｼｯｸE" panose="020B0900000000000000" pitchFamily="50" charset="-128"/>
                <a:ea typeface="HGPｺﾞｼｯｸE" panose="020B0900000000000000" pitchFamily="50" charset="-128"/>
              </a:rPr>
              <a:t>ワクチン</a:t>
            </a:r>
            <a:r>
              <a:rPr lang="ja-JP" altLang="en-US" b="1" dirty="0">
                <a:solidFill>
                  <a:srgbClr val="FF0000"/>
                </a:solidFill>
                <a:latin typeface="HGPｺﾞｼｯｸE" panose="020B0900000000000000" pitchFamily="50" charset="-128"/>
                <a:ea typeface="HGPｺﾞｼｯｸE" panose="020B0900000000000000" pitchFamily="50" charset="-128"/>
              </a:rPr>
              <a:t>ともに生後</a:t>
            </a:r>
            <a:r>
              <a:rPr lang="en-US" altLang="ja-JP" b="1" dirty="0">
                <a:solidFill>
                  <a:srgbClr val="FF0000"/>
                </a:solidFill>
                <a:latin typeface="HGPｺﾞｼｯｸE" panose="020B0900000000000000" pitchFamily="50" charset="-128"/>
                <a:ea typeface="HGPｺﾞｼｯｸE" panose="020B0900000000000000" pitchFamily="50" charset="-128"/>
              </a:rPr>
              <a:t>12</a:t>
            </a:r>
            <a:r>
              <a:rPr lang="ja-JP" altLang="en-US" b="1" dirty="0">
                <a:solidFill>
                  <a:srgbClr val="FF0000"/>
                </a:solidFill>
                <a:latin typeface="HGPｺﾞｼｯｸE" panose="020B0900000000000000" pitchFamily="50" charset="-128"/>
                <a:ea typeface="HGPｺﾞｼｯｸE" panose="020B0900000000000000" pitchFamily="50" charset="-128"/>
              </a:rPr>
              <a:t>時間以内を目安</a:t>
            </a:r>
          </a:p>
        </p:txBody>
      </p:sp>
      <p:sp>
        <p:nvSpPr>
          <p:cNvPr id="18" name="Text Box 39"/>
          <p:cNvSpPr txBox="1">
            <a:spLocks noChangeArrowheads="1"/>
          </p:cNvSpPr>
          <p:nvPr/>
        </p:nvSpPr>
        <p:spPr bwMode="auto">
          <a:xfrm>
            <a:off x="6778678" y="1428227"/>
            <a:ext cx="19812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b="1" dirty="0" smtClean="0">
                <a:solidFill>
                  <a:srgbClr val="000000"/>
                </a:solidFill>
                <a:latin typeface="HGPｺﾞｼｯｸE" panose="020B0900000000000000" pitchFamily="50" charset="-128"/>
                <a:ea typeface="HGPｺﾞｼｯｸE" panose="020B0900000000000000" pitchFamily="50" charset="-128"/>
              </a:rPr>
              <a:t>HB</a:t>
            </a:r>
            <a:r>
              <a:rPr lang="ja-JP" altLang="en-US" b="1" dirty="0" smtClean="0">
                <a:solidFill>
                  <a:srgbClr val="000000"/>
                </a:solidFill>
                <a:latin typeface="HGPｺﾞｼｯｸE" panose="020B0900000000000000" pitchFamily="50" charset="-128"/>
                <a:ea typeface="HGPｺﾞｼｯｸE" panose="020B0900000000000000" pitchFamily="50" charset="-128"/>
              </a:rPr>
              <a:t>ワクチン</a:t>
            </a:r>
            <a:endParaRPr lang="en-US" altLang="ja-JP" b="1" dirty="0" smtClean="0">
              <a:solidFill>
                <a:srgbClr val="000000"/>
              </a:solidFill>
              <a:latin typeface="HGPｺﾞｼｯｸE" panose="020B0900000000000000" pitchFamily="50" charset="-128"/>
              <a:ea typeface="HGPｺﾞｼｯｸE" panose="020B0900000000000000" pitchFamily="50" charset="-128"/>
            </a:endParaRPr>
          </a:p>
        </p:txBody>
      </p:sp>
      <p:sp>
        <p:nvSpPr>
          <p:cNvPr id="19" name="Text Box 41"/>
          <p:cNvSpPr txBox="1">
            <a:spLocks noChangeArrowheads="1"/>
          </p:cNvSpPr>
          <p:nvPr/>
        </p:nvSpPr>
        <p:spPr bwMode="auto">
          <a:xfrm>
            <a:off x="6797592" y="1978978"/>
            <a:ext cx="203079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eaLnBrk="1" fontAlgn="base" hangingPunct="1">
              <a:spcBef>
                <a:spcPct val="0"/>
              </a:spcBef>
              <a:spcAft>
                <a:spcPct val="0"/>
              </a:spcAft>
            </a:pPr>
            <a:r>
              <a:rPr lang="en-US" altLang="ja-JP" b="1" dirty="0" smtClean="0">
                <a:solidFill>
                  <a:srgbClr val="000000"/>
                </a:solidFill>
                <a:latin typeface="HGPｺﾞｼｯｸE" panose="020B0900000000000000" pitchFamily="50" charset="-128"/>
                <a:ea typeface="HGPｺﾞｼｯｸE" panose="020B0900000000000000" pitchFamily="50" charset="-128"/>
              </a:rPr>
              <a:t>HBIG</a:t>
            </a:r>
            <a:r>
              <a:rPr lang="ja-JP" altLang="en-US" b="1" dirty="0" smtClean="0">
                <a:solidFill>
                  <a:srgbClr val="000000"/>
                </a:solidFill>
                <a:latin typeface="HGPｺﾞｼｯｸE" panose="020B0900000000000000" pitchFamily="50" charset="-128"/>
                <a:ea typeface="HGPｺﾞｼｯｸE" panose="020B0900000000000000" pitchFamily="50" charset="-128"/>
              </a:rPr>
              <a:t>：抗</a:t>
            </a:r>
            <a:r>
              <a:rPr lang="en-US" altLang="ja-JP" b="1" dirty="0">
                <a:solidFill>
                  <a:srgbClr val="000000"/>
                </a:solidFill>
                <a:latin typeface="HGPｺﾞｼｯｸE" panose="020B0900000000000000" pitchFamily="50" charset="-128"/>
                <a:ea typeface="HGPｺﾞｼｯｸE" panose="020B0900000000000000" pitchFamily="50" charset="-128"/>
              </a:rPr>
              <a:t>HBs</a:t>
            </a:r>
            <a:r>
              <a:rPr lang="ja-JP" altLang="en-US" b="1" dirty="0">
                <a:solidFill>
                  <a:srgbClr val="000000"/>
                </a:solidFill>
                <a:latin typeface="HGPｺﾞｼｯｸE" panose="020B0900000000000000" pitchFamily="50" charset="-128"/>
                <a:ea typeface="HGPｺﾞｼｯｸE" panose="020B0900000000000000" pitchFamily="50" charset="-128"/>
              </a:rPr>
              <a:t>人</a:t>
            </a:r>
            <a:r>
              <a:rPr lang="ja-JP" altLang="en-US" b="1" dirty="0" smtClean="0">
                <a:solidFill>
                  <a:srgbClr val="000000"/>
                </a:solidFill>
                <a:latin typeface="HGPｺﾞｼｯｸE" panose="020B0900000000000000" pitchFamily="50" charset="-128"/>
                <a:ea typeface="HGPｺﾞｼｯｸE" panose="020B0900000000000000" pitchFamily="50" charset="-128"/>
              </a:rPr>
              <a:t>免疫グロブリン</a:t>
            </a:r>
            <a:endParaRPr lang="en-US" altLang="ja-JP" b="1" dirty="0">
              <a:solidFill>
                <a:srgbClr val="000000"/>
              </a:solidFill>
              <a:latin typeface="HGPｺﾞｼｯｸE" panose="020B0900000000000000" pitchFamily="50" charset="-128"/>
              <a:ea typeface="HGPｺﾞｼｯｸE" panose="020B0900000000000000" pitchFamily="50" charset="-128"/>
            </a:endParaRPr>
          </a:p>
        </p:txBody>
      </p:sp>
      <p:graphicFrame>
        <p:nvGraphicFramePr>
          <p:cNvPr id="20" name="Object 88"/>
          <p:cNvGraphicFramePr>
            <a:graphicFrameLocks/>
          </p:cNvGraphicFramePr>
          <p:nvPr>
            <p:extLst/>
          </p:nvPr>
        </p:nvGraphicFramePr>
        <p:xfrm>
          <a:off x="6410993" y="1377255"/>
          <a:ext cx="204937" cy="484044"/>
        </p:xfrm>
        <a:graphic>
          <a:graphicData uri="http://schemas.openxmlformats.org/presentationml/2006/ole">
            <mc:AlternateContent xmlns:mc="http://schemas.openxmlformats.org/markup-compatibility/2006">
              <mc:Choice xmlns:v="urn:schemas-microsoft-com:vml" Requires="v">
                <p:oleObj spid="_x0000_s1050" name="Microsoft ClipArt Gallery" r:id="rId4" imgW="635000" imgH="3416300" progId="">
                  <p:embed/>
                </p:oleObj>
              </mc:Choice>
              <mc:Fallback>
                <p:oleObj name="Microsoft ClipArt Gallery" r:id="rId4" imgW="635000" imgH="341630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10993" y="1377255"/>
                        <a:ext cx="204937" cy="484044"/>
                      </a:xfrm>
                      <a:prstGeom prst="rect">
                        <a:avLst/>
                      </a:prstGeom>
                      <a:noFill/>
                      <a:ln>
                        <a:noFill/>
                      </a:ln>
                      <a:effectLst/>
                    </p:spPr>
                  </p:pic>
                </p:oleObj>
              </mc:Fallback>
            </mc:AlternateContent>
          </a:graphicData>
        </a:graphic>
      </p:graphicFrame>
      <p:pic>
        <p:nvPicPr>
          <p:cNvPr id="21" name="Picture 58" descr="名称未設定-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45797" y="1957640"/>
            <a:ext cx="176877" cy="586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正方形/長方形 68"/>
          <p:cNvSpPr>
            <a:spLocks noChangeArrowheads="1"/>
          </p:cNvSpPr>
          <p:nvPr/>
        </p:nvSpPr>
        <p:spPr bwMode="auto">
          <a:xfrm>
            <a:off x="731520" y="2707005"/>
            <a:ext cx="64611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fontAlgn="base">
              <a:spcBef>
                <a:spcPct val="0"/>
              </a:spcBef>
              <a:spcAft>
                <a:spcPct val="0"/>
              </a:spcAft>
            </a:pPr>
            <a:r>
              <a:rPr lang="ja-JP" altLang="en-US" b="1" dirty="0">
                <a:solidFill>
                  <a:srgbClr val="FF0000"/>
                </a:solidFill>
                <a:latin typeface="HGPｺﾞｼｯｸE" panose="020B0900000000000000" pitchFamily="50" charset="-128"/>
                <a:ea typeface="HGPｺﾞｼｯｸE" panose="020B0900000000000000" pitchFamily="50" charset="-128"/>
              </a:rPr>
              <a:t>出生</a:t>
            </a:r>
          </a:p>
        </p:txBody>
      </p:sp>
      <p:sp>
        <p:nvSpPr>
          <p:cNvPr id="36" name="テキスト ボックス 92"/>
          <p:cNvSpPr txBox="1">
            <a:spLocks noChangeArrowheads="1"/>
          </p:cNvSpPr>
          <p:nvPr/>
        </p:nvSpPr>
        <p:spPr bwMode="auto">
          <a:xfrm>
            <a:off x="3120059" y="6553830"/>
            <a:ext cx="5976316"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libri" pitchFamily="34" charset="0"/>
                <a:ea typeface="ＭＳ Ｐゴシック" charset="-128"/>
              </a:defRPr>
            </a:lvl1pPr>
            <a:lvl2pPr marL="742950" indent="-285750" eaLnBrk="0" hangingPunct="0">
              <a:defRPr kumimoji="1">
                <a:solidFill>
                  <a:schemeClr val="tx1"/>
                </a:solidFill>
                <a:latin typeface="Calibri" pitchFamily="34" charset="0"/>
                <a:ea typeface="ＭＳ Ｐゴシック" charset="-128"/>
              </a:defRPr>
            </a:lvl2pPr>
            <a:lvl3pPr marL="1143000" indent="-228600" eaLnBrk="0" hangingPunct="0">
              <a:defRPr kumimoji="1">
                <a:solidFill>
                  <a:schemeClr val="tx1"/>
                </a:solidFill>
                <a:latin typeface="Calibri" pitchFamily="34" charset="0"/>
                <a:ea typeface="ＭＳ Ｐゴシック" charset="-128"/>
              </a:defRPr>
            </a:lvl3pPr>
            <a:lvl4pPr marL="1600200" indent="-228600" eaLnBrk="0" hangingPunct="0">
              <a:defRPr kumimoji="1">
                <a:solidFill>
                  <a:schemeClr val="tx1"/>
                </a:solidFill>
                <a:latin typeface="Calibri" pitchFamily="34" charset="0"/>
                <a:ea typeface="ＭＳ Ｐゴシック" charset="-128"/>
              </a:defRPr>
            </a:lvl4pPr>
            <a:lvl5pPr marL="2057400" indent="-228600" eaLnBrk="0" hangingPunct="0">
              <a:defRPr kumimoji="1">
                <a:solidFill>
                  <a:schemeClr val="tx1"/>
                </a:solidFill>
                <a:latin typeface="Calibri" pitchFamily="34" charset="0"/>
                <a:ea typeface="ＭＳ Ｐゴシック" charset="-128"/>
              </a:defRPr>
            </a:lvl5pPr>
            <a:lvl6pPr marL="2514600" indent="-228600" eaLnBrk="0" fontAlgn="base" hangingPunct="0">
              <a:spcBef>
                <a:spcPct val="0"/>
              </a:spcBef>
              <a:spcAft>
                <a:spcPct val="0"/>
              </a:spcAft>
              <a:defRPr kumimoji="1">
                <a:solidFill>
                  <a:schemeClr val="tx1"/>
                </a:solidFill>
                <a:latin typeface="Calibri" pitchFamily="34" charset="0"/>
                <a:ea typeface="ＭＳ Ｐゴシック" charset="-128"/>
              </a:defRPr>
            </a:lvl6pPr>
            <a:lvl7pPr marL="2971800" indent="-228600" eaLnBrk="0" fontAlgn="base" hangingPunct="0">
              <a:spcBef>
                <a:spcPct val="0"/>
              </a:spcBef>
              <a:spcAft>
                <a:spcPct val="0"/>
              </a:spcAft>
              <a:defRPr kumimoji="1">
                <a:solidFill>
                  <a:schemeClr val="tx1"/>
                </a:solidFill>
                <a:latin typeface="Calibri" pitchFamily="34" charset="0"/>
                <a:ea typeface="ＭＳ Ｐゴシック" charset="-128"/>
              </a:defRPr>
            </a:lvl7pPr>
            <a:lvl8pPr marL="3429000" indent="-228600" eaLnBrk="0" fontAlgn="base" hangingPunct="0">
              <a:spcBef>
                <a:spcPct val="0"/>
              </a:spcBef>
              <a:spcAft>
                <a:spcPct val="0"/>
              </a:spcAft>
              <a:defRPr kumimoji="1">
                <a:solidFill>
                  <a:schemeClr val="tx1"/>
                </a:solidFill>
                <a:latin typeface="Calibri" pitchFamily="34" charset="0"/>
                <a:ea typeface="ＭＳ Ｐゴシック" charset="-128"/>
              </a:defRPr>
            </a:lvl8pPr>
            <a:lvl9pPr marL="3886200" indent="-228600" eaLnBrk="0" fontAlgn="base" hangingPunct="0">
              <a:spcBef>
                <a:spcPct val="0"/>
              </a:spcBef>
              <a:spcAft>
                <a:spcPct val="0"/>
              </a:spcAft>
              <a:defRPr kumimoji="1">
                <a:solidFill>
                  <a:schemeClr val="tx1"/>
                </a:solidFill>
                <a:latin typeface="Calibri" pitchFamily="34" charset="0"/>
                <a:ea typeface="ＭＳ Ｐゴシック" charset="-128"/>
              </a:defRPr>
            </a:lvl9pPr>
          </a:lstStyle>
          <a:p>
            <a:pPr algn="r" eaLnBrk="1" fontAlgn="base" hangingPunct="1">
              <a:spcBef>
                <a:spcPct val="0"/>
              </a:spcBef>
              <a:spcAft>
                <a:spcPct val="0"/>
              </a:spcAft>
            </a:pPr>
            <a:r>
              <a:rPr lang="ja-JP" altLang="en-US" sz="1050" dirty="0" smtClean="0">
                <a:solidFill>
                  <a:srgbClr val="000000"/>
                </a:solidFill>
                <a:latin typeface="HGPｺﾞｼｯｸE" panose="020B0900000000000000" pitchFamily="50" charset="-128"/>
                <a:ea typeface="HGPｺﾞｼｯｸE" panose="020B0900000000000000" pitchFamily="50" charset="-128"/>
              </a:rPr>
              <a:t>公益</a:t>
            </a:r>
            <a:r>
              <a:rPr lang="ja-JP" altLang="en-US" sz="1050" dirty="0">
                <a:solidFill>
                  <a:srgbClr val="000000"/>
                </a:solidFill>
                <a:latin typeface="HGPｺﾞｼｯｸE" panose="020B0900000000000000" pitchFamily="50" charset="-128"/>
                <a:ea typeface="HGPｺﾞｼｯｸE" panose="020B0900000000000000" pitchFamily="50" charset="-128"/>
              </a:rPr>
              <a:t>社団法人日本小児科学会</a:t>
            </a:r>
            <a:r>
              <a:rPr lang="ja-JP" altLang="en-US" sz="1050" dirty="0" smtClean="0">
                <a:solidFill>
                  <a:srgbClr val="000000"/>
                </a:solidFill>
                <a:latin typeface="HGPｺﾞｼｯｸE" panose="020B0900000000000000" pitchFamily="50" charset="-128"/>
                <a:ea typeface="HGPｺﾞｼｯｸE" panose="020B0900000000000000" pitchFamily="50" charset="-128"/>
              </a:rPr>
              <a:t>ホームページ</a:t>
            </a:r>
            <a:r>
              <a:rPr lang="en-US" altLang="ja-JP" sz="1050" dirty="0" smtClean="0">
                <a:solidFill>
                  <a:srgbClr val="000000"/>
                </a:solidFill>
                <a:latin typeface="HGPｺﾞｼｯｸE" panose="020B0900000000000000" pitchFamily="50" charset="-128"/>
                <a:ea typeface="HGPｺﾞｼｯｸE" panose="020B0900000000000000" pitchFamily="50" charset="-128"/>
              </a:rPr>
              <a:t>http</a:t>
            </a:r>
            <a:r>
              <a:rPr lang="en-US" altLang="ja-JP" sz="1050" dirty="0">
                <a:solidFill>
                  <a:srgbClr val="000000"/>
                </a:solidFill>
                <a:latin typeface="HGPｺﾞｼｯｸE" panose="020B0900000000000000" pitchFamily="50" charset="-128"/>
                <a:ea typeface="HGPｺﾞｼｯｸE" panose="020B0900000000000000" pitchFamily="50" charset="-128"/>
              </a:rPr>
              <a:t>://</a:t>
            </a:r>
            <a:r>
              <a:rPr lang="en-US" altLang="ja-JP" sz="1050" dirty="0" smtClean="0">
                <a:solidFill>
                  <a:srgbClr val="000000"/>
                </a:solidFill>
                <a:latin typeface="HGPｺﾞｼｯｸE" panose="020B0900000000000000" pitchFamily="50" charset="-128"/>
                <a:ea typeface="HGPｺﾞｼｯｸE" panose="020B0900000000000000" pitchFamily="50" charset="-128"/>
              </a:rPr>
              <a:t>www.jpeds.or.jp/uploads/files/HBV20131218.pdf</a:t>
            </a:r>
            <a:endParaRPr lang="ja-JP" altLang="en-US" sz="1050" dirty="0">
              <a:solidFill>
                <a:srgbClr val="000000"/>
              </a:solidFill>
              <a:latin typeface="HGPｺﾞｼｯｸE" panose="020B0900000000000000" pitchFamily="50" charset="-128"/>
              <a:ea typeface="HGPｺﾞｼｯｸE" panose="020B0900000000000000" pitchFamily="50" charset="-128"/>
            </a:endParaRPr>
          </a:p>
        </p:txBody>
      </p:sp>
      <p:sp>
        <p:nvSpPr>
          <p:cNvPr id="4" name="右中かっこ 3"/>
          <p:cNvSpPr/>
          <p:nvPr/>
        </p:nvSpPr>
        <p:spPr>
          <a:xfrm rot="5400000">
            <a:off x="6522896" y="2880658"/>
            <a:ext cx="272695" cy="1563687"/>
          </a:xfrm>
          <a:prstGeom prst="rightBrace">
            <a:avLst>
              <a:gd name="adj1" fmla="val 8333"/>
              <a:gd name="adj2" fmla="val 49391"/>
            </a:avLst>
          </a:prstGeom>
          <a:ln w="3175">
            <a:solidFill>
              <a:schemeClr val="tx1"/>
            </a:solidFill>
            <a:miter lim="800000"/>
          </a:ln>
        </p:spPr>
        <p:style>
          <a:lnRef idx="1">
            <a:schemeClr val="accent1"/>
          </a:lnRef>
          <a:fillRef idx="0">
            <a:schemeClr val="accent1"/>
          </a:fillRef>
          <a:effectRef idx="0">
            <a:schemeClr val="accent1"/>
          </a:effectRef>
          <a:fontRef idx="minor">
            <a:schemeClr val="tx1"/>
          </a:fontRef>
        </p:style>
        <p:txBody>
          <a:bodyPr rtlCol="0" anchor="ctr"/>
          <a:lstStyle/>
          <a:p>
            <a:pPr algn="ctr" fontAlgn="base">
              <a:spcBef>
                <a:spcPct val="0"/>
              </a:spcBef>
              <a:spcAft>
                <a:spcPct val="0"/>
              </a:spcAft>
            </a:pPr>
            <a:endParaRPr lang="ja-JP" altLang="en-US">
              <a:solidFill>
                <a:srgbClr val="000000"/>
              </a:solidFill>
              <a:latin typeface="HGPｺﾞｼｯｸE" panose="020B0900000000000000" pitchFamily="50" charset="-128"/>
              <a:ea typeface="HGPｺﾞｼｯｸE" panose="020B0900000000000000" pitchFamily="50" charset="-128"/>
            </a:endParaRPr>
          </a:p>
        </p:txBody>
      </p:sp>
      <p:sp>
        <p:nvSpPr>
          <p:cNvPr id="53" name="Text Box 28"/>
          <p:cNvSpPr txBox="1">
            <a:spLocks noChangeArrowheads="1"/>
          </p:cNvSpPr>
          <p:nvPr/>
        </p:nvSpPr>
        <p:spPr bwMode="auto">
          <a:xfrm>
            <a:off x="5895791" y="3283606"/>
            <a:ext cx="977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dirty="0" smtClean="0">
                <a:solidFill>
                  <a:srgbClr val="000000"/>
                </a:solidFill>
                <a:latin typeface="HGPｺﾞｼｯｸE" panose="020B0900000000000000" pitchFamily="50" charset="-128"/>
                <a:ea typeface="HGPｺﾞｼｯｸE" panose="020B0900000000000000" pitchFamily="50" charset="-128"/>
              </a:rPr>
              <a:t>9</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sp>
        <p:nvSpPr>
          <p:cNvPr id="54" name="Text Box 28"/>
          <p:cNvSpPr txBox="1">
            <a:spLocks noChangeArrowheads="1"/>
          </p:cNvSpPr>
          <p:nvPr/>
        </p:nvSpPr>
        <p:spPr bwMode="auto">
          <a:xfrm>
            <a:off x="7263136" y="3283606"/>
            <a:ext cx="19556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dirty="0" smtClean="0">
                <a:solidFill>
                  <a:srgbClr val="000000"/>
                </a:solidFill>
                <a:latin typeface="HGPｺﾞｼｯｸE" panose="020B0900000000000000" pitchFamily="50" charset="-128"/>
                <a:ea typeface="HGPｺﾞｼｯｸE" panose="020B0900000000000000" pitchFamily="50" charset="-128"/>
              </a:rPr>
              <a:t>12</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sp>
        <p:nvSpPr>
          <p:cNvPr id="55" name="正方形/長方形 1"/>
          <p:cNvSpPr>
            <a:spLocks noChangeArrowheads="1"/>
          </p:cNvSpPr>
          <p:nvPr/>
        </p:nvSpPr>
        <p:spPr bwMode="auto">
          <a:xfrm>
            <a:off x="5708333" y="3913108"/>
            <a:ext cx="21770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base">
              <a:spcBef>
                <a:spcPct val="0"/>
              </a:spcBef>
              <a:spcAft>
                <a:spcPct val="0"/>
              </a:spcAft>
            </a:pPr>
            <a:r>
              <a:rPr lang="en-US" altLang="ja-JP" b="1" dirty="0" smtClean="0">
                <a:solidFill>
                  <a:srgbClr val="000000"/>
                </a:solidFill>
                <a:latin typeface="HGPｺﾞｼｯｸE" panose="020B0900000000000000" pitchFamily="50" charset="-128"/>
                <a:ea typeface="HGPｺﾞｼｯｸE" panose="020B0900000000000000" pitchFamily="50" charset="-128"/>
              </a:rPr>
              <a:t>HBs</a:t>
            </a:r>
            <a:r>
              <a:rPr lang="ja-JP" altLang="en-US" b="1" dirty="0" smtClean="0">
                <a:solidFill>
                  <a:srgbClr val="000000"/>
                </a:solidFill>
                <a:latin typeface="HGPｺﾞｼｯｸE" panose="020B0900000000000000" pitchFamily="50" charset="-128"/>
                <a:ea typeface="HGPｺﾞｼｯｸE" panose="020B0900000000000000" pitchFamily="50" charset="-128"/>
              </a:rPr>
              <a:t>抗原</a:t>
            </a:r>
            <a:r>
              <a:rPr lang="en-US" altLang="ja-JP" b="1" dirty="0" smtClean="0">
                <a:solidFill>
                  <a:srgbClr val="000000"/>
                </a:solidFill>
                <a:latin typeface="HGPｺﾞｼｯｸE" panose="020B0900000000000000" pitchFamily="50" charset="-128"/>
                <a:ea typeface="HGPｺﾞｼｯｸE" panose="020B0900000000000000" pitchFamily="50" charset="-128"/>
              </a:rPr>
              <a:t>/</a:t>
            </a:r>
            <a:r>
              <a:rPr lang="ja-JP" altLang="en-US" b="1" dirty="0" smtClean="0">
                <a:solidFill>
                  <a:srgbClr val="000000"/>
                </a:solidFill>
                <a:latin typeface="HGPｺﾞｼｯｸE" panose="020B0900000000000000" pitchFamily="50" charset="-128"/>
                <a:ea typeface="HGPｺﾞｼｯｸE" panose="020B0900000000000000" pitchFamily="50" charset="-128"/>
              </a:rPr>
              <a:t>抗体検査</a:t>
            </a:r>
            <a:endParaRPr lang="ja-JP" altLang="en-US" b="1" dirty="0">
              <a:solidFill>
                <a:srgbClr val="000000"/>
              </a:solidFill>
              <a:latin typeface="HGPｺﾞｼｯｸE" panose="020B0900000000000000" pitchFamily="50" charset="-128"/>
              <a:ea typeface="HGPｺﾞｼｯｸE" panose="020B0900000000000000" pitchFamily="50" charset="-128"/>
            </a:endParaRPr>
          </a:p>
        </p:txBody>
      </p:sp>
      <p:cxnSp>
        <p:nvCxnSpPr>
          <p:cNvPr id="57" name="直線コネクタ 56"/>
          <p:cNvCxnSpPr/>
          <p:nvPr/>
        </p:nvCxnSpPr>
        <p:spPr bwMode="auto">
          <a:xfrm flipH="1">
            <a:off x="2111058"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auto">
          <a:xfrm flipH="1">
            <a:off x="259683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auto">
          <a:xfrm flipH="1">
            <a:off x="307308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bwMode="auto">
          <a:xfrm flipH="1">
            <a:off x="354933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bwMode="auto">
          <a:xfrm flipH="1">
            <a:off x="402558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2" name="直線コネクタ 61"/>
          <p:cNvCxnSpPr/>
          <p:nvPr/>
        </p:nvCxnSpPr>
        <p:spPr bwMode="auto">
          <a:xfrm flipH="1">
            <a:off x="450183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3" name="直線コネクタ 62"/>
          <p:cNvCxnSpPr/>
          <p:nvPr/>
        </p:nvCxnSpPr>
        <p:spPr bwMode="auto">
          <a:xfrm flipH="1">
            <a:off x="497808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4" name="直線コネクタ 63"/>
          <p:cNvCxnSpPr/>
          <p:nvPr/>
        </p:nvCxnSpPr>
        <p:spPr bwMode="auto">
          <a:xfrm flipH="1">
            <a:off x="545433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bwMode="auto">
          <a:xfrm flipH="1">
            <a:off x="593058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6" name="直線コネクタ 65"/>
          <p:cNvCxnSpPr/>
          <p:nvPr/>
        </p:nvCxnSpPr>
        <p:spPr bwMode="auto">
          <a:xfrm flipH="1">
            <a:off x="640683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7" name="直線コネクタ 66"/>
          <p:cNvCxnSpPr/>
          <p:nvPr/>
        </p:nvCxnSpPr>
        <p:spPr bwMode="auto">
          <a:xfrm flipH="1">
            <a:off x="6883083"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68" name="直線コネクタ 67"/>
          <p:cNvCxnSpPr/>
          <p:nvPr/>
        </p:nvCxnSpPr>
        <p:spPr bwMode="auto">
          <a:xfrm flipH="1">
            <a:off x="7388221" y="2891155"/>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pic>
        <p:nvPicPr>
          <p:cNvPr id="70" name="Picture 58" descr="名称未設定-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65580" y="2228533"/>
            <a:ext cx="179388"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71" name="Object 88"/>
          <p:cNvGraphicFramePr>
            <a:graphicFrameLocks/>
          </p:cNvGraphicFramePr>
          <p:nvPr>
            <p:extLst/>
          </p:nvPr>
        </p:nvGraphicFramePr>
        <p:xfrm>
          <a:off x="1460500" y="1466533"/>
          <a:ext cx="196850" cy="623887"/>
        </p:xfrm>
        <a:graphic>
          <a:graphicData uri="http://schemas.openxmlformats.org/presentationml/2006/ole">
            <mc:AlternateContent xmlns:mc="http://schemas.openxmlformats.org/markup-compatibility/2006">
              <mc:Choice xmlns:v="urn:schemas-microsoft-com:vml" Requires="v">
                <p:oleObj spid="_x0000_s1051" name="Microsoft ClipArt Gallery" r:id="rId7" imgW="635000" imgH="3416300" progId="">
                  <p:embed/>
                </p:oleObj>
              </mc:Choice>
              <mc:Fallback>
                <p:oleObj name="Microsoft ClipArt Gallery" r:id="rId7" imgW="635000" imgH="341630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60500" y="1466533"/>
                        <a:ext cx="196850"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2" name="Object 88"/>
          <p:cNvGraphicFramePr>
            <a:graphicFrameLocks/>
          </p:cNvGraphicFramePr>
          <p:nvPr>
            <p:extLst/>
          </p:nvPr>
        </p:nvGraphicFramePr>
        <p:xfrm>
          <a:off x="2016616" y="1451293"/>
          <a:ext cx="196850" cy="623887"/>
        </p:xfrm>
        <a:graphic>
          <a:graphicData uri="http://schemas.openxmlformats.org/presentationml/2006/ole">
            <mc:AlternateContent xmlns:mc="http://schemas.openxmlformats.org/markup-compatibility/2006">
              <mc:Choice xmlns:v="urn:schemas-microsoft-com:vml" Requires="v">
                <p:oleObj spid="_x0000_s1052" name="Microsoft ClipArt Gallery" r:id="rId8" imgW="635000" imgH="3416300" progId="">
                  <p:embed/>
                </p:oleObj>
              </mc:Choice>
              <mc:Fallback>
                <p:oleObj name="Microsoft ClipArt Gallery" r:id="rId8" imgW="635000" imgH="341630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16616" y="1451293"/>
                        <a:ext cx="196850"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3" name="Object 88"/>
          <p:cNvGraphicFramePr>
            <a:graphicFrameLocks/>
          </p:cNvGraphicFramePr>
          <p:nvPr>
            <p:extLst/>
          </p:nvPr>
        </p:nvGraphicFramePr>
        <p:xfrm>
          <a:off x="4401820" y="1436053"/>
          <a:ext cx="196850" cy="623887"/>
        </p:xfrm>
        <a:graphic>
          <a:graphicData uri="http://schemas.openxmlformats.org/presentationml/2006/ole">
            <mc:AlternateContent xmlns:mc="http://schemas.openxmlformats.org/markup-compatibility/2006">
              <mc:Choice xmlns:v="urn:schemas-microsoft-com:vml" Requires="v">
                <p:oleObj spid="_x0000_s1053" name="Microsoft ClipArt Gallery" r:id="rId9" imgW="635000" imgH="3416300" progId="">
                  <p:embed/>
                </p:oleObj>
              </mc:Choice>
              <mc:Fallback>
                <p:oleObj name="Microsoft ClipArt Gallery" r:id="rId9" imgW="635000" imgH="3416300" progId="">
                  <p:embed/>
                  <p:pic>
                    <p:nvPicPr>
                      <p:cNvPr id="0" name=""/>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01820" y="1436053"/>
                        <a:ext cx="196850" cy="623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cxnSp>
        <p:nvCxnSpPr>
          <p:cNvPr id="74" name="直線コネクタ 73"/>
          <p:cNvCxnSpPr/>
          <p:nvPr/>
        </p:nvCxnSpPr>
        <p:spPr bwMode="auto">
          <a:xfrm flipH="1">
            <a:off x="1562418" y="2880691"/>
            <a:ext cx="1587" cy="360363"/>
          </a:xfrm>
          <a:prstGeom prst="line">
            <a:avLst/>
          </a:prstGeom>
          <a:ln w="762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bwMode="auto">
          <a:xfrm flipH="1">
            <a:off x="2112645" y="2098675"/>
            <a:ext cx="1" cy="793274"/>
          </a:xfrm>
          <a:prstGeom prst="line">
            <a:avLst/>
          </a:prstGeom>
          <a:ln w="38100">
            <a:solidFill>
              <a:schemeClr val="accent6"/>
            </a:solidFill>
            <a:prstDash val="sysDash"/>
          </a:ln>
        </p:spPr>
        <p:style>
          <a:lnRef idx="1">
            <a:schemeClr val="accent1"/>
          </a:lnRef>
          <a:fillRef idx="0">
            <a:schemeClr val="accent1"/>
          </a:fillRef>
          <a:effectRef idx="0">
            <a:schemeClr val="accent1"/>
          </a:effectRef>
          <a:fontRef idx="minor">
            <a:schemeClr val="tx1"/>
          </a:fontRef>
        </p:style>
      </p:cxnSp>
      <p:cxnSp>
        <p:nvCxnSpPr>
          <p:cNvPr id="77" name="直線コネクタ 76"/>
          <p:cNvCxnSpPr/>
          <p:nvPr/>
        </p:nvCxnSpPr>
        <p:spPr bwMode="auto">
          <a:xfrm flipH="1">
            <a:off x="4491672" y="2083435"/>
            <a:ext cx="1" cy="793274"/>
          </a:xfrm>
          <a:prstGeom prst="line">
            <a:avLst/>
          </a:prstGeom>
          <a:ln w="38100">
            <a:solidFill>
              <a:schemeClr val="accent6"/>
            </a:solidFill>
            <a:prstDash val="sysDash"/>
          </a:ln>
        </p:spPr>
        <p:style>
          <a:lnRef idx="1">
            <a:schemeClr val="accent1"/>
          </a:lnRef>
          <a:fillRef idx="0">
            <a:schemeClr val="accent1"/>
          </a:fillRef>
          <a:effectRef idx="0">
            <a:schemeClr val="accent1"/>
          </a:effectRef>
          <a:fontRef idx="minor">
            <a:schemeClr val="tx1"/>
          </a:fontRef>
        </p:style>
      </p:cxnSp>
      <p:sp>
        <p:nvSpPr>
          <p:cNvPr id="78" name="Text Box 36"/>
          <p:cNvSpPr txBox="1">
            <a:spLocks noChangeArrowheads="1"/>
          </p:cNvSpPr>
          <p:nvPr/>
        </p:nvSpPr>
        <p:spPr bwMode="auto">
          <a:xfrm>
            <a:off x="2551432" y="3283606"/>
            <a:ext cx="977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dirty="0" smtClean="0">
                <a:solidFill>
                  <a:srgbClr val="000000"/>
                </a:solidFill>
                <a:latin typeface="HGPｺﾞｼｯｸE" panose="020B0900000000000000" pitchFamily="50" charset="-128"/>
                <a:ea typeface="HGPｺﾞｼｯｸE" panose="020B0900000000000000" pitchFamily="50" charset="-128"/>
              </a:rPr>
              <a:t>2</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sp>
        <p:nvSpPr>
          <p:cNvPr id="79" name="Text Box 36"/>
          <p:cNvSpPr txBox="1">
            <a:spLocks noChangeArrowheads="1"/>
          </p:cNvSpPr>
          <p:nvPr/>
        </p:nvSpPr>
        <p:spPr bwMode="auto">
          <a:xfrm>
            <a:off x="3039113" y="3283606"/>
            <a:ext cx="977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dirty="0" smtClean="0">
                <a:solidFill>
                  <a:srgbClr val="000000"/>
                </a:solidFill>
                <a:latin typeface="HGPｺﾞｼｯｸE" panose="020B0900000000000000" pitchFamily="50" charset="-128"/>
                <a:ea typeface="HGPｺﾞｼｯｸE" panose="020B0900000000000000" pitchFamily="50" charset="-128"/>
              </a:rPr>
              <a:t>3</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sp>
        <p:nvSpPr>
          <p:cNvPr id="80" name="Text Box 36"/>
          <p:cNvSpPr txBox="1">
            <a:spLocks noChangeArrowheads="1"/>
          </p:cNvSpPr>
          <p:nvPr/>
        </p:nvSpPr>
        <p:spPr bwMode="auto">
          <a:xfrm>
            <a:off x="3496313" y="3283606"/>
            <a:ext cx="977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smtClean="0">
                <a:solidFill>
                  <a:srgbClr val="000000"/>
                </a:solidFill>
                <a:latin typeface="HGPｺﾞｼｯｸE" panose="020B0900000000000000" pitchFamily="50" charset="-128"/>
                <a:ea typeface="HGPｺﾞｼｯｸE" panose="020B0900000000000000" pitchFamily="50" charset="-128"/>
              </a:rPr>
              <a:t>4</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sp>
        <p:nvSpPr>
          <p:cNvPr id="81" name="Text Box 36"/>
          <p:cNvSpPr txBox="1">
            <a:spLocks noChangeArrowheads="1"/>
          </p:cNvSpPr>
          <p:nvPr/>
        </p:nvSpPr>
        <p:spPr bwMode="auto">
          <a:xfrm>
            <a:off x="3953513" y="3283606"/>
            <a:ext cx="977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dirty="0" smtClean="0">
                <a:solidFill>
                  <a:srgbClr val="000000"/>
                </a:solidFill>
                <a:latin typeface="HGPｺﾞｼｯｸE" panose="020B0900000000000000" pitchFamily="50" charset="-128"/>
                <a:ea typeface="HGPｺﾞｼｯｸE" panose="020B0900000000000000" pitchFamily="50" charset="-128"/>
              </a:rPr>
              <a:t>5</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sp>
        <p:nvSpPr>
          <p:cNvPr id="82" name="Text Box 28"/>
          <p:cNvSpPr txBox="1">
            <a:spLocks noChangeArrowheads="1"/>
          </p:cNvSpPr>
          <p:nvPr/>
        </p:nvSpPr>
        <p:spPr bwMode="auto">
          <a:xfrm>
            <a:off x="4941414" y="3283606"/>
            <a:ext cx="977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smtClean="0">
                <a:solidFill>
                  <a:srgbClr val="000000"/>
                </a:solidFill>
                <a:latin typeface="HGPｺﾞｼｯｸE" panose="020B0900000000000000" pitchFamily="50" charset="-128"/>
                <a:ea typeface="HGPｺﾞｼｯｸE" panose="020B0900000000000000" pitchFamily="50" charset="-128"/>
              </a:rPr>
              <a:t>7</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sp>
        <p:nvSpPr>
          <p:cNvPr id="83" name="Text Box 28"/>
          <p:cNvSpPr txBox="1">
            <a:spLocks noChangeArrowheads="1"/>
          </p:cNvSpPr>
          <p:nvPr/>
        </p:nvSpPr>
        <p:spPr bwMode="auto">
          <a:xfrm>
            <a:off x="5398614" y="3283606"/>
            <a:ext cx="9778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kumimoji="1">
                <a:solidFill>
                  <a:schemeClr val="tx1"/>
                </a:solidFill>
                <a:latin typeface="Calibri" pitchFamily="34" charset="0"/>
                <a:ea typeface="ＭＳ Ｐゴシック" charset="-128"/>
              </a:defRPr>
            </a:lvl1pPr>
            <a:lvl2pPr marL="742950" indent="-285750">
              <a:defRPr kumimoji="1">
                <a:solidFill>
                  <a:schemeClr val="tx1"/>
                </a:solidFill>
                <a:latin typeface="Calibri" pitchFamily="34" charset="0"/>
                <a:ea typeface="ＭＳ Ｐゴシック" charset="-128"/>
              </a:defRPr>
            </a:lvl2pPr>
            <a:lvl3pPr marL="1143000" indent="-228600">
              <a:defRPr kumimoji="1">
                <a:solidFill>
                  <a:schemeClr val="tx1"/>
                </a:solidFill>
                <a:latin typeface="Calibri" pitchFamily="34" charset="0"/>
                <a:ea typeface="ＭＳ Ｐゴシック" charset="-128"/>
              </a:defRPr>
            </a:lvl3pPr>
            <a:lvl4pPr marL="1600200" indent="-228600">
              <a:defRPr kumimoji="1">
                <a:solidFill>
                  <a:schemeClr val="tx1"/>
                </a:solidFill>
                <a:latin typeface="Calibri" pitchFamily="34" charset="0"/>
                <a:ea typeface="ＭＳ Ｐゴシック" charset="-128"/>
              </a:defRPr>
            </a:lvl4pPr>
            <a:lvl5pPr marL="2057400" indent="-228600">
              <a:defRPr kumimoji="1">
                <a:solidFill>
                  <a:schemeClr val="tx1"/>
                </a:solidFill>
                <a:latin typeface="Calibri" pitchFamily="34" charset="0"/>
                <a:ea typeface="ＭＳ Ｐゴシック" charset="-128"/>
              </a:defRPr>
            </a:lvl5pPr>
            <a:lvl6pPr marL="2514600" indent="-228600" fontAlgn="base">
              <a:spcBef>
                <a:spcPct val="0"/>
              </a:spcBef>
              <a:spcAft>
                <a:spcPct val="0"/>
              </a:spcAft>
              <a:defRPr kumimoji="1">
                <a:solidFill>
                  <a:schemeClr val="tx1"/>
                </a:solidFill>
                <a:latin typeface="Calibri" pitchFamily="34" charset="0"/>
                <a:ea typeface="ＭＳ Ｐゴシック" charset="-128"/>
              </a:defRPr>
            </a:lvl6pPr>
            <a:lvl7pPr marL="2971800" indent="-228600" fontAlgn="base">
              <a:spcBef>
                <a:spcPct val="0"/>
              </a:spcBef>
              <a:spcAft>
                <a:spcPct val="0"/>
              </a:spcAft>
              <a:defRPr kumimoji="1">
                <a:solidFill>
                  <a:schemeClr val="tx1"/>
                </a:solidFill>
                <a:latin typeface="Calibri" pitchFamily="34" charset="0"/>
                <a:ea typeface="ＭＳ Ｐゴシック" charset="-128"/>
              </a:defRPr>
            </a:lvl7pPr>
            <a:lvl8pPr marL="3429000" indent="-228600" fontAlgn="base">
              <a:spcBef>
                <a:spcPct val="0"/>
              </a:spcBef>
              <a:spcAft>
                <a:spcPct val="0"/>
              </a:spcAft>
              <a:defRPr kumimoji="1">
                <a:solidFill>
                  <a:schemeClr val="tx1"/>
                </a:solidFill>
                <a:latin typeface="Calibri" pitchFamily="34" charset="0"/>
                <a:ea typeface="ＭＳ Ｐゴシック" charset="-128"/>
              </a:defRPr>
            </a:lvl8pPr>
            <a:lvl9pPr marL="3886200" indent="-228600" fontAlgn="base">
              <a:spcBef>
                <a:spcPct val="0"/>
              </a:spcBef>
              <a:spcAft>
                <a:spcPct val="0"/>
              </a:spcAft>
              <a:defRPr kumimoji="1">
                <a:solidFill>
                  <a:schemeClr val="tx1"/>
                </a:solidFill>
                <a:latin typeface="Calibri" pitchFamily="34" charset="0"/>
                <a:ea typeface="ＭＳ Ｐゴシック" charset="-128"/>
              </a:defRPr>
            </a:lvl9pPr>
          </a:lstStyle>
          <a:p>
            <a:pPr algn="ctr" fontAlgn="base">
              <a:spcBef>
                <a:spcPct val="0"/>
              </a:spcBef>
              <a:spcAft>
                <a:spcPct val="0"/>
              </a:spcAft>
              <a:defRPr/>
            </a:pPr>
            <a:r>
              <a:rPr lang="en-US" altLang="ja-JP" sz="1400" dirty="0" smtClean="0">
                <a:solidFill>
                  <a:srgbClr val="000000"/>
                </a:solidFill>
                <a:latin typeface="HGPｺﾞｼｯｸE" panose="020B0900000000000000" pitchFamily="50" charset="-128"/>
                <a:ea typeface="HGPｺﾞｼｯｸE" panose="020B0900000000000000" pitchFamily="50" charset="-128"/>
              </a:rPr>
              <a:t>8</a:t>
            </a:r>
            <a:endParaRPr lang="ja-JP" altLang="en-US" sz="1400" dirty="0" smtClean="0">
              <a:solidFill>
                <a:srgbClr val="000000"/>
              </a:solidFill>
              <a:latin typeface="HGPｺﾞｼｯｸE" panose="020B0900000000000000" pitchFamily="50" charset="-128"/>
              <a:ea typeface="HGPｺﾞｼｯｸE" panose="020B0900000000000000" pitchFamily="50" charset="-128"/>
            </a:endParaRPr>
          </a:p>
        </p:txBody>
      </p:sp>
      <p:graphicFrame>
        <p:nvGraphicFramePr>
          <p:cNvPr id="23555" name="表 23554"/>
          <p:cNvGraphicFramePr>
            <a:graphicFrameLocks noGrp="1"/>
          </p:cNvGraphicFramePr>
          <p:nvPr>
            <p:extLst/>
          </p:nvPr>
        </p:nvGraphicFramePr>
        <p:xfrm>
          <a:off x="552993" y="4661422"/>
          <a:ext cx="8114207" cy="1584960"/>
        </p:xfrm>
        <a:graphic>
          <a:graphicData uri="http://schemas.openxmlformats.org/drawingml/2006/table">
            <a:tbl>
              <a:tblPr firstRow="1" bandRow="1">
                <a:tableStyleId>{5C22544A-7EE6-4342-B048-85BDC9FD1C3A}</a:tableStyleId>
              </a:tblPr>
              <a:tblGrid>
                <a:gridCol w="3912911"/>
                <a:gridCol w="4201296"/>
              </a:tblGrid>
              <a:tr h="322741">
                <a:tc>
                  <a:txBody>
                    <a:bodyPr/>
                    <a:lstStyle/>
                    <a:p>
                      <a:pPr algn="ctr"/>
                      <a:r>
                        <a:rPr kumimoji="1" lang="ja-JP" altLang="en-US" sz="1600" dirty="0" smtClean="0">
                          <a:solidFill>
                            <a:schemeClr val="bg1"/>
                          </a:solidFill>
                          <a:latin typeface="HGPｺﾞｼｯｸE" panose="020B0900000000000000" pitchFamily="50" charset="-128"/>
                          <a:ea typeface="HGPｺﾞｼｯｸE" panose="020B0900000000000000" pitchFamily="50" charset="-128"/>
                        </a:rPr>
                        <a:t>検査結果</a:t>
                      </a:r>
                      <a:endParaRPr kumimoji="1" lang="ja-JP" altLang="en-US" sz="1600" dirty="0">
                        <a:solidFill>
                          <a:schemeClr val="bg1"/>
                        </a:solidFill>
                        <a:latin typeface="HGPｺﾞｼｯｸE" panose="020B0900000000000000" pitchFamily="50" charset="-128"/>
                        <a:ea typeface="HGPｺﾞｼｯｸE" panose="020B0900000000000000" pitchFamily="50" charset="-128"/>
                      </a:endParaRPr>
                    </a:p>
                  </a:txBody>
                  <a:tcPr/>
                </a:tc>
                <a:tc>
                  <a:txBody>
                    <a:bodyPr/>
                    <a:lstStyle/>
                    <a:p>
                      <a:pPr algn="ctr"/>
                      <a:r>
                        <a:rPr kumimoji="1" lang="ja-JP" altLang="en-US" sz="1600" dirty="0" smtClean="0">
                          <a:solidFill>
                            <a:schemeClr val="bg1"/>
                          </a:solidFill>
                          <a:latin typeface="HGPｺﾞｼｯｸE" panose="020B0900000000000000" pitchFamily="50" charset="-128"/>
                          <a:ea typeface="HGPｺﾞｼｯｸE" panose="020B0900000000000000" pitchFamily="50" charset="-128"/>
                        </a:rPr>
                        <a:t>対応</a:t>
                      </a:r>
                      <a:endParaRPr kumimoji="1" lang="ja-JP" altLang="en-US" sz="1600" dirty="0">
                        <a:solidFill>
                          <a:schemeClr val="bg1"/>
                        </a:solidFill>
                        <a:latin typeface="HGPｺﾞｼｯｸE" panose="020B0900000000000000" pitchFamily="50" charset="-128"/>
                        <a:ea typeface="HGPｺﾞｼｯｸE" panose="020B0900000000000000" pitchFamily="50" charset="-128"/>
                      </a:endParaRPr>
                    </a:p>
                  </a:txBody>
                  <a:tcPr/>
                </a:tc>
              </a:tr>
              <a:tr h="2932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600" dirty="0" smtClean="0">
                          <a:latin typeface="HGPｺﾞｼｯｸE" panose="020B0900000000000000" pitchFamily="50" charset="-128"/>
                          <a:ea typeface="HGPｺﾞｼｯｸE" panose="020B0900000000000000" pitchFamily="50" charset="-128"/>
                        </a:rPr>
                        <a:t>HBs</a:t>
                      </a:r>
                      <a:r>
                        <a:rPr kumimoji="1" lang="ja-JP" altLang="en-US" sz="1600" dirty="0" smtClean="0">
                          <a:latin typeface="HGPｺﾞｼｯｸE" panose="020B0900000000000000" pitchFamily="50" charset="-128"/>
                          <a:ea typeface="HGPｺﾞｼｯｸE" panose="020B0900000000000000" pitchFamily="50" charset="-128"/>
                        </a:rPr>
                        <a:t>抗原陰性かつ</a:t>
                      </a:r>
                      <a:r>
                        <a:rPr kumimoji="1" lang="en-US" altLang="ja-JP" sz="1600" dirty="0" smtClean="0">
                          <a:latin typeface="HGPｺﾞｼｯｸE" panose="020B0900000000000000" pitchFamily="50" charset="-128"/>
                          <a:ea typeface="HGPｺﾞｼｯｸE" panose="020B0900000000000000" pitchFamily="50" charset="-128"/>
                        </a:rPr>
                        <a:t>HBs</a:t>
                      </a:r>
                      <a:r>
                        <a:rPr kumimoji="1" lang="ja-JP" altLang="en-US" sz="1600" dirty="0" smtClean="0">
                          <a:latin typeface="HGPｺﾞｼｯｸE" panose="020B0900000000000000" pitchFamily="50" charset="-128"/>
                          <a:ea typeface="HGPｺﾞｼｯｸE" panose="020B0900000000000000" pitchFamily="50" charset="-128"/>
                        </a:rPr>
                        <a:t>抗体</a:t>
                      </a:r>
                      <a:r>
                        <a:rPr lang="ja-JP" altLang="en-US" sz="1600" dirty="0" smtClean="0">
                          <a:latin typeface="HGPｺﾞｼｯｸE" panose="020B0900000000000000" pitchFamily="50" charset="-128"/>
                          <a:ea typeface="HGPｺﾞｼｯｸE" panose="020B0900000000000000" pitchFamily="50" charset="-128"/>
                        </a:rPr>
                        <a:t>≧</a:t>
                      </a:r>
                      <a:r>
                        <a:rPr lang="en-US" altLang="ja-JP" sz="1600" dirty="0" smtClean="0">
                          <a:latin typeface="HGPｺﾞｼｯｸE" panose="020B0900000000000000" pitchFamily="50" charset="-128"/>
                          <a:ea typeface="HGPｺﾞｼｯｸE" panose="020B0900000000000000" pitchFamily="50" charset="-128"/>
                        </a:rPr>
                        <a:t>10mIU/mL</a:t>
                      </a:r>
                      <a:endParaRPr kumimoji="1" lang="ja-JP" altLang="en-US" sz="1600" dirty="0" smtClean="0">
                        <a:latin typeface="HGPｺﾞｼｯｸE" panose="020B0900000000000000" pitchFamily="50" charset="-128"/>
                        <a:ea typeface="HGPｺﾞｼｯｸE" panose="020B0900000000000000" pitchFamily="50" charset="-128"/>
                      </a:endParaRPr>
                    </a:p>
                  </a:txBody>
                  <a:tcPr/>
                </a:tc>
                <a:tc>
                  <a:txBody>
                    <a:bodyPr/>
                    <a:lstStyle/>
                    <a:p>
                      <a:r>
                        <a:rPr kumimoji="1" lang="ja-JP" altLang="en-US" sz="1600" dirty="0" smtClean="0">
                          <a:latin typeface="HGPｺﾞｼｯｸE" panose="020B0900000000000000" pitchFamily="50" charset="-128"/>
                          <a:ea typeface="HGPｺﾞｼｯｸE" panose="020B0900000000000000" pitchFamily="50" charset="-128"/>
                        </a:rPr>
                        <a:t>予防処置終了</a:t>
                      </a:r>
                      <a:endParaRPr kumimoji="1" lang="ja-JP" altLang="en-US" sz="1600" dirty="0">
                        <a:latin typeface="HGPｺﾞｼｯｸE" panose="020B0900000000000000" pitchFamily="50" charset="-128"/>
                        <a:ea typeface="HGPｺﾞｼｯｸE" panose="020B0900000000000000" pitchFamily="50" charset="-128"/>
                      </a:endParaRPr>
                    </a:p>
                  </a:txBody>
                  <a:tcPr/>
                </a:tc>
              </a:tr>
              <a:tr h="323709">
                <a:tc>
                  <a:txBody>
                    <a:bodyPr/>
                    <a:lstStyle/>
                    <a:p>
                      <a:r>
                        <a:rPr kumimoji="1" lang="en-US" altLang="ja-JP" sz="1600" dirty="0" smtClean="0">
                          <a:latin typeface="HGPｺﾞｼｯｸE" panose="020B0900000000000000" pitchFamily="50" charset="-128"/>
                          <a:ea typeface="HGPｺﾞｼｯｸE" panose="020B0900000000000000" pitchFamily="50" charset="-128"/>
                        </a:rPr>
                        <a:t>HBs</a:t>
                      </a:r>
                      <a:r>
                        <a:rPr kumimoji="1" lang="ja-JP" altLang="en-US" sz="1600" dirty="0" smtClean="0">
                          <a:latin typeface="HGPｺﾞｼｯｸE" panose="020B0900000000000000" pitchFamily="50" charset="-128"/>
                          <a:ea typeface="HGPｺﾞｼｯｸE" panose="020B0900000000000000" pitchFamily="50" charset="-128"/>
                        </a:rPr>
                        <a:t>抗原陰性かつ</a:t>
                      </a:r>
                      <a:r>
                        <a:rPr kumimoji="1" lang="en-US" altLang="ja-JP" sz="1600" dirty="0" smtClean="0">
                          <a:latin typeface="HGPｺﾞｼｯｸE" panose="020B0900000000000000" pitchFamily="50" charset="-128"/>
                          <a:ea typeface="HGPｺﾞｼｯｸE" panose="020B0900000000000000" pitchFamily="50" charset="-128"/>
                        </a:rPr>
                        <a:t>HBs</a:t>
                      </a:r>
                      <a:r>
                        <a:rPr kumimoji="1" lang="ja-JP" altLang="en-US" sz="1600" dirty="0" smtClean="0">
                          <a:latin typeface="HGPｺﾞｼｯｸE" panose="020B0900000000000000" pitchFamily="50" charset="-128"/>
                          <a:ea typeface="HGPｺﾞｼｯｸE" panose="020B0900000000000000" pitchFamily="50" charset="-128"/>
                        </a:rPr>
                        <a:t>抗体＜</a:t>
                      </a:r>
                      <a:r>
                        <a:rPr kumimoji="1" lang="en-US" altLang="ja-JP" sz="1600" dirty="0" smtClean="0">
                          <a:latin typeface="HGPｺﾞｼｯｸE" panose="020B0900000000000000" pitchFamily="50" charset="-128"/>
                          <a:ea typeface="HGPｺﾞｼｯｸE" panose="020B0900000000000000" pitchFamily="50" charset="-128"/>
                        </a:rPr>
                        <a:t>10mIU/mL</a:t>
                      </a:r>
                      <a:endParaRPr kumimoji="1" lang="ja-JP" altLang="en-US" sz="1600" dirty="0">
                        <a:latin typeface="HGPｺﾞｼｯｸE" panose="020B0900000000000000" pitchFamily="50" charset="-128"/>
                        <a:ea typeface="HGPｺﾞｼｯｸE" panose="020B0900000000000000" pitchFamily="50" charset="-128"/>
                      </a:endParaRPr>
                    </a:p>
                  </a:txBody>
                  <a:tcPr/>
                </a:tc>
                <a:tc>
                  <a:txBody>
                    <a:bodyPr/>
                    <a:lstStyle/>
                    <a:p>
                      <a:r>
                        <a:rPr kumimoji="1" lang="en-US" altLang="ja-JP" sz="1600" dirty="0" smtClean="0">
                          <a:latin typeface="HGPｺﾞｼｯｸE" panose="020B0900000000000000" pitchFamily="50" charset="-128"/>
                          <a:ea typeface="HGPｺﾞｼｯｸE" panose="020B0900000000000000" pitchFamily="50" charset="-128"/>
                        </a:rPr>
                        <a:t>HB</a:t>
                      </a:r>
                      <a:r>
                        <a:rPr kumimoji="1" lang="ja-JP" altLang="en-US" sz="1600" dirty="0" smtClean="0">
                          <a:latin typeface="HGPｺﾞｼｯｸE" panose="020B0900000000000000" pitchFamily="50" charset="-128"/>
                          <a:ea typeface="HGPｺﾞｼｯｸE" panose="020B0900000000000000" pitchFamily="50" charset="-128"/>
                        </a:rPr>
                        <a:t>ワクチンを</a:t>
                      </a:r>
                      <a:r>
                        <a:rPr kumimoji="1" lang="en-US" altLang="ja-JP" sz="1600" dirty="0" smtClean="0">
                          <a:latin typeface="HGPｺﾞｼｯｸE" panose="020B0900000000000000" pitchFamily="50" charset="-128"/>
                          <a:ea typeface="HGPｺﾞｼｯｸE" panose="020B0900000000000000" pitchFamily="50" charset="-128"/>
                        </a:rPr>
                        <a:t>3</a:t>
                      </a:r>
                      <a:r>
                        <a:rPr kumimoji="1" lang="ja-JP" altLang="en-US" sz="1600" dirty="0" smtClean="0">
                          <a:latin typeface="HGPｺﾞｼｯｸE" panose="020B0900000000000000" pitchFamily="50" charset="-128"/>
                          <a:ea typeface="HGPｺﾞｼｯｸE" panose="020B0900000000000000" pitchFamily="50" charset="-128"/>
                        </a:rPr>
                        <a:t>回追加接種（</a:t>
                      </a:r>
                      <a:r>
                        <a:rPr kumimoji="1" lang="en-US" altLang="ja-JP" sz="1600" dirty="0" smtClean="0">
                          <a:latin typeface="HGPｺﾞｼｯｸE" panose="020B0900000000000000" pitchFamily="50" charset="-128"/>
                          <a:ea typeface="HGPｺﾞｼｯｸE" panose="020B0900000000000000" pitchFamily="50" charset="-128"/>
                        </a:rPr>
                        <a:t>0,1,6</a:t>
                      </a:r>
                      <a:r>
                        <a:rPr kumimoji="1" lang="ja-JP" altLang="en-US" sz="1600" dirty="0" smtClean="0">
                          <a:latin typeface="HGPｺﾞｼｯｸE" panose="020B0900000000000000" pitchFamily="50" charset="-128"/>
                          <a:ea typeface="HGPｺﾞｼｯｸE" panose="020B0900000000000000" pitchFamily="50" charset="-128"/>
                        </a:rPr>
                        <a:t>か月後）</a:t>
                      </a:r>
                      <a:endParaRPr kumimoji="1" lang="ja-JP" altLang="en-US" sz="1600" dirty="0">
                        <a:latin typeface="HGPｺﾞｼｯｸE" panose="020B0900000000000000" pitchFamily="50" charset="-128"/>
                        <a:ea typeface="HGPｺﾞｼｯｸE" panose="020B0900000000000000" pitchFamily="50" charset="-128"/>
                      </a:endParaRPr>
                    </a:p>
                  </a:txBody>
                  <a:tcPr/>
                </a:tc>
              </a:tr>
              <a:tr h="243840">
                <a:tc>
                  <a:txBody>
                    <a:bodyPr/>
                    <a:lstStyle/>
                    <a:p>
                      <a:r>
                        <a:rPr kumimoji="1" lang="en-US" altLang="ja-JP" sz="1600" dirty="0" smtClean="0">
                          <a:latin typeface="HGPｺﾞｼｯｸE" panose="020B0900000000000000" pitchFamily="50" charset="-128"/>
                          <a:ea typeface="HGPｺﾞｼｯｸE" panose="020B0900000000000000" pitchFamily="50" charset="-128"/>
                        </a:rPr>
                        <a:t>HBs</a:t>
                      </a:r>
                      <a:r>
                        <a:rPr kumimoji="1" lang="ja-JP" altLang="en-US" sz="1600" dirty="0" smtClean="0">
                          <a:latin typeface="HGPｺﾞｼｯｸE" panose="020B0900000000000000" pitchFamily="50" charset="-128"/>
                          <a:ea typeface="HGPｺﾞｼｯｸE" panose="020B0900000000000000" pitchFamily="50" charset="-128"/>
                        </a:rPr>
                        <a:t>抗原陽性</a:t>
                      </a:r>
                      <a:endParaRPr kumimoji="1" lang="ja-JP" altLang="en-US" sz="1600" dirty="0">
                        <a:latin typeface="HGPｺﾞｼｯｸE" panose="020B0900000000000000" pitchFamily="50" charset="-128"/>
                        <a:ea typeface="HGPｺﾞｼｯｸE" panose="020B0900000000000000" pitchFamily="50" charset="-128"/>
                      </a:endParaRPr>
                    </a:p>
                  </a:txBody>
                  <a:tcPr/>
                </a:tc>
                <a:tc>
                  <a:txBody>
                    <a:bodyPr/>
                    <a:lstStyle/>
                    <a:p>
                      <a:r>
                        <a:rPr kumimoji="1" lang="ja-JP" altLang="en-US" sz="1600" dirty="0" smtClean="0">
                          <a:latin typeface="HGPｺﾞｼｯｸE" panose="020B0900000000000000" pitchFamily="50" charset="-128"/>
                          <a:ea typeface="HGPｺﾞｼｯｸE" panose="020B0900000000000000" pitchFamily="50" charset="-128"/>
                        </a:rPr>
                        <a:t>専門医療機関への紹介（</a:t>
                      </a:r>
                      <a:r>
                        <a:rPr kumimoji="1" lang="en-US" altLang="ja-JP" sz="1600" dirty="0" smtClean="0">
                          <a:latin typeface="HGPｺﾞｼｯｸE" panose="020B0900000000000000" pitchFamily="50" charset="-128"/>
                          <a:ea typeface="HGPｺﾞｼｯｸE" panose="020B0900000000000000" pitchFamily="50" charset="-128"/>
                        </a:rPr>
                        <a:t>B</a:t>
                      </a:r>
                      <a:r>
                        <a:rPr kumimoji="1" lang="ja-JP" altLang="en-US" sz="1600" dirty="0" smtClean="0">
                          <a:latin typeface="HGPｺﾞｼｯｸE" panose="020B0900000000000000" pitchFamily="50" charset="-128"/>
                          <a:ea typeface="HGPｺﾞｼｯｸE" panose="020B0900000000000000" pitchFamily="50" charset="-128"/>
                        </a:rPr>
                        <a:t>型肝炎ウイルス感染を精査）</a:t>
                      </a:r>
                      <a:endParaRPr kumimoji="1" lang="ja-JP" altLang="en-US" sz="1600" dirty="0">
                        <a:latin typeface="HGPｺﾞｼｯｸE" panose="020B0900000000000000" pitchFamily="50" charset="-128"/>
                        <a:ea typeface="HGPｺﾞｼｯｸE" panose="020B0900000000000000" pitchFamily="50" charset="-128"/>
                      </a:endParaRPr>
                    </a:p>
                  </a:txBody>
                  <a:tcPr/>
                </a:tc>
              </a:tr>
            </a:tbl>
          </a:graphicData>
        </a:graphic>
      </p:graphicFrame>
      <p:sp>
        <p:nvSpPr>
          <p:cNvPr id="2" name="角丸四角形 1"/>
          <p:cNvSpPr/>
          <p:nvPr/>
        </p:nvSpPr>
        <p:spPr>
          <a:xfrm>
            <a:off x="6291105" y="1337155"/>
            <a:ext cx="2486024" cy="1279364"/>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2889987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肝臓病教室１">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全てHGP創英角ﾎﾟｯﾌﾟ体">
      <a:majorFont>
        <a:latin typeface="HGP創英角ﾎﾟｯﾌﾟ体"/>
        <a:ea typeface="HGP創英角ﾎﾟｯﾌﾟ体"/>
        <a:cs typeface=""/>
      </a:majorFont>
      <a:minorFont>
        <a:latin typeface="HGP創英角ﾎﾟｯﾌﾟ体"/>
        <a:ea typeface="HGP創英角ﾎﾟｯﾌﾟ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肝臓病教室１" id="{F9EB9749-56BB-4D7E-9C03-945E1EFC10B8}" vid="{E2BFD729-58B8-41A5-9DD1-5DFEEC9C4AE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肝臓病教室１</Template>
  <TotalTime>6098</TotalTime>
  <Words>2709</Words>
  <Application>Microsoft Office PowerPoint</Application>
  <PresentationFormat>画面に合わせる (4:3)</PresentationFormat>
  <Paragraphs>259</Paragraphs>
  <Slides>13</Slides>
  <Notes>13</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21" baseType="lpstr">
      <vt:lpstr>HGPｺﾞｼｯｸE</vt:lpstr>
      <vt:lpstr>HGP創英角ﾎﾟｯﾌﾟ体</vt:lpstr>
      <vt:lpstr>ＭＳ Ｐゴシック</vt:lpstr>
      <vt:lpstr>Arial</vt:lpstr>
      <vt:lpstr>Calibri</vt:lpstr>
      <vt:lpstr>Wingdings</vt:lpstr>
      <vt:lpstr>肝臓病教室１</vt:lpstr>
      <vt:lpstr>Microsoft ClipArt Gallery</vt:lpstr>
      <vt:lpstr>肝炎ウイルスに対する予防対策</vt:lpstr>
      <vt:lpstr>講義内容</vt:lpstr>
      <vt:lpstr>岡山大学病院を受診している 肝臓病の患者さんに調査をしました</vt:lpstr>
      <vt:lpstr>患者さんが感じていること</vt:lpstr>
      <vt:lpstr>　　　　　　　患者さんの心の声</vt:lpstr>
      <vt:lpstr>患者さんの心の声</vt:lpstr>
      <vt:lpstr>差別/偏見の解消のために</vt:lpstr>
      <vt:lpstr>ウイルス肝炎の種類と感染</vt:lpstr>
      <vt:lpstr>PowerPoint プレゼンテーション</vt:lpstr>
      <vt:lpstr>肝炎ウイルスに感染することが【ない】行為</vt:lpstr>
      <vt:lpstr>肝炎ウイルスに感染することが【ある】行為</vt:lpstr>
      <vt:lpstr>職場/家庭での感染対策</vt:lpstr>
      <vt:lpstr>まとめ</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Yuki Morimoto</dc:creator>
  <cp:lastModifiedBy>S0113NOD</cp:lastModifiedBy>
  <cp:revision>218</cp:revision>
  <cp:lastPrinted>2015-12-07T00:51:23Z</cp:lastPrinted>
  <dcterms:created xsi:type="dcterms:W3CDTF">2014-11-10T02:14:12Z</dcterms:created>
  <dcterms:modified xsi:type="dcterms:W3CDTF">2017-02-27T16:47:16Z</dcterms:modified>
</cp:coreProperties>
</file>