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96" r:id="rId3"/>
    <p:sldId id="303" r:id="rId4"/>
    <p:sldId id="266" r:id="rId5"/>
    <p:sldId id="259" r:id="rId6"/>
    <p:sldId id="268" r:id="rId7"/>
    <p:sldId id="267" r:id="rId8"/>
    <p:sldId id="299" r:id="rId9"/>
    <p:sldId id="304" r:id="rId10"/>
    <p:sldId id="261" r:id="rId11"/>
    <p:sldId id="269" r:id="rId12"/>
    <p:sldId id="270" r:id="rId13"/>
    <p:sldId id="265" r:id="rId14"/>
    <p:sldId id="262" r:id="rId15"/>
    <p:sldId id="295" r:id="rId16"/>
    <p:sldId id="273" r:id="rId17"/>
    <p:sldId id="302" r:id="rId18"/>
    <p:sldId id="263" r:id="rId19"/>
    <p:sldId id="274" r:id="rId20"/>
    <p:sldId id="275" r:id="rId21"/>
    <p:sldId id="279" r:id="rId22"/>
    <p:sldId id="278" r:id="rId23"/>
    <p:sldId id="277" r:id="rId24"/>
    <p:sldId id="276" r:id="rId25"/>
    <p:sldId id="300" r:id="rId26"/>
    <p:sldId id="264" r:id="rId27"/>
    <p:sldId id="301" r:id="rId28"/>
    <p:sldId id="280" r:id="rId29"/>
    <p:sldId id="283" r:id="rId30"/>
    <p:sldId id="284" r:id="rId31"/>
    <p:sldId id="285" r:id="rId32"/>
    <p:sldId id="297" r:id="rId33"/>
    <p:sldId id="286" r:id="rId34"/>
    <p:sldId id="298" r:id="rId35"/>
    <p:sldId id="287" r:id="rId36"/>
    <p:sldId id="288" r:id="rId37"/>
    <p:sldId id="289" r:id="rId38"/>
    <p:sldId id="290" r:id="rId39"/>
    <p:sldId id="291" r:id="rId40"/>
    <p:sldId id="292" r:id="rId41"/>
    <p:sldId id="258"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6" autoAdjust="0"/>
    <p:restoredTop sz="94660"/>
  </p:normalViewPr>
  <p:slideViewPr>
    <p:cSldViewPr snapToGrid="0" snapToObjects="1">
      <p:cViewPr varScale="1">
        <p:scale>
          <a:sx n="80" d="100"/>
          <a:sy n="80" d="100"/>
        </p:scale>
        <p:origin x="17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898A2-DD41-4748-94B7-2B144F426F1D}" type="datetimeFigureOut">
              <a:rPr kumimoji="1" lang="ja-JP" altLang="en-US" smtClean="0"/>
              <a:t>2017/2/28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A435B1-6386-7C44-A5A4-FDC0B235150E}" type="slidenum">
              <a:rPr kumimoji="1" lang="ja-JP" altLang="en-US" smtClean="0"/>
              <a:t>‹#›</a:t>
            </a:fld>
            <a:endParaRPr kumimoji="1" lang="ja-JP" altLang="en-US"/>
          </a:p>
        </p:txBody>
      </p:sp>
    </p:spTree>
    <p:extLst>
      <p:ext uri="{BB962C8B-B14F-4D97-AF65-F5344CB8AC3E}">
        <p14:creationId xmlns:p14="http://schemas.microsoft.com/office/powerpoint/2010/main" val="202877575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ウイルス性肝炎に対する誤解のないようにしたりも大切ですが，「肝臓の数値オレも引っかかっているから大丈夫だよ！」とかもダメです！症状が出ない内が華で，その間に肝臓病を治療しなければ，痛いしっぺ返しをくらいかねません。周囲の人で肝臓が検診で引っかかって，結果で受診を指示されているけれど迷っているという状態はよく見かけますが，是非「ちゃんと行ってこいよ！」と背中を押して下さい！</a:t>
            </a:r>
            <a:endParaRPr kumimoji="1" lang="ja-JP" altLang="en-US" dirty="0"/>
          </a:p>
        </p:txBody>
      </p:sp>
      <p:sp>
        <p:nvSpPr>
          <p:cNvPr id="4" name="スライド番号プレースホルダー 3"/>
          <p:cNvSpPr>
            <a:spLocks noGrp="1"/>
          </p:cNvSpPr>
          <p:nvPr>
            <p:ph type="sldNum" sz="quarter" idx="10"/>
          </p:nvPr>
        </p:nvSpPr>
        <p:spPr/>
        <p:txBody>
          <a:bodyPr/>
          <a:lstStyle/>
          <a:p>
            <a:fld id="{0EE68075-BD03-4EB0-B7B1-90F58A88D31F}" type="slidenum">
              <a:rPr kumimoji="1" lang="ja-JP" altLang="en-US" smtClean="0"/>
              <a:t>7</a:t>
            </a:fld>
            <a:endParaRPr kumimoji="1" lang="ja-JP" altLang="en-US"/>
          </a:p>
        </p:txBody>
      </p:sp>
    </p:spTree>
    <p:extLst>
      <p:ext uri="{BB962C8B-B14F-4D97-AF65-F5344CB8AC3E}">
        <p14:creationId xmlns:p14="http://schemas.microsoft.com/office/powerpoint/2010/main" val="266372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E1833-9F06-4612-B014-613681EFC5E4}" type="slidenum">
              <a:rPr lang="en-US" altLang="ja-JP"/>
              <a:pPr/>
              <a:t>11</a:t>
            </a:fld>
            <a:endParaRPr lang="en-US" altLang="ja-JP"/>
          </a:p>
        </p:txBody>
      </p:sp>
      <p:sp>
        <p:nvSpPr>
          <p:cNvPr id="120834" name="Rectangle 2"/>
          <p:cNvSpPr>
            <a:spLocks noGrp="1" noRot="1" noChangeAspect="1" noChangeArrowheads="1" noTextEdit="1"/>
          </p:cNvSpPr>
          <p:nvPr>
            <p:ph type="sldImg"/>
          </p:nvPr>
        </p:nvSpPr>
        <p:spPr bwMode="auto">
          <a:xfrm>
            <a:off x="1150938" y="692150"/>
            <a:ext cx="4556125" cy="3416300"/>
          </a:xfrm>
          <a:prstGeom prst="rect">
            <a:avLst/>
          </a:prstGeom>
          <a:noFill/>
          <a:ln w="12700" cap="flat">
            <a:solidFill>
              <a:schemeClr val="tx1"/>
            </a:solidFill>
            <a:miter lim="800000"/>
            <a:headEnd/>
            <a:tailEnd/>
          </a:ln>
        </p:spPr>
      </p:sp>
      <p:sp>
        <p:nvSpPr>
          <p:cNvPr id="120835" name="Rectangle 3"/>
          <p:cNvSpPr>
            <a:spLocks noGrp="1" noChangeArrowheads="1"/>
          </p:cNvSpPr>
          <p:nvPr>
            <p:ph type="body" idx="1"/>
          </p:nvPr>
        </p:nvSpPr>
        <p:spPr bwMode="auto">
          <a:xfrm>
            <a:off x="912905" y="4343913"/>
            <a:ext cx="5030589" cy="4112899"/>
          </a:xfrm>
          <a:prstGeom prst="rect">
            <a:avLst/>
          </a:prstGeom>
          <a:noFill/>
          <a:ln>
            <a:miter lim="800000"/>
            <a:headEnd/>
            <a:tailEnd/>
          </a:ln>
        </p:spPr>
        <p:txBody>
          <a:bodyPr lIns="92756" tIns="46379" rIns="92756" bIns="46379"/>
          <a:lstStyle/>
          <a:p>
            <a:r>
              <a:rPr lang="ja-JP" altLang="en-US"/>
              <a:t>肝臓病の経過について、この図をもとに解説します。</a:t>
            </a:r>
          </a:p>
          <a:p>
            <a:r>
              <a:rPr lang="ja-JP" altLang="en-US"/>
              <a:t>病気の経過には波があり、良い時もあれば悪い時もあること、したがって、多少のゆれで一喜一憂しないことを話します。</a:t>
            </a:r>
          </a:p>
          <a:p>
            <a:r>
              <a:rPr lang="ja-JP" altLang="en-US"/>
              <a:t>急に悪くなっても回復することもあること、しかし、場合によっては思わぬ速さで一気に死に至ることもあることなどを話します。</a:t>
            </a:r>
          </a:p>
          <a:p>
            <a:endParaRPr lang="ja-JP" altLang="en-US"/>
          </a:p>
          <a:p>
            <a:endParaRPr lang="en-US" altLang="ja-JP"/>
          </a:p>
        </p:txBody>
      </p:sp>
    </p:spTree>
    <p:extLst>
      <p:ext uri="{BB962C8B-B14F-4D97-AF65-F5344CB8AC3E}">
        <p14:creationId xmlns:p14="http://schemas.microsoft.com/office/powerpoint/2010/main" val="91098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肝臓病が進んで肝硬変・肝不全になるのも非常に困りますが，もう一つ大きな問題があります。</a:t>
            </a:r>
            <a:endParaRPr kumimoji="1" lang="en-US" altLang="ja-JP" dirty="0" smtClean="0"/>
          </a:p>
          <a:p>
            <a:r>
              <a:rPr kumimoji="1" lang="ja-JP" altLang="en-US" dirty="0" smtClean="0"/>
              <a:t>肝臓病が進んでいくと，肝がんが出やすくなります。</a:t>
            </a:r>
            <a:endParaRPr kumimoji="1" lang="en-US" altLang="ja-JP" dirty="0" smtClean="0"/>
          </a:p>
          <a:p>
            <a:r>
              <a:rPr kumimoji="1" lang="en-US" altLang="ja-JP" dirty="0" smtClean="0"/>
              <a:t>B</a:t>
            </a:r>
            <a:r>
              <a:rPr kumimoji="1" lang="ja-JP" altLang="en-US" dirty="0" smtClean="0"/>
              <a:t>型肝炎や</a:t>
            </a:r>
            <a:r>
              <a:rPr kumimoji="1" lang="en-US" altLang="ja-JP" dirty="0" smtClean="0"/>
              <a:t>C</a:t>
            </a:r>
            <a:r>
              <a:rPr kumimoji="1" lang="ja-JP" altLang="en-US" dirty="0" smtClean="0"/>
              <a:t>型肝炎などのウイルス肝炎，アルコールや脂肪肝など，肝臓病が進んでいくと慢性肝炎・肝硬変という状態になるとお話ししました。こういった状態の肝臓には，がんが生えやすくなるのです。</a:t>
            </a:r>
            <a:endParaRPr kumimoji="1" lang="en-US" altLang="ja-JP" dirty="0" smtClean="0"/>
          </a:p>
          <a:p>
            <a:endParaRPr kumimoji="1" lang="en-US" altLang="ja-JP" dirty="0" smtClean="0"/>
          </a:p>
          <a:p>
            <a:r>
              <a:rPr kumimoji="1" lang="ja-JP" altLang="en-US" dirty="0" smtClean="0"/>
              <a:t>お話したような肝不全・肝がんが出ないように，肝臓病を早くつかまえる必要があります。そのために，職場での肝炎対策が必要になってきます。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4741906-1E15-4209-8D24-2715B0FABEB2}" type="slidenum">
              <a:rPr kumimoji="1" lang="ja-JP" altLang="en-US" smtClean="0"/>
              <a:t>12</a:t>
            </a:fld>
            <a:endParaRPr kumimoji="1" lang="ja-JP" altLang="en-US"/>
          </a:p>
        </p:txBody>
      </p:sp>
    </p:spTree>
    <p:extLst>
      <p:ext uri="{BB962C8B-B14F-4D97-AF65-F5344CB8AC3E}">
        <p14:creationId xmlns:p14="http://schemas.microsoft.com/office/powerpoint/2010/main" val="270172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厚生労働省や労働基準局などから，職場におけるウイルス性肝炎の取り扱いについては随時通達が出ています。</a:t>
            </a:r>
            <a:endParaRPr kumimoji="1" lang="en-US" altLang="ja-JP" dirty="0" smtClean="0"/>
          </a:p>
          <a:p>
            <a:endParaRPr kumimoji="1" lang="en-US" altLang="ja-JP" dirty="0" smtClean="0"/>
          </a:p>
          <a:p>
            <a:r>
              <a:rPr kumimoji="1" lang="ja-JP" altLang="en-US" dirty="0" smtClean="0"/>
              <a:t>安全配慮義務：事業者が健診結果異常を知り得る場合，異常に対して必要な精密検査や治療を勧める「安全配慮義務」が生じます。</a:t>
            </a:r>
            <a:endParaRPr kumimoji="1" lang="ja-JP" altLang="en-US" dirty="0"/>
          </a:p>
        </p:txBody>
      </p:sp>
      <p:sp>
        <p:nvSpPr>
          <p:cNvPr id="4" name="スライド番号プレースホルダー 3"/>
          <p:cNvSpPr>
            <a:spLocks noGrp="1"/>
          </p:cNvSpPr>
          <p:nvPr>
            <p:ph type="sldNum" sz="quarter" idx="10"/>
          </p:nvPr>
        </p:nvSpPr>
        <p:spPr/>
        <p:txBody>
          <a:bodyPr/>
          <a:lstStyle/>
          <a:p>
            <a:fld id="{0EE68075-BD03-4EB0-B7B1-90F58A88D31F}" type="slidenum">
              <a:rPr kumimoji="1" lang="ja-JP" altLang="en-US" smtClean="0"/>
              <a:t>15</a:t>
            </a:fld>
            <a:endParaRPr kumimoji="1" lang="ja-JP" altLang="en-US"/>
          </a:p>
        </p:txBody>
      </p:sp>
    </p:spTree>
    <p:extLst>
      <p:ext uri="{BB962C8B-B14F-4D97-AF65-F5344CB8AC3E}">
        <p14:creationId xmlns:p14="http://schemas.microsoft.com/office/powerpoint/2010/main" val="276999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1955-7032-4523-941F-F38F57955041}" type="slidenum">
              <a:rPr lang="en-US" altLang="ja-JP"/>
              <a:pPr/>
              <a:t>21</a:t>
            </a:fld>
            <a:endParaRPr lang="en-US" altLang="ja-JP"/>
          </a:p>
        </p:txBody>
      </p:sp>
      <p:sp>
        <p:nvSpPr>
          <p:cNvPr id="1074178" name="Rectangle 2"/>
          <p:cNvSpPr>
            <a:spLocks noGrp="1" noRot="1" noChangeAspect="1" noChangeArrowheads="1" noTextEdit="1"/>
          </p:cNvSpPr>
          <p:nvPr>
            <p:ph type="sldImg"/>
          </p:nvPr>
        </p:nvSpPr>
        <p:spPr bwMode="auto">
          <a:xfrm>
            <a:off x="1147763" y="692150"/>
            <a:ext cx="4559300" cy="3419475"/>
          </a:xfrm>
          <a:prstGeom prst="rect">
            <a:avLst/>
          </a:prstGeom>
          <a:solidFill>
            <a:srgbClr val="FFFFFF"/>
          </a:solidFill>
          <a:ln w="12700" cap="flat">
            <a:solidFill>
              <a:srgbClr val="000000"/>
            </a:solidFill>
            <a:miter lim="800000"/>
            <a:headEnd/>
            <a:tailEnd/>
          </a:ln>
        </p:spPr>
      </p:sp>
      <p:sp>
        <p:nvSpPr>
          <p:cNvPr id="1074179" name="Rectangle 3"/>
          <p:cNvSpPr>
            <a:spLocks noGrp="1" noChangeArrowheads="1"/>
          </p:cNvSpPr>
          <p:nvPr>
            <p:ph type="body" idx="1"/>
          </p:nvPr>
        </p:nvSpPr>
        <p:spPr bwMode="auto">
          <a:xfrm>
            <a:off x="912813" y="4343400"/>
            <a:ext cx="5030787" cy="4113213"/>
          </a:xfrm>
          <a:prstGeom prst="rect">
            <a:avLst/>
          </a:prstGeom>
          <a:noFill/>
          <a:ln>
            <a:miter lim="800000"/>
            <a:headEnd/>
            <a:tailEnd/>
          </a:ln>
        </p:spPr>
        <p:txBody>
          <a:bodyPr lIns="96726" tIns="50822" rIns="96726" bIns="50822"/>
          <a:lstStyle/>
          <a:p>
            <a:endParaRPr lang="ja-JP" altLang="ja-JP"/>
          </a:p>
        </p:txBody>
      </p:sp>
    </p:spTree>
    <p:extLst>
      <p:ext uri="{BB962C8B-B14F-4D97-AF65-F5344CB8AC3E}">
        <p14:creationId xmlns:p14="http://schemas.microsoft.com/office/powerpoint/2010/main" val="40518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E68075-BD03-4EB0-B7B1-90F58A88D31F}" type="slidenum">
              <a:rPr kumimoji="1" lang="ja-JP" altLang="en-US" smtClean="0"/>
              <a:t>22</a:t>
            </a:fld>
            <a:endParaRPr kumimoji="1" lang="ja-JP" altLang="en-US"/>
          </a:p>
        </p:txBody>
      </p:sp>
    </p:spTree>
    <p:extLst>
      <p:ext uri="{BB962C8B-B14F-4D97-AF65-F5344CB8AC3E}">
        <p14:creationId xmlns:p14="http://schemas.microsoft.com/office/powerpoint/2010/main" val="342077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1955-7032-4523-941F-F38F57955041}" type="slidenum">
              <a:rPr lang="en-US" altLang="ja-JP"/>
              <a:pPr/>
              <a:t>24</a:t>
            </a:fld>
            <a:endParaRPr lang="en-US" altLang="ja-JP"/>
          </a:p>
        </p:txBody>
      </p:sp>
      <p:sp>
        <p:nvSpPr>
          <p:cNvPr id="1074178" name="Rectangle 2"/>
          <p:cNvSpPr>
            <a:spLocks noGrp="1" noRot="1" noChangeAspect="1" noChangeArrowheads="1" noTextEdit="1"/>
          </p:cNvSpPr>
          <p:nvPr>
            <p:ph type="sldImg"/>
          </p:nvPr>
        </p:nvSpPr>
        <p:spPr bwMode="auto">
          <a:xfrm>
            <a:off x="1147763" y="692150"/>
            <a:ext cx="4559300" cy="3419475"/>
          </a:xfrm>
          <a:prstGeom prst="rect">
            <a:avLst/>
          </a:prstGeom>
          <a:solidFill>
            <a:srgbClr val="FFFFFF"/>
          </a:solidFill>
          <a:ln w="12700" cap="flat">
            <a:solidFill>
              <a:srgbClr val="000000"/>
            </a:solidFill>
            <a:miter lim="800000"/>
            <a:headEnd/>
            <a:tailEnd/>
          </a:ln>
        </p:spPr>
      </p:sp>
      <p:sp>
        <p:nvSpPr>
          <p:cNvPr id="1074179" name="Rectangle 3"/>
          <p:cNvSpPr>
            <a:spLocks noGrp="1" noChangeArrowheads="1"/>
          </p:cNvSpPr>
          <p:nvPr>
            <p:ph type="body" idx="1"/>
          </p:nvPr>
        </p:nvSpPr>
        <p:spPr bwMode="auto">
          <a:xfrm>
            <a:off x="912813" y="4343400"/>
            <a:ext cx="5030787" cy="4113213"/>
          </a:xfrm>
          <a:prstGeom prst="rect">
            <a:avLst/>
          </a:prstGeom>
          <a:noFill/>
          <a:ln>
            <a:miter lim="800000"/>
            <a:headEnd/>
            <a:tailEnd/>
          </a:ln>
        </p:spPr>
        <p:txBody>
          <a:bodyPr lIns="96726" tIns="50822" rIns="96726" bIns="50822"/>
          <a:lstStyle/>
          <a:p>
            <a:endParaRPr lang="ja-JP" altLang="ja-JP"/>
          </a:p>
        </p:txBody>
      </p:sp>
    </p:spTree>
    <p:extLst>
      <p:ext uri="{BB962C8B-B14F-4D97-AF65-F5344CB8AC3E}">
        <p14:creationId xmlns:p14="http://schemas.microsoft.com/office/powerpoint/2010/main" val="40518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347952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289153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403771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43895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3102532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400220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299744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216627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23399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170439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DD48708-B970-A849-A6CC-1D4DC7F1AEE0}" type="datetimeFigureOut">
              <a:rPr kumimoji="1" lang="ja-JP" altLang="en-US" smtClean="0"/>
              <a:t>2017/2/28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168135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48708-B970-A849-A6CC-1D4DC7F1AEE0}" type="datetimeFigureOut">
              <a:rPr kumimoji="1" lang="ja-JP" altLang="en-US" smtClean="0"/>
              <a:t>2017/2/28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66E40-23D8-9A48-A3AC-0CC9673FE7A4}" type="slidenum">
              <a:rPr kumimoji="1" lang="ja-JP" altLang="en-US" smtClean="0"/>
              <a:t>‹#›</a:t>
            </a:fld>
            <a:endParaRPr kumimoji="1" lang="ja-JP" altLang="en-US"/>
          </a:p>
        </p:txBody>
      </p:sp>
    </p:spTree>
    <p:extLst>
      <p:ext uri="{BB962C8B-B14F-4D97-AF65-F5344CB8AC3E}">
        <p14:creationId xmlns:p14="http://schemas.microsoft.com/office/powerpoint/2010/main" val="1575855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493899" y="2522167"/>
            <a:ext cx="5698996" cy="923330"/>
          </a:xfrm>
          <a:prstGeom prst="rect">
            <a:avLst/>
          </a:prstGeom>
          <a:noFill/>
        </p:spPr>
        <p:txBody>
          <a:bodyPr wrap="none" lIns="91440" tIns="45720" rIns="91440" bIns="45720">
            <a:spAutoFit/>
          </a:bodyPr>
          <a:lstStyle/>
          <a:p>
            <a:pPr algn="ctr"/>
            <a:r>
              <a:rPr lang="ja-JP" altLang="en-US" sz="5400" dirty="0" smtClean="0">
                <a:ln w="0"/>
                <a:solidFill>
                  <a:schemeClr val="accent3">
                    <a:lumMod val="75000"/>
                  </a:schemeClr>
                </a:solidFill>
                <a:effectLst>
                  <a:outerShdw blurRad="38100" dist="25400" dir="5400000" algn="ctr" rotWithShape="0">
                    <a:srgbClr val="6E747A">
                      <a:alpha val="43000"/>
                    </a:srgbClr>
                  </a:outerShdw>
                </a:effectLst>
              </a:rPr>
              <a:t>肝炎って、なぁに？</a:t>
            </a:r>
            <a:endParaRPr lang="ja-JP" altLang="en-US" sz="5400" b="0" cap="none" spc="0" dirty="0">
              <a:ln w="0"/>
              <a:solidFill>
                <a:schemeClr val="accent3">
                  <a:lumMod val="75000"/>
                </a:schemeClr>
              </a:solidFill>
              <a:effectLst>
                <a:outerShdw blurRad="38100" dist="25400" dir="5400000" algn="ctr" rotWithShape="0">
                  <a:srgbClr val="6E747A">
                    <a:alpha val="43000"/>
                  </a:srgbClr>
                </a:outerShdw>
              </a:effectLst>
            </a:endParaRPr>
          </a:p>
        </p:txBody>
      </p:sp>
      <p:sp>
        <p:nvSpPr>
          <p:cNvPr id="7" name="テキスト ボックス 6"/>
          <p:cNvSpPr txBox="1"/>
          <p:nvPr/>
        </p:nvSpPr>
        <p:spPr>
          <a:xfrm>
            <a:off x="3092116" y="4704347"/>
            <a:ext cx="2954655" cy="1200329"/>
          </a:xfrm>
          <a:prstGeom prst="rect">
            <a:avLst/>
          </a:prstGeom>
          <a:noFill/>
        </p:spPr>
        <p:txBody>
          <a:bodyPr wrap="none" rtlCol="0">
            <a:spAutoFit/>
          </a:bodyPr>
          <a:lstStyle/>
          <a:p>
            <a:r>
              <a:rPr kumimoji="1" lang="ja-JP" altLang="en-US" sz="3600" dirty="0" smtClean="0">
                <a:solidFill>
                  <a:schemeClr val="accent3">
                    <a:lumMod val="50000"/>
                  </a:schemeClr>
                </a:solidFill>
              </a:rPr>
              <a:t>岡山大学病院</a:t>
            </a:r>
            <a:endParaRPr kumimoji="1" lang="en-US" altLang="ja-JP" sz="3600" dirty="0" smtClean="0">
              <a:solidFill>
                <a:schemeClr val="accent3">
                  <a:lumMod val="50000"/>
                </a:schemeClr>
              </a:solidFill>
            </a:endParaRPr>
          </a:p>
          <a:p>
            <a:r>
              <a:rPr lang="ja-JP" altLang="en-US" sz="3600" dirty="0">
                <a:solidFill>
                  <a:schemeClr val="accent3">
                    <a:lumMod val="50000"/>
                  </a:schemeClr>
                </a:solidFill>
              </a:rPr>
              <a:t>消化器内科</a:t>
            </a:r>
            <a:endParaRPr kumimoji="1" lang="ja-JP" altLang="en-US" sz="3600" dirty="0">
              <a:solidFill>
                <a:schemeClr val="accent3">
                  <a:lumMod val="50000"/>
                </a:schemeClr>
              </a:solidFill>
            </a:endParaRPr>
          </a:p>
        </p:txBody>
      </p:sp>
    </p:spTree>
    <p:extLst>
      <p:ext uri="{BB962C8B-B14F-4D97-AF65-F5344CB8AC3E}">
        <p14:creationId xmlns:p14="http://schemas.microsoft.com/office/powerpoint/2010/main" val="351948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検査陽性だったけど・・・</a:t>
            </a:r>
            <a:endParaRPr kumimoji="1" lang="ja-JP" altLang="en-US" dirty="0"/>
          </a:p>
        </p:txBody>
      </p:sp>
      <p:sp>
        <p:nvSpPr>
          <p:cNvPr id="5" name="雲形吹き出し 4"/>
          <p:cNvSpPr/>
          <p:nvPr/>
        </p:nvSpPr>
        <p:spPr>
          <a:xfrm>
            <a:off x="133054" y="933321"/>
            <a:ext cx="3987394" cy="1353635"/>
          </a:xfrm>
          <a:prstGeom prst="cloudCallout">
            <a:avLst>
              <a:gd name="adj1" fmla="val 40148"/>
              <a:gd name="adj2" fmla="val 85424"/>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dirty="0"/>
              <a:t>体調も悪くないし、</a:t>
            </a:r>
            <a:endParaRPr lang="en-US" altLang="ja-JP" dirty="0"/>
          </a:p>
          <a:p>
            <a:pPr algn="ctr"/>
            <a:r>
              <a:rPr lang="ja-JP" altLang="en-US" dirty="0"/>
              <a:t>肝機能も落ち着いているから、</a:t>
            </a:r>
            <a:endParaRPr lang="en-US" altLang="ja-JP" dirty="0"/>
          </a:p>
          <a:p>
            <a:pPr algn="ctr"/>
            <a:r>
              <a:rPr lang="ja-JP" altLang="en-US" dirty="0" smtClean="0"/>
              <a:t>放っておいても大丈夫かな？</a:t>
            </a:r>
            <a:endParaRPr lang="en-US" altLang="ja-JP" dirty="0"/>
          </a:p>
        </p:txBody>
      </p:sp>
      <p:sp>
        <p:nvSpPr>
          <p:cNvPr id="11" name="雲形吹き出し 10"/>
          <p:cNvSpPr/>
          <p:nvPr/>
        </p:nvSpPr>
        <p:spPr>
          <a:xfrm>
            <a:off x="5306987" y="936164"/>
            <a:ext cx="3649037" cy="1353635"/>
          </a:xfrm>
          <a:prstGeom prst="cloudCallout">
            <a:avLst>
              <a:gd name="adj1" fmla="val -63613"/>
              <a:gd name="adj2" fmla="val 71811"/>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dirty="0" smtClean="0"/>
              <a:t>やっぱり早めに治療した方が</a:t>
            </a:r>
            <a:endParaRPr lang="en-US" altLang="ja-JP" dirty="0" smtClean="0"/>
          </a:p>
          <a:p>
            <a:pPr algn="ctr"/>
            <a:r>
              <a:rPr lang="ja-JP" altLang="en-US" dirty="0" smtClean="0"/>
              <a:t>良いかな？</a:t>
            </a:r>
            <a:endParaRPr lang="en-US" altLang="ja-JP" dirty="0"/>
          </a:p>
        </p:txBody>
      </p:sp>
      <p:pic>
        <p:nvPicPr>
          <p:cNvPr id="3" name="図 2"/>
          <p:cNvPicPr>
            <a:picLocks noChangeAspect="1"/>
          </p:cNvPicPr>
          <p:nvPr/>
        </p:nvPicPr>
        <p:blipFill>
          <a:blip r:embed="rId2"/>
          <a:stretch>
            <a:fillRect/>
          </a:stretch>
        </p:blipFill>
        <p:spPr>
          <a:xfrm>
            <a:off x="2058425" y="2189212"/>
            <a:ext cx="4621154" cy="4727523"/>
          </a:xfrm>
          <a:prstGeom prst="rect">
            <a:avLst/>
          </a:prstGeom>
        </p:spPr>
      </p:pic>
      <p:pic>
        <p:nvPicPr>
          <p:cNvPr id="4" name="図 3"/>
          <p:cNvPicPr>
            <a:picLocks noChangeAspect="1"/>
          </p:cNvPicPr>
          <p:nvPr/>
        </p:nvPicPr>
        <p:blipFill>
          <a:blip r:embed="rId3"/>
          <a:stretch>
            <a:fillRect/>
          </a:stretch>
        </p:blipFill>
        <p:spPr>
          <a:xfrm rot="8339714" flipH="1" flipV="1">
            <a:off x="2767627" y="2399299"/>
            <a:ext cx="705469" cy="970830"/>
          </a:xfrm>
          <a:prstGeom prst="rect">
            <a:avLst/>
          </a:prstGeom>
        </p:spPr>
      </p:pic>
      <p:pic>
        <p:nvPicPr>
          <p:cNvPr id="10" name="図 9"/>
          <p:cNvPicPr>
            <a:picLocks noChangeAspect="1"/>
          </p:cNvPicPr>
          <p:nvPr/>
        </p:nvPicPr>
        <p:blipFill>
          <a:blip r:embed="rId3"/>
          <a:stretch>
            <a:fillRect/>
          </a:stretch>
        </p:blipFill>
        <p:spPr>
          <a:xfrm rot="11798066" flipH="1" flipV="1">
            <a:off x="4927893" y="2045125"/>
            <a:ext cx="758188" cy="1043379"/>
          </a:xfrm>
          <a:prstGeom prst="rect">
            <a:avLst/>
          </a:prstGeom>
        </p:spPr>
      </p:pic>
      <p:sp>
        <p:nvSpPr>
          <p:cNvPr id="13" name="雲形吹き出し 12"/>
          <p:cNvSpPr/>
          <p:nvPr/>
        </p:nvSpPr>
        <p:spPr>
          <a:xfrm>
            <a:off x="133054" y="1958436"/>
            <a:ext cx="2938171" cy="2624373"/>
          </a:xfrm>
          <a:prstGeom prst="cloudCallout">
            <a:avLst>
              <a:gd name="adj1" fmla="val 70492"/>
              <a:gd name="adj2" fmla="val -7094"/>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dirty="0" smtClean="0"/>
              <a:t>肝炎にかかっていると</a:t>
            </a:r>
            <a:endParaRPr kumimoji="1" lang="en-US" altLang="ja-JP" dirty="0" smtClean="0"/>
          </a:p>
          <a:p>
            <a:pPr algn="ctr"/>
            <a:r>
              <a:rPr kumimoji="1" lang="ja-JP" altLang="en-US" dirty="0" smtClean="0"/>
              <a:t>上司や周りに知られたら</a:t>
            </a:r>
            <a:endParaRPr kumimoji="1" lang="en-US" altLang="ja-JP" dirty="0" smtClean="0"/>
          </a:p>
          <a:p>
            <a:pPr algn="ctr"/>
            <a:r>
              <a:rPr kumimoji="1" lang="ja-JP" altLang="en-US" dirty="0" smtClean="0"/>
              <a:t>仕事を辞めさせられたり、</a:t>
            </a:r>
            <a:endParaRPr kumimoji="1" lang="en-US" altLang="ja-JP" dirty="0" smtClean="0"/>
          </a:p>
          <a:p>
            <a:pPr algn="ctr"/>
            <a:r>
              <a:rPr kumimoji="1" lang="ja-JP" altLang="en-US" dirty="0" smtClean="0"/>
              <a:t>「うつる」からと</a:t>
            </a:r>
            <a:endParaRPr kumimoji="1" lang="en-US" altLang="ja-JP" dirty="0" smtClean="0"/>
          </a:p>
          <a:p>
            <a:pPr algn="ctr"/>
            <a:r>
              <a:rPr kumimoji="1" lang="ja-JP" altLang="en-US" dirty="0" smtClean="0"/>
              <a:t>差別されたりするか</a:t>
            </a:r>
            <a:r>
              <a:rPr lang="ja-JP" altLang="en-US" dirty="0" smtClean="0"/>
              <a:t>も</a:t>
            </a:r>
            <a:r>
              <a:rPr kumimoji="1" lang="ja-JP" altLang="en-US" dirty="0" smtClean="0"/>
              <a:t>・・・</a:t>
            </a:r>
            <a:endParaRPr kumimoji="1" lang="ja-JP" altLang="en-US" dirty="0"/>
          </a:p>
        </p:txBody>
      </p:sp>
      <p:sp>
        <p:nvSpPr>
          <p:cNvPr id="14" name="雲形吹き出し 13"/>
          <p:cNvSpPr/>
          <p:nvPr/>
        </p:nvSpPr>
        <p:spPr>
          <a:xfrm>
            <a:off x="5819558" y="1888747"/>
            <a:ext cx="3324442" cy="1726424"/>
          </a:xfrm>
          <a:prstGeom prst="cloudCallout">
            <a:avLst>
              <a:gd name="adj1" fmla="val -68906"/>
              <a:gd name="adj2" fmla="val 46701"/>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dirty="0" smtClean="0"/>
              <a:t>仕事も忙しくて、</a:t>
            </a:r>
            <a:endParaRPr kumimoji="1" lang="en-US" altLang="ja-JP" dirty="0" smtClean="0"/>
          </a:p>
          <a:p>
            <a:pPr algn="ctr"/>
            <a:r>
              <a:rPr lang="ja-JP" altLang="en-US" dirty="0" smtClean="0"/>
              <a:t>検査や治療のために</a:t>
            </a:r>
            <a:endParaRPr lang="en-US" altLang="ja-JP" dirty="0" smtClean="0"/>
          </a:p>
          <a:p>
            <a:pPr algn="ctr"/>
            <a:r>
              <a:rPr kumimoji="1" lang="ja-JP" altLang="en-US" dirty="0" smtClean="0"/>
              <a:t>休めないし・・・</a:t>
            </a:r>
            <a:endParaRPr kumimoji="1" lang="en-US" altLang="ja-JP" dirty="0" smtClean="0"/>
          </a:p>
          <a:p>
            <a:pPr algn="ctr"/>
            <a:r>
              <a:rPr lang="ja-JP" altLang="en-US" dirty="0" smtClean="0"/>
              <a:t>治療はしんどいって聞いたし</a:t>
            </a:r>
            <a:endParaRPr kumimoji="1" lang="ja-JP" altLang="en-US" dirty="0"/>
          </a:p>
        </p:txBody>
      </p:sp>
      <p:grpSp>
        <p:nvGrpSpPr>
          <p:cNvPr id="6" name="図形グループ 5"/>
          <p:cNvGrpSpPr/>
          <p:nvPr/>
        </p:nvGrpSpPr>
        <p:grpSpPr>
          <a:xfrm>
            <a:off x="457200" y="4131458"/>
            <a:ext cx="3091644" cy="2745107"/>
            <a:chOff x="6148912" y="3793521"/>
            <a:chExt cx="3091644" cy="2745107"/>
          </a:xfrm>
        </p:grpSpPr>
        <p:sp>
          <p:nvSpPr>
            <p:cNvPr id="15" name="雲形吹き出し 14"/>
            <p:cNvSpPr/>
            <p:nvPr/>
          </p:nvSpPr>
          <p:spPr>
            <a:xfrm>
              <a:off x="6148912" y="3793521"/>
              <a:ext cx="3091644" cy="2745107"/>
            </a:xfrm>
            <a:prstGeom prst="cloudCallout">
              <a:avLst>
                <a:gd name="adj1" fmla="val 61213"/>
                <a:gd name="adj2" fmla="val -456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4"/>
            <a:stretch>
              <a:fillRect/>
            </a:stretch>
          </p:blipFill>
          <p:spPr>
            <a:xfrm>
              <a:off x="6382838" y="3937664"/>
              <a:ext cx="2573186" cy="2148610"/>
            </a:xfrm>
            <a:prstGeom prst="rect">
              <a:avLst/>
            </a:prstGeom>
          </p:spPr>
        </p:pic>
      </p:grpSp>
    </p:spTree>
    <p:extLst>
      <p:ext uri="{BB962C8B-B14F-4D97-AF65-F5344CB8AC3E}">
        <p14:creationId xmlns:p14="http://schemas.microsoft.com/office/powerpoint/2010/main" val="307575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07504" y="1512168"/>
            <a:ext cx="8964488" cy="52292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9819"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119821"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19822"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19824" name="Rectangle 16"/>
          <p:cNvSpPr>
            <a:spLocks noGrp="1" noChangeArrowheads="1"/>
          </p:cNvSpPr>
          <p:nvPr>
            <p:ph type="title" idx="4294967295"/>
          </p:nvPr>
        </p:nvSpPr>
        <p:spPr>
          <a:xfrm>
            <a:off x="683840" y="430560"/>
            <a:ext cx="7772400" cy="762000"/>
          </a:xfrm>
        </p:spPr>
        <p:txBody>
          <a:bodyPr/>
          <a:lstStyle/>
          <a:p>
            <a:pPr algn="ctr"/>
            <a:r>
              <a:rPr lang="ja-JP" altLang="en-US" sz="3600" dirty="0">
                <a:solidFill>
                  <a:srgbClr val="000099"/>
                </a:solidFill>
                <a:latin typeface="+mn-ea"/>
                <a:ea typeface="+mn-ea"/>
              </a:rPr>
              <a:t>肝臓病の</a:t>
            </a:r>
            <a:r>
              <a:rPr lang="ja-JP" altLang="en-US" sz="3600" dirty="0" smtClean="0">
                <a:solidFill>
                  <a:srgbClr val="000099"/>
                </a:solidFill>
                <a:latin typeface="+mn-ea"/>
                <a:ea typeface="+mn-ea"/>
              </a:rPr>
              <a:t>経過</a:t>
            </a:r>
            <a:endParaRPr lang="ja-JP" altLang="en-US" dirty="0">
              <a:solidFill>
                <a:srgbClr val="000099"/>
              </a:solidFill>
              <a:latin typeface="+mn-ea"/>
              <a:ea typeface="+mn-ea"/>
            </a:endParaRPr>
          </a:p>
        </p:txBody>
      </p:sp>
      <p:pic>
        <p:nvPicPr>
          <p:cNvPr id="119826" name="Picture 18" descr="graph"/>
          <p:cNvPicPr>
            <a:picLocks noChangeAspect="1" noChangeArrowheads="1"/>
          </p:cNvPicPr>
          <p:nvPr/>
        </p:nvPicPr>
        <p:blipFill>
          <a:blip r:embed="rId3" cstate="print"/>
          <a:srcRect/>
          <a:stretch>
            <a:fillRect/>
          </a:stretch>
        </p:blipFill>
        <p:spPr bwMode="auto">
          <a:xfrm>
            <a:off x="179512" y="1868760"/>
            <a:ext cx="8712968" cy="4800600"/>
          </a:xfrm>
          <a:prstGeom prst="rect">
            <a:avLst/>
          </a:prstGeom>
          <a:noFill/>
        </p:spPr>
      </p:pic>
      <p:sp>
        <p:nvSpPr>
          <p:cNvPr id="7" name="テキスト ボックス 6"/>
          <p:cNvSpPr txBox="1"/>
          <p:nvPr/>
        </p:nvSpPr>
        <p:spPr>
          <a:xfrm rot="16200000">
            <a:off x="-459622" y="4051752"/>
            <a:ext cx="2150706" cy="461665"/>
          </a:xfrm>
          <a:prstGeom prst="rect">
            <a:avLst/>
          </a:prstGeom>
          <a:solidFill>
            <a:srgbClr val="FFFFCC"/>
          </a:solidFill>
        </p:spPr>
        <p:txBody>
          <a:bodyPr wrap="square" rtlCol="0" anchor="t">
            <a:spAutoFit/>
          </a:bodyPr>
          <a:lstStyle/>
          <a:p>
            <a:pPr algn="ctr"/>
            <a:r>
              <a:rPr lang="ja-JP" altLang="en-US" sz="2400" dirty="0" smtClean="0">
                <a:latin typeface="+mn-ea"/>
              </a:rPr>
              <a:t>体調　　　　　</a:t>
            </a:r>
            <a:endParaRPr kumimoji="1" lang="ja-JP" altLang="en-US" sz="2400" dirty="0">
              <a:latin typeface="+mn-ea"/>
            </a:endParaRPr>
          </a:p>
        </p:txBody>
      </p:sp>
      <p:sp>
        <p:nvSpPr>
          <p:cNvPr id="8" name="二等辺三角形 7"/>
          <p:cNvSpPr/>
          <p:nvPr/>
        </p:nvSpPr>
        <p:spPr>
          <a:xfrm>
            <a:off x="507717" y="3212976"/>
            <a:ext cx="216024" cy="288032"/>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二等辺三角形 8"/>
          <p:cNvSpPr/>
          <p:nvPr/>
        </p:nvSpPr>
        <p:spPr>
          <a:xfrm flipV="1">
            <a:off x="507717" y="4797152"/>
            <a:ext cx="216024" cy="288032"/>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テキスト ボックス 9"/>
          <p:cNvSpPr txBox="1"/>
          <p:nvPr/>
        </p:nvSpPr>
        <p:spPr>
          <a:xfrm>
            <a:off x="369507" y="2702386"/>
            <a:ext cx="492443" cy="461665"/>
          </a:xfrm>
          <a:prstGeom prst="rect">
            <a:avLst/>
          </a:prstGeom>
          <a:noFill/>
        </p:spPr>
        <p:txBody>
          <a:bodyPr wrap="none" rtlCol="0">
            <a:spAutoFit/>
          </a:bodyPr>
          <a:lstStyle/>
          <a:p>
            <a:r>
              <a:rPr kumimoji="1" lang="ja-JP" altLang="en-US" sz="2400" dirty="0" smtClean="0">
                <a:latin typeface="+mn-ea"/>
              </a:rPr>
              <a:t>良</a:t>
            </a:r>
            <a:endParaRPr kumimoji="1" lang="ja-JP" altLang="en-US" sz="2400" dirty="0">
              <a:latin typeface="+mn-ea"/>
            </a:endParaRPr>
          </a:p>
        </p:txBody>
      </p:sp>
      <p:sp>
        <p:nvSpPr>
          <p:cNvPr id="11" name="テキスト ボックス 10"/>
          <p:cNvSpPr txBox="1"/>
          <p:nvPr/>
        </p:nvSpPr>
        <p:spPr>
          <a:xfrm>
            <a:off x="369508" y="5184194"/>
            <a:ext cx="492443" cy="461665"/>
          </a:xfrm>
          <a:prstGeom prst="rect">
            <a:avLst/>
          </a:prstGeom>
          <a:noFill/>
        </p:spPr>
        <p:txBody>
          <a:bodyPr wrap="none" rtlCol="0">
            <a:spAutoFit/>
          </a:bodyPr>
          <a:lstStyle/>
          <a:p>
            <a:r>
              <a:rPr kumimoji="1" lang="ja-JP" altLang="en-US" sz="2400" dirty="0" smtClean="0">
                <a:latin typeface="+mn-ea"/>
              </a:rPr>
              <a:t>悪</a:t>
            </a:r>
            <a:endParaRPr kumimoji="1" lang="ja-JP" altLang="en-US" sz="2400" dirty="0">
              <a:latin typeface="+mn-ea"/>
            </a:endParaRPr>
          </a:p>
        </p:txBody>
      </p:sp>
      <p:cxnSp>
        <p:nvCxnSpPr>
          <p:cNvPr id="13" name="直線コネクタ 12"/>
          <p:cNvCxnSpPr/>
          <p:nvPr/>
        </p:nvCxnSpPr>
        <p:spPr>
          <a:xfrm>
            <a:off x="1020044" y="4797152"/>
            <a:ext cx="7200800" cy="0"/>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863125" y="3515345"/>
            <a:ext cx="0" cy="1152128"/>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星 5 16"/>
          <p:cNvSpPr/>
          <p:nvPr/>
        </p:nvSpPr>
        <p:spPr>
          <a:xfrm>
            <a:off x="4427984" y="5501952"/>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8" name="星 5 17"/>
          <p:cNvSpPr/>
          <p:nvPr/>
        </p:nvSpPr>
        <p:spPr>
          <a:xfrm>
            <a:off x="5508104" y="5573960"/>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9" name="星 5 18"/>
          <p:cNvSpPr/>
          <p:nvPr/>
        </p:nvSpPr>
        <p:spPr>
          <a:xfrm>
            <a:off x="6156176" y="5654352"/>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0" name="星 5 19"/>
          <p:cNvSpPr/>
          <p:nvPr/>
        </p:nvSpPr>
        <p:spPr>
          <a:xfrm>
            <a:off x="7452320" y="5573960"/>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星 5 20"/>
          <p:cNvSpPr/>
          <p:nvPr/>
        </p:nvSpPr>
        <p:spPr>
          <a:xfrm>
            <a:off x="7164288" y="5213920"/>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2" name="星 5 21"/>
          <p:cNvSpPr/>
          <p:nvPr/>
        </p:nvSpPr>
        <p:spPr>
          <a:xfrm>
            <a:off x="6948264" y="4997896"/>
            <a:ext cx="144016"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4" name="Picture 49" descr="肝硬変"/>
          <p:cNvPicPr>
            <a:picLocks noChangeAspect="1" noChangeArrowheads="1"/>
          </p:cNvPicPr>
          <p:nvPr/>
        </p:nvPicPr>
        <p:blipFill>
          <a:blip r:embed="rId4" cstate="print"/>
          <a:srcRect/>
          <a:stretch>
            <a:fillRect/>
          </a:stretch>
        </p:blipFill>
        <p:spPr bwMode="auto">
          <a:xfrm>
            <a:off x="4566302" y="2978051"/>
            <a:ext cx="1445858" cy="955005"/>
          </a:xfrm>
          <a:prstGeom prst="rect">
            <a:avLst/>
          </a:prstGeom>
          <a:noFill/>
          <a:ln w="9525">
            <a:noFill/>
            <a:miter lim="800000"/>
            <a:headEnd/>
            <a:tailEnd/>
          </a:ln>
        </p:spPr>
      </p:pic>
      <p:pic>
        <p:nvPicPr>
          <p:cNvPr id="25" name="Picture 50" descr="急性肝炎"/>
          <p:cNvPicPr>
            <a:picLocks noChangeAspect="1" noChangeArrowheads="1"/>
          </p:cNvPicPr>
          <p:nvPr/>
        </p:nvPicPr>
        <p:blipFill>
          <a:blip r:embed="rId5" cstate="print"/>
          <a:srcRect/>
          <a:stretch>
            <a:fillRect/>
          </a:stretch>
        </p:blipFill>
        <p:spPr bwMode="auto">
          <a:xfrm>
            <a:off x="1159209" y="1772816"/>
            <a:ext cx="1396567" cy="957059"/>
          </a:xfrm>
          <a:prstGeom prst="rect">
            <a:avLst/>
          </a:prstGeom>
          <a:noFill/>
          <a:ln w="9525">
            <a:noFill/>
            <a:miter lim="800000"/>
            <a:headEnd/>
            <a:tailEnd/>
          </a:ln>
        </p:spPr>
      </p:pic>
      <p:pic>
        <p:nvPicPr>
          <p:cNvPr id="26" name="Picture 51" descr="慢性肝硬変"/>
          <p:cNvPicPr>
            <a:picLocks noChangeAspect="1" noChangeArrowheads="1"/>
          </p:cNvPicPr>
          <p:nvPr/>
        </p:nvPicPr>
        <p:blipFill>
          <a:blip r:embed="rId6" cstate="print"/>
          <a:srcRect/>
          <a:stretch>
            <a:fillRect/>
          </a:stretch>
        </p:blipFill>
        <p:spPr bwMode="auto">
          <a:xfrm>
            <a:off x="2863782" y="2276872"/>
            <a:ext cx="1394515" cy="930360"/>
          </a:xfrm>
          <a:prstGeom prst="rect">
            <a:avLst/>
          </a:prstGeom>
          <a:noFill/>
          <a:ln w="9525">
            <a:noFill/>
            <a:miter lim="800000"/>
            <a:headEnd/>
            <a:tailEnd/>
          </a:ln>
        </p:spPr>
      </p:pic>
      <p:sp>
        <p:nvSpPr>
          <p:cNvPr id="27" name="Text Box 11"/>
          <p:cNvSpPr txBox="1">
            <a:spLocks noChangeArrowheads="1"/>
          </p:cNvSpPr>
          <p:nvPr/>
        </p:nvSpPr>
        <p:spPr bwMode="auto">
          <a:xfrm>
            <a:off x="3923928" y="6294040"/>
            <a:ext cx="1488976" cy="369332"/>
          </a:xfrm>
          <a:prstGeom prst="rect">
            <a:avLst/>
          </a:prstGeom>
          <a:noFill/>
          <a:ln w="9525">
            <a:noFill/>
            <a:miter lim="800000"/>
            <a:headEnd/>
            <a:tailEnd/>
          </a:ln>
          <a:effectLst/>
        </p:spPr>
        <p:txBody>
          <a:bodyPr wrap="square">
            <a:spAutoFit/>
          </a:bodyPr>
          <a:lstStyle/>
          <a:p>
            <a:pPr algn="ctr" defTabSz="762000">
              <a:spcBef>
                <a:spcPct val="50000"/>
              </a:spcBef>
            </a:pPr>
            <a:r>
              <a:rPr lang="ja-JP" altLang="en-US" b="1" dirty="0" smtClean="0">
                <a:solidFill>
                  <a:srgbClr val="000066"/>
                </a:solidFill>
                <a:latin typeface="+mn-ea"/>
              </a:rPr>
              <a:t>症状ほぼなし</a:t>
            </a:r>
            <a:endParaRPr lang="ja-JP" altLang="en-US" b="1" dirty="0">
              <a:solidFill>
                <a:srgbClr val="000066"/>
              </a:solidFill>
              <a:latin typeface="+mn-ea"/>
            </a:endParaRPr>
          </a:p>
        </p:txBody>
      </p:sp>
      <p:sp>
        <p:nvSpPr>
          <p:cNvPr id="28" name="Text Box 13"/>
          <p:cNvSpPr txBox="1">
            <a:spLocks noChangeArrowheads="1"/>
          </p:cNvSpPr>
          <p:nvPr/>
        </p:nvSpPr>
        <p:spPr bwMode="auto">
          <a:xfrm>
            <a:off x="5580112" y="6294040"/>
            <a:ext cx="3491880" cy="369332"/>
          </a:xfrm>
          <a:prstGeom prst="rect">
            <a:avLst/>
          </a:prstGeom>
          <a:noFill/>
          <a:ln w="9525">
            <a:noFill/>
            <a:miter lim="800000"/>
            <a:headEnd/>
            <a:tailEnd/>
          </a:ln>
          <a:effectLst/>
        </p:spPr>
        <p:txBody>
          <a:bodyPr wrap="square">
            <a:spAutoFit/>
          </a:bodyPr>
          <a:lstStyle/>
          <a:p>
            <a:pPr algn="ctr" defTabSz="762000">
              <a:spcBef>
                <a:spcPct val="50000"/>
              </a:spcBef>
            </a:pPr>
            <a:r>
              <a:rPr lang="ja-JP" altLang="en-US" b="1" smtClean="0">
                <a:solidFill>
                  <a:srgbClr val="000066"/>
                </a:solidFill>
                <a:latin typeface="+mn-ea"/>
              </a:rPr>
              <a:t>肝不全症状（黄疸</a:t>
            </a:r>
            <a:r>
              <a:rPr lang="ja-JP" altLang="en-US" b="1" dirty="0" smtClean="0">
                <a:solidFill>
                  <a:srgbClr val="000066"/>
                </a:solidFill>
                <a:latin typeface="+mn-ea"/>
              </a:rPr>
              <a:t>、腹水</a:t>
            </a:r>
            <a:r>
              <a:rPr lang="ja-JP" altLang="en-US" b="1" smtClean="0">
                <a:solidFill>
                  <a:srgbClr val="000066"/>
                </a:solidFill>
                <a:latin typeface="+mn-ea"/>
              </a:rPr>
              <a:t>、脳症）</a:t>
            </a:r>
            <a:endParaRPr lang="ja-JP" altLang="en-US" b="1" dirty="0">
              <a:solidFill>
                <a:srgbClr val="000066"/>
              </a:solidFill>
              <a:latin typeface="+mn-ea"/>
            </a:endParaRPr>
          </a:p>
        </p:txBody>
      </p:sp>
      <p:sp>
        <p:nvSpPr>
          <p:cNvPr id="14" name="テキスト ボックス 13"/>
          <p:cNvSpPr txBox="1"/>
          <p:nvPr/>
        </p:nvSpPr>
        <p:spPr>
          <a:xfrm>
            <a:off x="7001350" y="3390091"/>
            <a:ext cx="1723550" cy="830997"/>
          </a:xfrm>
          <a:prstGeom prst="rect">
            <a:avLst/>
          </a:prstGeom>
          <a:solidFill>
            <a:srgbClr val="FFFFCC"/>
          </a:solidFill>
          <a:ln w="28575">
            <a:solidFill>
              <a:schemeClr val="accent2"/>
            </a:solidFill>
          </a:ln>
        </p:spPr>
        <p:txBody>
          <a:bodyPr wrap="none" rtlCol="0">
            <a:spAutoFit/>
          </a:bodyPr>
          <a:lstStyle/>
          <a:p>
            <a:pPr algn="ctr"/>
            <a:r>
              <a:rPr lang="ja-JP" altLang="en-US" sz="2400" dirty="0" smtClean="0">
                <a:latin typeface="+mn-ea"/>
              </a:rPr>
              <a:t>肝不全症状</a:t>
            </a:r>
            <a:endParaRPr lang="en-US" altLang="ja-JP" sz="2400" dirty="0" smtClean="0">
              <a:latin typeface="+mn-ea"/>
            </a:endParaRPr>
          </a:p>
          <a:p>
            <a:pPr algn="ctr"/>
            <a:r>
              <a:rPr kumimoji="1" lang="ja-JP" altLang="en-US" sz="2400" dirty="0" smtClean="0">
                <a:latin typeface="+mn-ea"/>
              </a:rPr>
              <a:t>出現ライン</a:t>
            </a:r>
            <a:endParaRPr kumimoji="1" lang="ja-JP" altLang="en-US" sz="2400" dirty="0">
              <a:latin typeface="+mn-ea"/>
            </a:endParaRPr>
          </a:p>
        </p:txBody>
      </p:sp>
      <p:sp>
        <p:nvSpPr>
          <p:cNvPr id="29" name="Text Box 5"/>
          <p:cNvSpPr txBox="1">
            <a:spLocks noChangeArrowheads="1"/>
          </p:cNvSpPr>
          <p:nvPr/>
        </p:nvSpPr>
        <p:spPr bwMode="auto">
          <a:xfrm>
            <a:off x="5580112" y="1671191"/>
            <a:ext cx="2448272" cy="461665"/>
          </a:xfrm>
          <a:prstGeom prst="rect">
            <a:avLst/>
          </a:prstGeom>
          <a:noFill/>
          <a:ln w="9525">
            <a:noFill/>
            <a:miter lim="800000"/>
            <a:headEnd/>
            <a:tailEnd/>
          </a:ln>
          <a:effectLst/>
        </p:spPr>
        <p:txBody>
          <a:bodyPr wrap="square">
            <a:spAutoFit/>
          </a:bodyPr>
          <a:lstStyle/>
          <a:p>
            <a:pPr defTabSz="762000">
              <a:spcBef>
                <a:spcPct val="50000"/>
              </a:spcBef>
              <a:tabLst>
                <a:tab pos="280988" algn="l"/>
              </a:tabLst>
            </a:pPr>
            <a:r>
              <a:rPr lang="ja-JP" altLang="en-US" sz="2400" b="1" dirty="0">
                <a:latin typeface="+mn-ea"/>
              </a:rPr>
              <a:t>肝硬変症と</a:t>
            </a:r>
            <a:r>
              <a:rPr lang="ja-JP" altLang="en-US" sz="2400" b="1" dirty="0" smtClean="0">
                <a:latin typeface="+mn-ea"/>
              </a:rPr>
              <a:t>は？</a:t>
            </a:r>
            <a:endParaRPr lang="ja-JP" altLang="en-US" sz="2400" b="1" dirty="0">
              <a:latin typeface="+mn-ea"/>
            </a:endParaRPr>
          </a:p>
        </p:txBody>
      </p:sp>
      <p:sp>
        <p:nvSpPr>
          <p:cNvPr id="31" name="Text Box 9"/>
          <p:cNvSpPr txBox="1">
            <a:spLocks noChangeArrowheads="1"/>
          </p:cNvSpPr>
          <p:nvPr/>
        </p:nvSpPr>
        <p:spPr bwMode="auto">
          <a:xfrm>
            <a:off x="5724128" y="2155503"/>
            <a:ext cx="2880320" cy="769441"/>
          </a:xfrm>
          <a:prstGeom prst="rect">
            <a:avLst/>
          </a:prstGeom>
          <a:noFill/>
          <a:ln w="9525">
            <a:noFill/>
            <a:miter lim="800000"/>
            <a:headEnd/>
            <a:tailEnd/>
          </a:ln>
          <a:effectLst/>
        </p:spPr>
        <p:txBody>
          <a:bodyPr wrap="square">
            <a:spAutoFit/>
          </a:bodyPr>
          <a:lstStyle/>
          <a:p>
            <a:pPr defTabSz="762000"/>
            <a:r>
              <a:rPr lang="ja-JP" altLang="en-US" sz="2200" dirty="0" smtClean="0">
                <a:solidFill>
                  <a:srgbClr val="000066"/>
                </a:solidFill>
                <a:latin typeface="+mn-ea"/>
              </a:rPr>
              <a:t>肝臓が線維で固くなり、</a:t>
            </a:r>
            <a:endParaRPr lang="en-US" altLang="ja-JP" sz="2200" dirty="0" smtClean="0">
              <a:solidFill>
                <a:srgbClr val="000066"/>
              </a:solidFill>
              <a:latin typeface="+mn-ea"/>
            </a:endParaRPr>
          </a:p>
          <a:p>
            <a:pPr defTabSz="762000"/>
            <a:r>
              <a:rPr lang="ja-JP" altLang="en-US" sz="2200" dirty="0" smtClean="0">
                <a:solidFill>
                  <a:srgbClr val="000066"/>
                </a:solidFill>
                <a:latin typeface="+mn-ea"/>
              </a:rPr>
              <a:t>正常機能</a:t>
            </a:r>
            <a:r>
              <a:rPr lang="ja-JP" altLang="en-US" sz="2200" dirty="0">
                <a:solidFill>
                  <a:srgbClr val="000066"/>
                </a:solidFill>
                <a:latin typeface="+mn-ea"/>
              </a:rPr>
              <a:t>を</a:t>
            </a:r>
            <a:r>
              <a:rPr lang="ja-JP" altLang="en-US" sz="2200" dirty="0" smtClean="0">
                <a:solidFill>
                  <a:srgbClr val="000066"/>
                </a:solidFill>
                <a:latin typeface="+mn-ea"/>
              </a:rPr>
              <a:t>果たせない</a:t>
            </a:r>
            <a:endParaRPr lang="ja-JP" altLang="en-US" sz="2200" dirty="0">
              <a:solidFill>
                <a:srgbClr val="000066"/>
              </a:solidFill>
              <a:latin typeface="+mn-ea"/>
            </a:endParaRPr>
          </a:p>
        </p:txBody>
      </p:sp>
      <p:sp>
        <p:nvSpPr>
          <p:cNvPr id="30" name="テキスト ボックス 29"/>
          <p:cNvSpPr txBox="1"/>
          <p:nvPr/>
        </p:nvSpPr>
        <p:spPr>
          <a:xfrm>
            <a:off x="1589016" y="2282096"/>
            <a:ext cx="5907386" cy="1938992"/>
          </a:xfrm>
          <a:prstGeom prst="rect">
            <a:avLst/>
          </a:prstGeom>
          <a:solidFill>
            <a:srgbClr val="FFC000"/>
          </a:solidFill>
        </p:spPr>
        <p:txBody>
          <a:bodyPr wrap="none" rtlCol="0">
            <a:spAutoFit/>
          </a:bodyPr>
          <a:lstStyle/>
          <a:p>
            <a:pPr algn="ctr"/>
            <a:r>
              <a:rPr kumimoji="1" lang="ja-JP" altLang="en-US" sz="6000" dirty="0" smtClean="0">
                <a:latin typeface="+mn-ea"/>
              </a:rPr>
              <a:t> 沈黙の臓器❕ </a:t>
            </a:r>
            <a:endParaRPr kumimoji="1" lang="en-US" altLang="ja-JP" sz="6000" dirty="0" smtClean="0">
              <a:latin typeface="+mn-ea"/>
            </a:endParaRPr>
          </a:p>
          <a:p>
            <a:pPr algn="ctr"/>
            <a:r>
              <a:rPr lang="ja-JP" altLang="en-US" sz="6000" dirty="0" smtClean="0">
                <a:latin typeface="+mn-ea"/>
              </a:rPr>
              <a:t>肝臓病は痛くない</a:t>
            </a:r>
            <a:endParaRPr kumimoji="1" lang="ja-JP" altLang="en-US" sz="6000" dirty="0">
              <a:latin typeface="+mn-ea"/>
            </a:endParaRPr>
          </a:p>
        </p:txBody>
      </p:sp>
    </p:spTree>
    <p:extLst>
      <p:ext uri="{BB962C8B-B14F-4D97-AF65-F5344CB8AC3E}">
        <p14:creationId xmlns:p14="http://schemas.microsoft.com/office/powerpoint/2010/main" val="388976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b="7861"/>
          <a:stretch/>
        </p:blipFill>
        <p:spPr>
          <a:xfrm>
            <a:off x="3589856" y="3864220"/>
            <a:ext cx="3467177" cy="2311451"/>
          </a:xfrm>
          <a:prstGeom prst="rect">
            <a:avLst/>
          </a:prstGeom>
        </p:spPr>
      </p:pic>
      <p:pic>
        <p:nvPicPr>
          <p:cNvPr id="3" name="図 2"/>
          <p:cNvPicPr>
            <a:picLocks noChangeAspect="1"/>
          </p:cNvPicPr>
          <p:nvPr/>
        </p:nvPicPr>
        <p:blipFill>
          <a:blip r:embed="rId4"/>
          <a:stretch>
            <a:fillRect/>
          </a:stretch>
        </p:blipFill>
        <p:spPr>
          <a:xfrm>
            <a:off x="154361" y="1682476"/>
            <a:ext cx="3474244" cy="2362887"/>
          </a:xfrm>
          <a:prstGeom prst="rect">
            <a:avLst/>
          </a:prstGeom>
        </p:spPr>
      </p:pic>
      <p:sp>
        <p:nvSpPr>
          <p:cNvPr id="8" name="テキスト ボックス 7"/>
          <p:cNvSpPr txBox="1"/>
          <p:nvPr/>
        </p:nvSpPr>
        <p:spPr>
          <a:xfrm>
            <a:off x="941192" y="3698888"/>
            <a:ext cx="1728192" cy="461665"/>
          </a:xfrm>
          <a:prstGeom prst="rect">
            <a:avLst/>
          </a:prstGeom>
          <a:noFill/>
        </p:spPr>
        <p:txBody>
          <a:bodyPr wrap="square" rtlCol="0">
            <a:spAutoFit/>
          </a:bodyPr>
          <a:lstStyle/>
          <a:p>
            <a:r>
              <a:rPr kumimoji="1" lang="ja-JP" altLang="en-US" sz="2400" dirty="0" smtClean="0">
                <a:latin typeface="+mn-ea"/>
              </a:rPr>
              <a:t>正常の肝臓</a:t>
            </a:r>
            <a:endParaRPr kumimoji="1" lang="ja-JP" altLang="en-US" sz="2400" dirty="0">
              <a:latin typeface="+mn-ea"/>
            </a:endParaRPr>
          </a:p>
        </p:txBody>
      </p:sp>
      <p:sp>
        <p:nvSpPr>
          <p:cNvPr id="9" name="テキスト ボックス 8"/>
          <p:cNvSpPr txBox="1"/>
          <p:nvPr/>
        </p:nvSpPr>
        <p:spPr>
          <a:xfrm>
            <a:off x="4588203" y="5949463"/>
            <a:ext cx="2607568" cy="461665"/>
          </a:xfrm>
          <a:prstGeom prst="rect">
            <a:avLst/>
          </a:prstGeom>
          <a:noFill/>
        </p:spPr>
        <p:txBody>
          <a:bodyPr wrap="square" rtlCol="0">
            <a:spAutoFit/>
          </a:bodyPr>
          <a:lstStyle/>
          <a:p>
            <a:pPr algn="ctr"/>
            <a:r>
              <a:rPr kumimoji="1" lang="ja-JP" altLang="en-US" sz="2400" dirty="0" smtClean="0">
                <a:latin typeface="+mn-ea"/>
              </a:rPr>
              <a:t>慢性肝炎・肝硬変</a:t>
            </a:r>
            <a:endParaRPr kumimoji="1" lang="ja-JP" altLang="en-US" sz="2400" dirty="0">
              <a:latin typeface="+mn-ea"/>
            </a:endParaRPr>
          </a:p>
        </p:txBody>
      </p:sp>
      <p:sp>
        <p:nvSpPr>
          <p:cNvPr id="14" name="爆発 2 13"/>
          <p:cNvSpPr/>
          <p:nvPr/>
        </p:nvSpPr>
        <p:spPr>
          <a:xfrm>
            <a:off x="4371572" y="4155771"/>
            <a:ext cx="1008112" cy="864096"/>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テキスト ボックス 20"/>
          <p:cNvSpPr txBox="1"/>
          <p:nvPr/>
        </p:nvSpPr>
        <p:spPr>
          <a:xfrm>
            <a:off x="469101" y="5595520"/>
            <a:ext cx="2607568" cy="584775"/>
          </a:xfrm>
          <a:prstGeom prst="rect">
            <a:avLst/>
          </a:prstGeom>
          <a:noFill/>
        </p:spPr>
        <p:txBody>
          <a:bodyPr wrap="square" rtlCol="0">
            <a:spAutoFit/>
          </a:bodyPr>
          <a:lstStyle/>
          <a:p>
            <a:pPr algn="ctr"/>
            <a:r>
              <a:rPr kumimoji="1" lang="ja-JP" altLang="en-US" sz="3200" dirty="0" smtClean="0">
                <a:solidFill>
                  <a:srgbClr val="FF0000"/>
                </a:solidFill>
                <a:latin typeface="+mn-ea"/>
              </a:rPr>
              <a:t>肝がん</a:t>
            </a:r>
            <a:endParaRPr kumimoji="1" lang="ja-JP" altLang="en-US" sz="3200" dirty="0">
              <a:solidFill>
                <a:srgbClr val="FF0000"/>
              </a:solidFill>
              <a:latin typeface="+mn-ea"/>
            </a:endParaRPr>
          </a:p>
        </p:txBody>
      </p:sp>
      <p:cxnSp>
        <p:nvCxnSpPr>
          <p:cNvPr id="22" name="直線コネクタ 21"/>
          <p:cNvCxnSpPr/>
          <p:nvPr/>
        </p:nvCxnSpPr>
        <p:spPr>
          <a:xfrm flipV="1">
            <a:off x="2275700" y="4614399"/>
            <a:ext cx="2527920" cy="1049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図 25"/>
          <p:cNvPicPr>
            <a:picLocks noChangeAspect="1"/>
          </p:cNvPicPr>
          <p:nvPr/>
        </p:nvPicPr>
        <p:blipFill rotWithShape="1">
          <a:blip r:embed="rId5"/>
          <a:srcRect r="68627" b="51902"/>
          <a:stretch/>
        </p:blipFill>
        <p:spPr>
          <a:xfrm>
            <a:off x="8388424" y="6153614"/>
            <a:ext cx="768102" cy="698123"/>
          </a:xfrm>
          <a:prstGeom prst="rect">
            <a:avLst/>
          </a:prstGeom>
        </p:spPr>
      </p:pic>
      <p:sp>
        <p:nvSpPr>
          <p:cNvPr id="27"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
        <p:nvSpPr>
          <p:cNvPr id="6" name="下矢印 5"/>
          <p:cNvSpPr/>
          <p:nvPr/>
        </p:nvSpPr>
        <p:spPr>
          <a:xfrm rot="18525712">
            <a:off x="3169319" y="3011091"/>
            <a:ext cx="510258" cy="133149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n-ea"/>
            </a:endParaRPr>
          </a:p>
        </p:txBody>
      </p:sp>
      <p:sp>
        <p:nvSpPr>
          <p:cNvPr id="15"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16"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7"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8" name="Rectangle 16"/>
          <p:cNvSpPr>
            <a:spLocks noGrp="1" noChangeArrowheads="1"/>
          </p:cNvSpPr>
          <p:nvPr>
            <p:ph type="title" idx="4294967295"/>
          </p:nvPr>
        </p:nvSpPr>
        <p:spPr>
          <a:xfrm>
            <a:off x="683840" y="430560"/>
            <a:ext cx="7772400" cy="762000"/>
          </a:xfrm>
        </p:spPr>
        <p:txBody>
          <a:bodyPr/>
          <a:lstStyle/>
          <a:p>
            <a:pPr algn="ctr"/>
            <a:r>
              <a:rPr lang="ja-JP" altLang="en-US" sz="3600" dirty="0" smtClean="0">
                <a:solidFill>
                  <a:srgbClr val="000099"/>
                </a:solidFill>
                <a:latin typeface="+mn-ea"/>
                <a:ea typeface="+mn-ea"/>
              </a:rPr>
              <a:t>肝臓病が進んでいくと・・・</a:t>
            </a:r>
            <a:endParaRPr lang="ja-JP" altLang="en-US" dirty="0">
              <a:solidFill>
                <a:srgbClr val="000099"/>
              </a:solidFill>
              <a:latin typeface="+mn-ea"/>
              <a:ea typeface="+mn-ea"/>
            </a:endParaRPr>
          </a:p>
        </p:txBody>
      </p:sp>
      <p:pic>
        <p:nvPicPr>
          <p:cNvPr id="13" name="図 12"/>
          <p:cNvPicPr>
            <a:picLocks noChangeAspect="1"/>
          </p:cNvPicPr>
          <p:nvPr/>
        </p:nvPicPr>
        <p:blipFill>
          <a:blip r:embed="rId6"/>
          <a:stretch>
            <a:fillRect/>
          </a:stretch>
        </p:blipFill>
        <p:spPr>
          <a:xfrm>
            <a:off x="5040953" y="1441629"/>
            <a:ext cx="3139850" cy="2478088"/>
          </a:xfrm>
          <a:prstGeom prst="rect">
            <a:avLst/>
          </a:prstGeom>
        </p:spPr>
      </p:pic>
    </p:spTree>
    <p:extLst>
      <p:ext uri="{BB962C8B-B14F-4D97-AF65-F5344CB8AC3E}">
        <p14:creationId xmlns:p14="http://schemas.microsoft.com/office/powerpoint/2010/main" val="105009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4875012" y="1100157"/>
            <a:ext cx="3389220" cy="2749034"/>
          </a:xfrm>
          <a:prstGeom prst="rect">
            <a:avLst/>
          </a:prstGeom>
        </p:spPr>
      </p:pic>
      <p:sp>
        <p:nvSpPr>
          <p:cNvPr id="2" name="タイトル 1"/>
          <p:cNvSpPr>
            <a:spLocks noGrp="1"/>
          </p:cNvSpPr>
          <p:nvPr>
            <p:ph type="title"/>
          </p:nvPr>
        </p:nvSpPr>
        <p:spPr/>
        <p:txBody>
          <a:bodyPr/>
          <a:lstStyle/>
          <a:p>
            <a:r>
              <a:rPr kumimoji="1" lang="ja-JP" altLang="en-US" dirty="0" smtClean="0"/>
              <a:t>もし放っておいたら、</a:t>
            </a:r>
            <a:r>
              <a:rPr kumimoji="1" lang="en-US" altLang="ja-JP" dirty="0" smtClean="0"/>
              <a:t>10-20</a:t>
            </a:r>
            <a:r>
              <a:rPr kumimoji="1" lang="ja-JP" altLang="en-US" dirty="0" smtClean="0"/>
              <a:t>年後・・・</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086" y="1654443"/>
            <a:ext cx="1514462" cy="1886139"/>
          </a:xfrm>
          <a:prstGeom prst="rect">
            <a:avLst/>
          </a:prstGeom>
          <a:noFill/>
          <a:ln>
            <a:no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4548" y="1654443"/>
            <a:ext cx="1707284" cy="1886139"/>
          </a:xfrm>
          <a:prstGeom prst="rect">
            <a:avLst/>
          </a:prstGeom>
          <a:noFill/>
          <a:ln>
            <a:noFill/>
          </a:ln>
        </p:spPr>
      </p:pic>
      <p:sp>
        <p:nvSpPr>
          <p:cNvPr id="6" name="テキスト 6"/>
          <p:cNvSpPr txBox="1"/>
          <p:nvPr/>
        </p:nvSpPr>
        <p:spPr>
          <a:xfrm>
            <a:off x="674417" y="1119687"/>
            <a:ext cx="685800" cy="6350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1800" kern="100" dirty="0">
                <a:effectLst/>
                <a:ea typeface="ＤＦＰ太丸ゴシック体"/>
                <a:cs typeface="Times New Roman"/>
              </a:rPr>
              <a:t>黄疸</a:t>
            </a:r>
            <a:endParaRPr lang="ja-JP" sz="1200" kern="100" dirty="0">
              <a:effectLst/>
              <a:ea typeface="ＭＳ 明朝"/>
              <a:cs typeface="Times New Roman"/>
            </a:endParaRPr>
          </a:p>
        </p:txBody>
      </p:sp>
      <p:sp>
        <p:nvSpPr>
          <p:cNvPr id="7" name="テキスト 8"/>
          <p:cNvSpPr txBox="1"/>
          <p:nvPr/>
        </p:nvSpPr>
        <p:spPr>
          <a:xfrm>
            <a:off x="2439775" y="1100157"/>
            <a:ext cx="685800" cy="6350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1800" kern="100" dirty="0">
                <a:effectLst/>
                <a:ea typeface="ＤＦＰ太丸ゴシック体"/>
                <a:cs typeface="Times New Roman"/>
              </a:rPr>
              <a:t>腹水</a:t>
            </a:r>
            <a:endParaRPr lang="ja-JP" sz="1200" kern="100" dirty="0">
              <a:effectLst/>
              <a:ea typeface="ＭＳ 明朝"/>
              <a:cs typeface="Times New Roman"/>
            </a:endParaRPr>
          </a:p>
        </p:txBody>
      </p:sp>
      <p:pic>
        <p:nvPicPr>
          <p:cNvPr id="9" name="図 8"/>
          <p:cNvPicPr>
            <a:picLocks noChangeAspect="1"/>
          </p:cNvPicPr>
          <p:nvPr/>
        </p:nvPicPr>
        <p:blipFill>
          <a:blip r:embed="rId5"/>
          <a:stretch>
            <a:fillRect/>
          </a:stretch>
        </p:blipFill>
        <p:spPr>
          <a:xfrm>
            <a:off x="997737" y="2855406"/>
            <a:ext cx="2484095" cy="2635645"/>
          </a:xfrm>
          <a:prstGeom prst="rect">
            <a:avLst/>
          </a:prstGeom>
        </p:spPr>
      </p:pic>
      <p:pic>
        <p:nvPicPr>
          <p:cNvPr id="11" name="図 10"/>
          <p:cNvPicPr>
            <a:picLocks noChangeAspect="1"/>
          </p:cNvPicPr>
          <p:nvPr/>
        </p:nvPicPr>
        <p:blipFill rotWithShape="1">
          <a:blip r:embed="rId6">
            <a:extLst>
              <a:ext uri="{BEBA8EAE-BF5A-486C-A8C5-ECC9F3942E4B}">
                <a14:imgProps xmlns:a14="http://schemas.microsoft.com/office/drawing/2010/main">
                  <a14:imgLayer r:embed="rId7">
                    <a14:imgEffect>
                      <a14:backgroundRemoval t="9867" b="89867" l="57778" r="95556"/>
                    </a14:imgEffect>
                  </a14:imgLayer>
                </a14:imgProps>
              </a:ext>
            </a:extLst>
          </a:blip>
          <a:srcRect l="56403"/>
          <a:stretch/>
        </p:blipFill>
        <p:spPr>
          <a:xfrm>
            <a:off x="5940746" y="3431129"/>
            <a:ext cx="1627300" cy="3110528"/>
          </a:xfrm>
          <a:prstGeom prst="rect">
            <a:avLst/>
          </a:prstGeom>
        </p:spPr>
      </p:pic>
      <p:sp>
        <p:nvSpPr>
          <p:cNvPr id="13" name="角丸四角形吹き出し 12"/>
          <p:cNvSpPr/>
          <p:nvPr/>
        </p:nvSpPr>
        <p:spPr>
          <a:xfrm>
            <a:off x="260086" y="5665214"/>
            <a:ext cx="3649820" cy="919134"/>
          </a:xfrm>
          <a:prstGeom prst="wedgeRoundRectCallout">
            <a:avLst>
              <a:gd name="adj1" fmla="val -20375"/>
              <a:gd name="adj2" fmla="val -775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体調が悪くて、</a:t>
            </a:r>
            <a:endParaRPr kumimoji="1" lang="en-US" altLang="ja-JP" dirty="0" smtClean="0"/>
          </a:p>
          <a:p>
            <a:pPr algn="ctr"/>
            <a:r>
              <a:rPr lang="ja-JP" altLang="en-US" dirty="0" smtClean="0"/>
              <a:t>仕事がなかなかできない・・・</a:t>
            </a:r>
            <a:endParaRPr kumimoji="1" lang="ja-JP" altLang="en-US" dirty="0"/>
          </a:p>
        </p:txBody>
      </p:sp>
      <p:sp>
        <p:nvSpPr>
          <p:cNvPr id="14" name="角丸四角形吹き出し 13"/>
          <p:cNvSpPr/>
          <p:nvPr/>
        </p:nvSpPr>
        <p:spPr>
          <a:xfrm>
            <a:off x="7428782" y="3062297"/>
            <a:ext cx="1670900" cy="1924096"/>
          </a:xfrm>
          <a:prstGeom prst="wedgeRoundRectCallout">
            <a:avLst>
              <a:gd name="adj1" fmla="val -45833"/>
              <a:gd name="adj2" fmla="val 625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また治療で</a:t>
            </a:r>
            <a:endParaRPr kumimoji="1" lang="en-US" altLang="ja-JP" dirty="0" smtClean="0"/>
          </a:p>
          <a:p>
            <a:pPr algn="ctr"/>
            <a:r>
              <a:rPr lang="ja-JP" altLang="en-US" dirty="0" smtClean="0"/>
              <a:t>休みます</a:t>
            </a:r>
            <a:r>
              <a:rPr kumimoji="1" lang="ja-JP" altLang="en-US" dirty="0" smtClean="0"/>
              <a:t>。</a:t>
            </a:r>
            <a:endParaRPr kumimoji="1" lang="en-US" altLang="ja-JP" dirty="0" smtClean="0"/>
          </a:p>
          <a:p>
            <a:pPr algn="ctr"/>
            <a:r>
              <a:rPr lang="ja-JP" altLang="en-US" dirty="0" smtClean="0"/>
              <a:t>すみません。</a:t>
            </a:r>
            <a:endParaRPr kumimoji="1" lang="en-US" altLang="ja-JP" dirty="0" smtClean="0"/>
          </a:p>
        </p:txBody>
      </p:sp>
      <p:pic>
        <p:nvPicPr>
          <p:cNvPr id="15" name="図 14"/>
          <p:cNvPicPr>
            <a:picLocks noChangeAspect="1"/>
          </p:cNvPicPr>
          <p:nvPr/>
        </p:nvPicPr>
        <p:blipFill>
          <a:blip r:embed="rId8"/>
          <a:stretch>
            <a:fillRect/>
          </a:stretch>
        </p:blipFill>
        <p:spPr>
          <a:xfrm>
            <a:off x="3993451" y="3916039"/>
            <a:ext cx="1995281" cy="2403953"/>
          </a:xfrm>
          <a:prstGeom prst="rect">
            <a:avLst/>
          </a:prstGeom>
        </p:spPr>
      </p:pic>
    </p:spTree>
    <p:extLst>
      <p:ext uri="{BB962C8B-B14F-4D97-AF65-F5344CB8AC3E}">
        <p14:creationId xmlns:p14="http://schemas.microsoft.com/office/powerpoint/2010/main" val="3046054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上司</a:t>
            </a:r>
            <a:r>
              <a:rPr kumimoji="1" lang="ja-JP" altLang="en-US" dirty="0" smtClean="0"/>
              <a:t>に相談・・・</a:t>
            </a:r>
            <a:endParaRPr kumimoji="1" lang="ja-JP" altLang="en-US" dirty="0"/>
          </a:p>
        </p:txBody>
      </p:sp>
      <p:pic>
        <p:nvPicPr>
          <p:cNvPr id="8" name="図 7"/>
          <p:cNvPicPr>
            <a:picLocks noChangeAspect="1"/>
          </p:cNvPicPr>
          <p:nvPr/>
        </p:nvPicPr>
        <p:blipFill>
          <a:blip r:embed="rId2"/>
          <a:stretch>
            <a:fillRect/>
          </a:stretch>
        </p:blipFill>
        <p:spPr>
          <a:xfrm>
            <a:off x="691126" y="1686637"/>
            <a:ext cx="1805794" cy="2175656"/>
          </a:xfrm>
          <a:prstGeom prst="rect">
            <a:avLst/>
          </a:prstGeom>
        </p:spPr>
      </p:pic>
      <p:sp>
        <p:nvSpPr>
          <p:cNvPr id="9" name="角丸四角形吹き出し 8"/>
          <p:cNvSpPr/>
          <p:nvPr/>
        </p:nvSpPr>
        <p:spPr>
          <a:xfrm>
            <a:off x="2794283" y="1417638"/>
            <a:ext cx="5760725" cy="2172501"/>
          </a:xfrm>
          <a:prstGeom prst="wedgeRoundRectCallout">
            <a:avLst>
              <a:gd name="adj1" fmla="val -55943"/>
              <a:gd name="adj2" fmla="val -572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t>休みをとって、早めに検査を受けて、</a:t>
            </a:r>
            <a:endParaRPr lang="en-US" altLang="ja-JP" sz="2000" dirty="0" smtClean="0"/>
          </a:p>
          <a:p>
            <a:pPr algn="ctr"/>
            <a:r>
              <a:rPr lang="ja-JP" altLang="en-US" sz="2000" dirty="0" smtClean="0"/>
              <a:t>必要なら治療を受けた方が良いぞ。</a:t>
            </a:r>
            <a:endParaRPr lang="en-US" altLang="ja-JP" sz="2000" dirty="0" smtClean="0"/>
          </a:p>
          <a:p>
            <a:pPr algn="ctr"/>
            <a:r>
              <a:rPr lang="ja-JP" altLang="en-US" sz="2000" dirty="0" smtClean="0"/>
              <a:t>仕事は体調が悪くないなら、</a:t>
            </a:r>
            <a:endParaRPr lang="en-US" altLang="ja-JP" sz="2000" dirty="0" smtClean="0"/>
          </a:p>
          <a:p>
            <a:pPr algn="ctr"/>
            <a:r>
              <a:rPr lang="ja-JP" altLang="en-US" sz="2000" dirty="0" smtClean="0"/>
              <a:t>今までどおりでいいよ。</a:t>
            </a:r>
            <a:endParaRPr lang="en-US" altLang="ja-JP" sz="2000" dirty="0" smtClean="0"/>
          </a:p>
        </p:txBody>
      </p:sp>
      <p:sp>
        <p:nvSpPr>
          <p:cNvPr id="4" name="角丸四角形吹き出し 3"/>
          <p:cNvSpPr/>
          <p:nvPr/>
        </p:nvSpPr>
        <p:spPr>
          <a:xfrm>
            <a:off x="524035" y="4261444"/>
            <a:ext cx="5073479" cy="1955250"/>
          </a:xfrm>
          <a:prstGeom prst="wedgeRoundRectCallout">
            <a:avLst>
              <a:gd name="adj1" fmla="val 60843"/>
              <a:gd name="adj2" fmla="val -1185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t>肝炎ウイルスは</a:t>
            </a:r>
            <a:endParaRPr lang="en-US" altLang="ja-JP" sz="2000" dirty="0"/>
          </a:p>
          <a:p>
            <a:pPr algn="ctr"/>
            <a:r>
              <a:rPr lang="ja-JP" altLang="en-US" sz="2000" dirty="0"/>
              <a:t>血液や体液を介してうつるものだから、</a:t>
            </a:r>
            <a:endParaRPr lang="en-US" altLang="ja-JP" sz="2000" dirty="0"/>
          </a:p>
          <a:p>
            <a:pPr algn="ctr"/>
            <a:r>
              <a:rPr lang="ja-JP" altLang="en-US" sz="2000" dirty="0"/>
              <a:t>日常業務ではほとんどうつる危険は</a:t>
            </a:r>
            <a:r>
              <a:rPr lang="ja-JP" altLang="en-US" sz="2000" dirty="0" smtClean="0"/>
              <a:t>ないよ</a:t>
            </a:r>
            <a:r>
              <a:rPr lang="ja-JP" altLang="en-US" sz="2000" dirty="0"/>
              <a:t>。</a:t>
            </a:r>
            <a:endParaRPr lang="en-US" altLang="ja-JP" sz="2000" dirty="0"/>
          </a:p>
        </p:txBody>
      </p:sp>
      <p:pic>
        <p:nvPicPr>
          <p:cNvPr id="10" name="図 9"/>
          <p:cNvPicPr>
            <a:picLocks noChangeAspect="1"/>
          </p:cNvPicPr>
          <p:nvPr/>
        </p:nvPicPr>
        <p:blipFill>
          <a:blip r:embed="rId3"/>
          <a:stretch>
            <a:fillRect/>
          </a:stretch>
        </p:blipFill>
        <p:spPr>
          <a:xfrm>
            <a:off x="6237017" y="4077617"/>
            <a:ext cx="1793101" cy="2359344"/>
          </a:xfrm>
          <a:prstGeom prst="rect">
            <a:avLst/>
          </a:prstGeom>
        </p:spPr>
      </p:pic>
    </p:spTree>
    <p:extLst>
      <p:ext uri="{BB962C8B-B14F-4D97-AF65-F5344CB8AC3E}">
        <p14:creationId xmlns:p14="http://schemas.microsoft.com/office/powerpoint/2010/main" val="939633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5536" y="1695766"/>
            <a:ext cx="6141720" cy="861774"/>
          </a:xfrm>
          <a:prstGeom prst="rect">
            <a:avLst/>
          </a:prstGeom>
        </p:spPr>
        <p:txBody>
          <a:bodyPr wrap="square">
            <a:spAutoFit/>
          </a:bodyPr>
          <a:lstStyle/>
          <a:p>
            <a:pPr lvl="0"/>
            <a:r>
              <a:rPr lang="ja-JP" altLang="en-US" sz="2500" dirty="0" smtClean="0">
                <a:latin typeface="Meiryo UI" panose="020B0604030504040204" pitchFamily="50" charset="-128"/>
                <a:ea typeface="Meiryo UI" panose="020B0604030504040204" pitchFamily="50" charset="-128"/>
              </a:rPr>
              <a:t>★</a:t>
            </a:r>
            <a:r>
              <a:rPr lang="ja-JP" altLang="ja-JP" sz="2500" dirty="0" smtClean="0">
                <a:latin typeface="Meiryo UI" panose="020B0604030504040204" pitchFamily="50" charset="-128"/>
                <a:ea typeface="Meiryo UI" panose="020B0604030504040204" pitchFamily="50" charset="-128"/>
              </a:rPr>
              <a:t>ウイルス</a:t>
            </a:r>
            <a:r>
              <a:rPr lang="ja-JP" altLang="en-US" sz="2500" dirty="0" smtClean="0">
                <a:latin typeface="Meiryo UI" panose="020B0604030504040204" pitchFamily="50" charset="-128"/>
                <a:ea typeface="Meiryo UI" panose="020B0604030504040204" pitchFamily="50" charset="-128"/>
              </a:rPr>
              <a:t>性</a:t>
            </a:r>
            <a:r>
              <a:rPr lang="ja-JP" altLang="ja-JP" sz="2500" dirty="0" smtClean="0">
                <a:latin typeface="Meiryo UI" panose="020B0604030504040204" pitchFamily="50" charset="-128"/>
                <a:ea typeface="Meiryo UI" panose="020B0604030504040204" pitchFamily="50" charset="-128"/>
              </a:rPr>
              <a:t>肝炎は就業</a:t>
            </a:r>
            <a:r>
              <a:rPr lang="ja-JP" altLang="en-US" sz="2500" dirty="0" smtClean="0">
                <a:latin typeface="Meiryo UI" panose="020B0604030504040204" pitchFamily="50" charset="-128"/>
                <a:ea typeface="Meiryo UI" panose="020B0604030504040204" pitchFamily="50" charset="-128"/>
              </a:rPr>
              <a:t>上</a:t>
            </a:r>
            <a:r>
              <a:rPr lang="ja-JP" altLang="ja-JP" sz="2500" dirty="0" smtClean="0">
                <a:latin typeface="Meiryo UI" panose="020B0604030504040204" pitchFamily="50" charset="-128"/>
                <a:ea typeface="Meiryo UI" panose="020B0604030504040204" pitchFamily="50" charset="-128"/>
              </a:rPr>
              <a:t>問題ない。</a:t>
            </a:r>
            <a:endParaRPr lang="en-US" altLang="ja-JP" sz="2500" dirty="0" smtClean="0">
              <a:latin typeface="Meiryo UI" panose="020B0604030504040204" pitchFamily="50" charset="-128"/>
              <a:ea typeface="Meiryo UI" panose="020B0604030504040204" pitchFamily="50" charset="-128"/>
            </a:endParaRPr>
          </a:p>
          <a:p>
            <a:r>
              <a:rPr lang="ja-JP" altLang="en-US" sz="2500" dirty="0" smtClean="0">
                <a:latin typeface="Meiryo UI" panose="020B0604030504040204" pitchFamily="50" charset="-128"/>
                <a:ea typeface="Meiryo UI" panose="020B0604030504040204" pitchFamily="50" charset="-128"/>
              </a:rPr>
              <a:t>　</a:t>
            </a:r>
            <a:r>
              <a:rPr lang="ja-JP" altLang="ja-JP" sz="2500" dirty="0" smtClean="0">
                <a:latin typeface="Meiryo UI" panose="020B0604030504040204" pitchFamily="50" charset="-128"/>
                <a:ea typeface="Meiryo UI" panose="020B0604030504040204" pitchFamily="50" charset="-128"/>
              </a:rPr>
              <a:t>就業禁止や解雇の理由とならない。</a:t>
            </a:r>
            <a:endParaRPr lang="en-US" altLang="ja-JP" sz="2500" dirty="0" smtClean="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rotWithShape="1">
          <a:blip r:embed="rId3"/>
          <a:srcRect r="68627" b="51902"/>
          <a:stretch/>
        </p:blipFill>
        <p:spPr>
          <a:xfrm>
            <a:off x="8388424" y="6153614"/>
            <a:ext cx="768102" cy="698123"/>
          </a:xfrm>
          <a:prstGeom prst="rect">
            <a:avLst/>
          </a:prstGeom>
        </p:spPr>
      </p:pic>
      <p:sp>
        <p:nvSpPr>
          <p:cNvPr id="9"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eiryo UI" panose="020B0604030504040204" pitchFamily="50" charset="-128"/>
                <a:ea typeface="Meiryo UI" panose="020B0604030504040204" pitchFamily="50" charset="-128"/>
              </a:rPr>
              <a:t>20150605</a:t>
            </a:r>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肝臓病教室</a:t>
            </a:r>
            <a:endParaRPr lang="es-ES" altLang="zh-CN" sz="1500" dirty="0">
              <a:solidFill>
                <a:schemeClr val="tx1"/>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463890" y="3161683"/>
            <a:ext cx="8185837" cy="2275289"/>
            <a:chOff x="397986" y="2486179"/>
            <a:chExt cx="8185837" cy="2275289"/>
          </a:xfrm>
        </p:grpSpPr>
        <p:sp>
          <p:nvSpPr>
            <p:cNvPr id="6" name="正方形/長方形 5"/>
            <p:cNvSpPr/>
            <p:nvPr/>
          </p:nvSpPr>
          <p:spPr>
            <a:xfrm>
              <a:off x="450822" y="2643436"/>
              <a:ext cx="6885384" cy="861774"/>
            </a:xfrm>
            <a:prstGeom prst="rect">
              <a:avLst/>
            </a:prstGeom>
          </p:spPr>
          <p:txBody>
            <a:bodyPr wrap="square">
              <a:spAutoFit/>
            </a:bodyPr>
            <a:lstStyle/>
            <a:p>
              <a:pPr lvl="0"/>
              <a:r>
                <a:rPr lang="ja-JP" altLang="en-US" sz="2500" dirty="0" smtClean="0">
                  <a:latin typeface="Meiryo UI" panose="020B0604030504040204" pitchFamily="50" charset="-128"/>
                  <a:ea typeface="Meiryo UI" panose="020B0604030504040204" pitchFamily="50" charset="-128"/>
                </a:rPr>
                <a:t>★事業者は、必要に応じて産業医等と相談の上、</a:t>
              </a:r>
            </a:p>
            <a:p>
              <a:pPr lvl="0"/>
              <a:r>
                <a:rPr lang="ja-JP" altLang="en-US" sz="2500" dirty="0" smtClean="0">
                  <a:latin typeface="Meiryo UI" panose="020B0604030504040204" pitchFamily="50" charset="-128"/>
                  <a:ea typeface="Meiryo UI" panose="020B0604030504040204" pitchFamily="50" charset="-128"/>
                </a:rPr>
                <a:t>　合理的な就業上の配慮が必要。</a:t>
              </a:r>
            </a:p>
          </p:txBody>
        </p:sp>
        <p:sp>
          <p:nvSpPr>
            <p:cNvPr id="7" name="正方形/長方形 6"/>
            <p:cNvSpPr/>
            <p:nvPr/>
          </p:nvSpPr>
          <p:spPr>
            <a:xfrm>
              <a:off x="499182" y="3590982"/>
              <a:ext cx="8084641" cy="1015663"/>
            </a:xfrm>
            <a:prstGeom prst="rect">
              <a:avLst/>
            </a:prstGeom>
          </p:spPr>
          <p:txBody>
            <a:bodyPr wrap="square">
              <a:spAutoFit/>
            </a:bodyPr>
            <a:lstStyle/>
            <a:p>
              <a:r>
                <a:rPr lang="ja-JP" altLang="en-US" sz="2000" dirty="0" smtClean="0">
                  <a:latin typeface="Meiryo UI" panose="020B0604030504040204" pitchFamily="50" charset="-128"/>
                  <a:ea typeface="Meiryo UI" panose="020B0604030504040204" pitchFamily="50" charset="-128"/>
                </a:rPr>
                <a:t>○ 健康</a:t>
              </a:r>
              <a:r>
                <a:rPr lang="ja-JP" altLang="en-US" sz="2000" dirty="0">
                  <a:latin typeface="Meiryo UI" panose="020B0604030504040204" pitchFamily="50" charset="-128"/>
                  <a:ea typeface="Meiryo UI" panose="020B0604030504040204" pitchFamily="50" charset="-128"/>
                </a:rPr>
                <a:t>診断に基づく再検査又は精密検査、治療のための受診の</a:t>
              </a:r>
              <a:r>
                <a:rPr lang="ja-JP" altLang="en-US" sz="2000" dirty="0" smtClean="0">
                  <a:latin typeface="Meiryo UI" panose="020B0604030504040204" pitchFamily="50" charset="-128"/>
                  <a:ea typeface="Meiryo UI" panose="020B0604030504040204" pitchFamily="50" charset="-128"/>
                </a:rPr>
                <a:t>勧奨</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a:t>
              </a:r>
              <a:r>
                <a:rPr lang="ja-JP" altLang="ja-JP" sz="2000" dirty="0" smtClean="0">
                  <a:latin typeface="Meiryo UI" panose="020B0604030504040204" pitchFamily="50" charset="-128"/>
                  <a:ea typeface="Meiryo UI" panose="020B0604030504040204" pitchFamily="50" charset="-128"/>
                </a:rPr>
                <a:t>肝炎治療のための入院・通院や</a:t>
              </a:r>
              <a:r>
                <a:rPr lang="ja-JP" altLang="en-US" sz="2000" dirty="0" smtClean="0">
                  <a:latin typeface="Meiryo UI" panose="020B0604030504040204" pitchFamily="50" charset="-128"/>
                  <a:ea typeface="Meiryo UI" panose="020B0604030504040204" pitchFamily="50" charset="-128"/>
                </a:rPr>
                <a:t>，</a:t>
              </a:r>
              <a:r>
                <a:rPr lang="ja-JP" altLang="ja-JP" sz="2000" dirty="0" smtClean="0">
                  <a:latin typeface="Meiryo UI" panose="020B0604030504040204" pitchFamily="50" charset="-128"/>
                  <a:ea typeface="Meiryo UI" panose="020B0604030504040204" pitchFamily="50" charset="-128"/>
                </a:rPr>
                <a:t>副作用等で就労できない労働者</a:t>
              </a:r>
              <a:endParaRPr lang="en-US" altLang="ja-JP" sz="2000" dirty="0" smtClean="0">
                <a:latin typeface="Meiryo UI" panose="020B0604030504040204" pitchFamily="50" charset="-128"/>
                <a:ea typeface="Meiryo UI" panose="020B0604030504040204" pitchFamily="50" charset="-128"/>
              </a:endParaRPr>
            </a:p>
            <a:p>
              <a:r>
                <a:rPr lang="en-US" altLang="ja-JP"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   </a:t>
              </a:r>
              <a:r>
                <a:rPr lang="ja-JP" altLang="ja-JP" sz="2000" dirty="0" smtClean="0">
                  <a:latin typeface="Meiryo UI" panose="020B0604030504040204" pitchFamily="50" charset="-128"/>
                  <a:ea typeface="Meiryo UI" panose="020B0604030504040204" pitchFamily="50" charset="-128"/>
                </a:rPr>
                <a:t>に対して、休暇の付与等、特段の配慮をすること</a:t>
              </a:r>
              <a:endParaRPr lang="en-US" altLang="ja-JP" sz="1200" dirty="0" smtClean="0">
                <a:latin typeface="Meiryo UI" panose="020B0604030504040204" pitchFamily="50" charset="-128"/>
                <a:ea typeface="Meiryo UI" panose="020B0604030504040204" pitchFamily="50" charset="-128"/>
              </a:endParaRPr>
            </a:p>
          </p:txBody>
        </p:sp>
        <p:sp>
          <p:nvSpPr>
            <p:cNvPr id="2" name="角丸四角形 1"/>
            <p:cNvSpPr/>
            <p:nvPr/>
          </p:nvSpPr>
          <p:spPr>
            <a:xfrm>
              <a:off x="397986" y="2486179"/>
              <a:ext cx="8119934" cy="22752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1" name="テキスト ボックス 10"/>
          <p:cNvSpPr txBox="1"/>
          <p:nvPr/>
        </p:nvSpPr>
        <p:spPr>
          <a:xfrm>
            <a:off x="776458" y="550421"/>
            <a:ext cx="7596551" cy="646331"/>
          </a:xfrm>
          <a:prstGeom prst="rect">
            <a:avLst/>
          </a:prstGeom>
          <a:solidFill>
            <a:srgbClr val="FFFF99"/>
          </a:solidFill>
          <a:ln>
            <a:noFill/>
          </a:ln>
        </p:spPr>
        <p:txBody>
          <a:bodyPr wrap="none" rtlCol="0">
            <a:spAutoFit/>
          </a:bodyPr>
          <a:lstStyle/>
          <a:p>
            <a:pPr algn="ctr"/>
            <a:r>
              <a:rPr lang="ja-JP" altLang="en-US" sz="3600" dirty="0" smtClean="0">
                <a:solidFill>
                  <a:srgbClr val="0000FF"/>
                </a:solidFill>
                <a:latin typeface="+mn-ea"/>
              </a:rPr>
              <a:t>職場における</a:t>
            </a:r>
            <a:r>
              <a:rPr lang="ja-JP" altLang="ja-JP" sz="3600" dirty="0" smtClean="0">
                <a:solidFill>
                  <a:srgbClr val="0000FF"/>
                </a:solidFill>
                <a:latin typeface="+mn-ea"/>
              </a:rPr>
              <a:t>ウイルス肝炎</a:t>
            </a:r>
            <a:r>
              <a:rPr lang="ja-JP" altLang="en-US" sz="3600" dirty="0" smtClean="0">
                <a:solidFill>
                  <a:srgbClr val="0000FF"/>
                </a:solidFill>
                <a:latin typeface="+mn-ea"/>
              </a:rPr>
              <a:t>の取り扱い</a:t>
            </a:r>
            <a:endParaRPr kumimoji="1" lang="ja-JP" altLang="en-US" sz="3600" dirty="0">
              <a:solidFill>
                <a:srgbClr val="0000FF"/>
              </a:solidFill>
              <a:latin typeface="+mn-ea"/>
            </a:endParaRPr>
          </a:p>
        </p:txBody>
      </p:sp>
      <p:sp>
        <p:nvSpPr>
          <p:cNvPr id="4" name="爆発 1 3"/>
          <p:cNvSpPr/>
          <p:nvPr/>
        </p:nvSpPr>
        <p:spPr>
          <a:xfrm>
            <a:off x="5254580" y="946079"/>
            <a:ext cx="4014337" cy="1964931"/>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t>差別はできない</a:t>
            </a:r>
            <a:endParaRPr kumimoji="1" lang="ja-JP" altLang="en-US" dirty="0"/>
          </a:p>
        </p:txBody>
      </p:sp>
      <p:sp>
        <p:nvSpPr>
          <p:cNvPr id="10" name="ハート 9"/>
          <p:cNvSpPr/>
          <p:nvPr/>
        </p:nvSpPr>
        <p:spPr>
          <a:xfrm>
            <a:off x="377606" y="5187600"/>
            <a:ext cx="3308382" cy="1236654"/>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t>配慮は必要です</a:t>
            </a:r>
            <a:endParaRPr kumimoji="1" lang="ja-JP" altLang="en-US" dirty="0"/>
          </a:p>
        </p:txBody>
      </p:sp>
    </p:spTree>
    <p:extLst>
      <p:ext uri="{BB962C8B-B14F-4D97-AF65-F5344CB8AC3E}">
        <p14:creationId xmlns:p14="http://schemas.microsoft.com/office/powerpoint/2010/main" val="151149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肝炎ウイルスの感染経路</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309710946"/>
              </p:ext>
            </p:extLst>
          </p:nvPr>
        </p:nvGraphicFramePr>
        <p:xfrm>
          <a:off x="206565" y="1283945"/>
          <a:ext cx="8716040" cy="2043076"/>
        </p:xfrm>
        <a:graphic>
          <a:graphicData uri="http://schemas.openxmlformats.org/drawingml/2006/table">
            <a:tbl>
              <a:tblPr firstRow="1" bandRow="1">
                <a:tableStyleId>{5C22544A-7EE6-4342-B048-85BDC9FD1C3A}</a:tableStyleId>
              </a:tblPr>
              <a:tblGrid>
                <a:gridCol w="1743208"/>
                <a:gridCol w="1743208"/>
                <a:gridCol w="1743208"/>
                <a:gridCol w="1743208"/>
                <a:gridCol w="1743208"/>
              </a:tblGrid>
              <a:tr h="688017">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ウイルス</a:t>
                      </a:r>
                      <a:endPar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Ａ型</a:t>
                      </a:r>
                      <a:endPar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（ＨＡＶ）</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Ｂ型</a:t>
                      </a:r>
                      <a:endPar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（ＨＢＶ）</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Ｃ型</a:t>
                      </a:r>
                      <a:endPar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（ＨＣＶ）</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Ｅ型</a:t>
                      </a:r>
                      <a:endPar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（ＨＥＶ）</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r>
              <a:tr h="835577">
                <a:tc>
                  <a:txBody>
                    <a:bodyPr/>
                    <a:lstStyle/>
                    <a:p>
                      <a:pPr algn="ctr"/>
                      <a:r>
                        <a:rPr kumimoji="1" lang="ja-JP" altLang="en-US" sz="18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rPr>
                        <a:t>感染経路</a:t>
                      </a:r>
                      <a:endParaRPr kumimoji="1" lang="ja-JP" altLang="en-US" sz="1800" b="0" dirty="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rPr>
                        <a:t>飲食物</a:t>
                      </a:r>
                      <a:endParaRPr kumimoji="1" lang="en-US" altLang="ja-JP" sz="18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4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rPr>
                        <a:t>（生牡蠣）</a:t>
                      </a:r>
                      <a:endParaRPr kumimoji="1" lang="ja-JP" altLang="en-US" sz="1400" b="0" dirty="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血液・体液</a:t>
                      </a:r>
                      <a:endParaRPr kumimoji="1" lang="en-US" altLang="ja-JP"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（垂直・水平）</a:t>
                      </a:r>
                      <a:endParaRPr kumimoji="1" lang="ja-JP" altLang="en-US" sz="1800" b="0" dirty="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血液・体液</a:t>
                      </a:r>
                      <a:endParaRPr kumimoji="1" lang="en-US" altLang="ja-JP"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p>
                      <a:pPr algn="ctr"/>
                      <a:r>
                        <a:rPr kumimoji="1" lang="ja-JP" altLang="en-US"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（水平）</a:t>
                      </a:r>
                      <a:endParaRPr kumimoji="1" lang="ja-JP" altLang="en-US" sz="1800" b="0" dirty="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ja-JP" altLang="en-US" sz="18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rPr>
                        <a:t>飲食物</a:t>
                      </a:r>
                      <a:endParaRPr kumimoji="1" lang="en-US" altLang="ja-JP" sz="18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rPr>
                        <a:t>（加熱不十分な豚、猪、鹿の肉）</a:t>
                      </a:r>
                      <a:endParaRPr kumimoji="1" lang="en-US" altLang="ja-JP" sz="1400" b="0" dirty="0" smtClean="0">
                        <a:solidFill>
                          <a:schemeClr val="tx1"/>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r>
              <a:tr h="519482">
                <a:tc>
                  <a:txBody>
                    <a:bodyPr/>
                    <a:lstStyle/>
                    <a:p>
                      <a:pPr algn="ctr"/>
                      <a:r>
                        <a:rPr kumimoji="1" lang="ja-JP" altLang="en-US" sz="1800" b="0" dirty="0" smtClean="0">
                          <a:latin typeface="HGPｺﾞｼｯｸE" panose="020B0900000000000000" pitchFamily="50" charset="-128"/>
                          <a:ea typeface="HGPｺﾞｼｯｸE" panose="020B0900000000000000" pitchFamily="50" charset="-128"/>
                          <a:cs typeface="Arial" panose="020B0604020202020204" pitchFamily="34" charset="0"/>
                        </a:rPr>
                        <a:t>慢性肝炎</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rPr>
                        <a:t>×</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en-US" altLang="ja-JP"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a:t>
                      </a:r>
                      <a:endParaRPr kumimoji="1" lang="ja-JP" altLang="en-US" sz="1800" b="0" dirty="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en-US" altLang="ja-JP" sz="1800" b="0" dirty="0" smtClean="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rPr>
                        <a:t>◎</a:t>
                      </a:r>
                      <a:endParaRPr kumimoji="1" lang="ja-JP" altLang="en-US" sz="1800" b="0" dirty="0">
                        <a:solidFill>
                          <a:srgbClr val="FF0000"/>
                        </a:solidFill>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c>
                  <a:txBody>
                    <a:bodyPr/>
                    <a:lstStyle/>
                    <a:p>
                      <a:pPr algn="ctr"/>
                      <a:r>
                        <a:rPr kumimoji="1" lang="en-US" altLang="ja-JP" sz="1800" b="0" dirty="0" smtClean="0">
                          <a:latin typeface="HGPｺﾞｼｯｸE" panose="020B0900000000000000" pitchFamily="50" charset="-128"/>
                          <a:ea typeface="HGPｺﾞｼｯｸE" panose="020B0900000000000000" pitchFamily="50" charset="-128"/>
                          <a:cs typeface="Arial" panose="020B0604020202020204" pitchFamily="34" charset="0"/>
                        </a:rPr>
                        <a:t>×</a:t>
                      </a:r>
                      <a:endParaRPr kumimoji="1" lang="ja-JP" altLang="en-US" sz="1800" b="0" dirty="0">
                        <a:latin typeface="HGPｺﾞｼｯｸE" panose="020B0900000000000000" pitchFamily="50" charset="-128"/>
                        <a:ea typeface="HGPｺﾞｼｯｸE" panose="020B0900000000000000" pitchFamily="50" charset="-128"/>
                        <a:cs typeface="Arial" panose="020B0604020202020204" pitchFamily="34" charset="0"/>
                      </a:endParaRPr>
                    </a:p>
                  </a:txBody>
                  <a:tcPr marL="91441" marR="91441" marT="45714" marB="45714" anchor="ctr"/>
                </a:tc>
              </a:tr>
            </a:tbl>
          </a:graphicData>
        </a:graphic>
      </p:graphicFrame>
      <p:sp>
        <p:nvSpPr>
          <p:cNvPr id="6" name="テキスト ボックス 5"/>
          <p:cNvSpPr txBox="1"/>
          <p:nvPr/>
        </p:nvSpPr>
        <p:spPr>
          <a:xfrm>
            <a:off x="206565" y="3276882"/>
            <a:ext cx="8716040" cy="3416320"/>
          </a:xfrm>
          <a:prstGeom prst="rect">
            <a:avLst/>
          </a:prstGeom>
          <a:noFill/>
        </p:spPr>
        <p:txBody>
          <a:bodyPr wrap="square" rtlCol="0">
            <a:spAutoFit/>
          </a:bodyPr>
          <a:lstStyle/>
          <a:p>
            <a:r>
              <a:rPr lang="ja-JP" altLang="en-US" sz="2400" dirty="0" smtClean="0"/>
              <a:t>慢性化する</a:t>
            </a:r>
            <a:r>
              <a:rPr lang="en-US" altLang="ja-JP" sz="2400" dirty="0" smtClean="0"/>
              <a:t>B</a:t>
            </a:r>
            <a:r>
              <a:rPr lang="ja-JP" altLang="en-US" sz="2400" dirty="0" smtClean="0"/>
              <a:t>型肝炎・</a:t>
            </a:r>
            <a:r>
              <a:rPr lang="en-US" altLang="ja-JP" sz="2400" dirty="0" smtClean="0"/>
              <a:t>C</a:t>
            </a:r>
            <a:r>
              <a:rPr lang="ja-JP" altLang="en-US" sz="2400" dirty="0" smtClean="0"/>
              <a:t>型肝炎は感染している人の血液・体液を介して感染します。</a:t>
            </a:r>
            <a:endParaRPr lang="en-US" altLang="ja-JP" sz="2400" dirty="0" smtClean="0"/>
          </a:p>
          <a:p>
            <a:r>
              <a:rPr lang="en-US" altLang="ja-JP" sz="2400" dirty="0" smtClean="0"/>
              <a:t>B</a:t>
            </a:r>
            <a:r>
              <a:rPr lang="ja-JP" altLang="en-US" sz="2400" dirty="0" smtClean="0"/>
              <a:t>型肝炎は垂直（母子）感染と水平感染がありますが、</a:t>
            </a:r>
            <a:r>
              <a:rPr lang="en-US" altLang="ja-JP" sz="2400" dirty="0" smtClean="0"/>
              <a:t>1986</a:t>
            </a:r>
            <a:r>
              <a:rPr lang="ja-JP" altLang="en-US" sz="2400" dirty="0"/>
              <a:t>年</a:t>
            </a:r>
            <a:r>
              <a:rPr lang="ja-JP" altLang="en-US" sz="2400" dirty="0" smtClean="0"/>
              <a:t>以降母子</a:t>
            </a:r>
            <a:r>
              <a:rPr lang="ja-JP" altLang="en-US" sz="2400" dirty="0"/>
              <a:t>感染予防対策が行われるようになっており、出産時での</a:t>
            </a:r>
            <a:r>
              <a:rPr lang="en-US" altLang="ja-JP" sz="2400" dirty="0"/>
              <a:t>B</a:t>
            </a:r>
            <a:r>
              <a:rPr lang="ja-JP" altLang="en-US" sz="2400" dirty="0"/>
              <a:t>型肝炎ウイルス感染は</a:t>
            </a:r>
            <a:r>
              <a:rPr lang="ja-JP" altLang="en-US" sz="2400" dirty="0" smtClean="0"/>
              <a:t>ほとんどありません。</a:t>
            </a:r>
            <a:endParaRPr lang="en-US" altLang="ja-JP" sz="2400" dirty="0" smtClean="0"/>
          </a:p>
          <a:p>
            <a:r>
              <a:rPr lang="ja-JP" altLang="en-US" sz="2400" dirty="0" smtClean="0"/>
              <a:t>水平感染には</a:t>
            </a:r>
            <a:r>
              <a:rPr lang="ja-JP" altLang="en-US" sz="2400" dirty="0"/>
              <a:t>性的接触・輸血・臓器移植・刺青・針刺し事故</a:t>
            </a:r>
            <a:r>
              <a:rPr lang="ja-JP" altLang="en-US" sz="2400" dirty="0" smtClean="0"/>
              <a:t>等がありますが、輸血</a:t>
            </a:r>
            <a:r>
              <a:rPr lang="ja-JP" altLang="en-US" sz="2400" dirty="0"/>
              <a:t>血液については</a:t>
            </a:r>
            <a:r>
              <a:rPr lang="en-US" altLang="ja-JP" sz="2400" dirty="0"/>
              <a:t>1972</a:t>
            </a:r>
            <a:r>
              <a:rPr lang="ja-JP" altLang="en-US" sz="2400" dirty="0"/>
              <a:t>年以降、集団予防接種では</a:t>
            </a:r>
            <a:r>
              <a:rPr lang="en-US" altLang="ja-JP" sz="2400" dirty="0"/>
              <a:t>1988</a:t>
            </a:r>
            <a:r>
              <a:rPr lang="ja-JP" altLang="en-US" sz="2400" dirty="0"/>
              <a:t>年に感染予防対策が</a:t>
            </a:r>
            <a:r>
              <a:rPr lang="ja-JP" altLang="en-US" sz="2400" dirty="0" smtClean="0"/>
              <a:t>取られています。</a:t>
            </a:r>
            <a:endParaRPr lang="en-US" altLang="ja-JP" sz="2400" dirty="0" smtClean="0"/>
          </a:p>
          <a:p>
            <a:r>
              <a:rPr lang="ja-JP" altLang="en-US" sz="2400" dirty="0" smtClean="0">
                <a:solidFill>
                  <a:srgbClr val="FF0000"/>
                </a:solidFill>
              </a:rPr>
              <a:t>感染予防に気をつければ、日常生活で感染することはありません。</a:t>
            </a:r>
            <a:endParaRPr lang="en-US" altLang="ja-JP" sz="2400" dirty="0" smtClean="0">
              <a:solidFill>
                <a:srgbClr val="FF0000"/>
              </a:solidFill>
            </a:endParaRPr>
          </a:p>
        </p:txBody>
      </p:sp>
    </p:spTree>
    <p:extLst>
      <p:ext uri="{BB962C8B-B14F-4D97-AF65-F5344CB8AC3E}">
        <p14:creationId xmlns:p14="http://schemas.microsoft.com/office/powerpoint/2010/main" val="1682208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感染予防</a:t>
            </a:r>
            <a:endParaRPr kumimoji="1" lang="ja-JP" altLang="en-US" dirty="0"/>
          </a:p>
        </p:txBody>
      </p:sp>
      <p:sp>
        <p:nvSpPr>
          <p:cNvPr id="3" name="コンテンツ プレースホルダー 2"/>
          <p:cNvSpPr>
            <a:spLocks noGrp="1"/>
          </p:cNvSpPr>
          <p:nvPr>
            <p:ph idx="1"/>
          </p:nvPr>
        </p:nvSpPr>
        <p:spPr>
          <a:xfrm>
            <a:off x="304939" y="1417638"/>
            <a:ext cx="8381861" cy="5149999"/>
          </a:xfrm>
        </p:spPr>
        <p:txBody>
          <a:bodyPr>
            <a:normAutofit fontScale="62500" lnSpcReduction="20000"/>
          </a:bodyPr>
          <a:lstStyle/>
          <a:p>
            <a:pPr marL="0" indent="0">
              <a:buNone/>
            </a:pPr>
            <a:r>
              <a:rPr lang="ja-JP" altLang="en-US" dirty="0" smtClean="0">
                <a:solidFill>
                  <a:srgbClr val="FF0000"/>
                </a:solidFill>
              </a:rPr>
              <a:t>血液・体液に触れない</a:t>
            </a:r>
            <a:r>
              <a:rPr lang="ja-JP" altLang="en-US" dirty="0" smtClean="0"/>
              <a:t>ことが大切になります。</a:t>
            </a:r>
            <a:endParaRPr lang="en-US" altLang="ja-JP" dirty="0" smtClean="0"/>
          </a:p>
          <a:p>
            <a:pPr marL="0" indent="0">
              <a:buNone/>
            </a:pPr>
            <a:r>
              <a:rPr lang="ja-JP" altLang="en-US" dirty="0" smtClean="0"/>
              <a:t>特</a:t>
            </a:r>
            <a:r>
              <a:rPr lang="ja-JP" altLang="en-US" dirty="0"/>
              <a:t>に以下のことに心がけましょう。</a:t>
            </a:r>
          </a:p>
          <a:p>
            <a:endParaRPr lang="ja-JP" altLang="en-US" dirty="0"/>
          </a:p>
          <a:p>
            <a:r>
              <a:rPr lang="ja-JP" altLang="en-US" dirty="0"/>
              <a:t>他人の歯ブラシやカミソリなどは使用しない。</a:t>
            </a:r>
          </a:p>
          <a:p>
            <a:r>
              <a:rPr lang="ja-JP" altLang="en-US" dirty="0" smtClean="0"/>
              <a:t>血液</a:t>
            </a:r>
            <a:r>
              <a:rPr lang="ja-JP" altLang="en-US" dirty="0"/>
              <a:t>や分泌物がついたものは</a:t>
            </a:r>
            <a:r>
              <a:rPr lang="ja-JP" altLang="en-US" dirty="0" smtClean="0"/>
              <a:t>、しっかり</a:t>
            </a:r>
            <a:r>
              <a:rPr lang="ja-JP" altLang="en-US" dirty="0"/>
              <a:t>包んで捨てる</a:t>
            </a:r>
            <a:r>
              <a:rPr lang="ja-JP" altLang="en-US" dirty="0" smtClean="0"/>
              <a:t>。</a:t>
            </a:r>
            <a:endParaRPr lang="en-US" altLang="ja-JP" dirty="0" smtClean="0"/>
          </a:p>
          <a:p>
            <a:r>
              <a:rPr lang="ja-JP" altLang="en-US" dirty="0" smtClean="0"/>
              <a:t>洗濯</a:t>
            </a:r>
            <a:r>
              <a:rPr lang="ja-JP" altLang="en-US" dirty="0"/>
              <a:t>する場合は漂白剤に付けた後、流水でしっかり洗い流し、他の人の洗濯物とは分けて洗濯し、日光にあてて乾かすようにする。</a:t>
            </a:r>
          </a:p>
          <a:p>
            <a:r>
              <a:rPr lang="ja-JP" altLang="en-US" dirty="0"/>
              <a:t>けが等の手当ては、できる限り自分で</a:t>
            </a:r>
            <a:r>
              <a:rPr lang="ja-JP" altLang="en-US" dirty="0" smtClean="0"/>
              <a:t>行う。（必要</a:t>
            </a:r>
            <a:r>
              <a:rPr lang="ja-JP" altLang="en-US" dirty="0"/>
              <a:t>があれば医療機関に受診する</a:t>
            </a:r>
            <a:r>
              <a:rPr lang="ja-JP" altLang="en-US" dirty="0" smtClean="0"/>
              <a:t>。）</a:t>
            </a:r>
            <a:endParaRPr lang="en-US" altLang="ja-JP" dirty="0" smtClean="0"/>
          </a:p>
          <a:p>
            <a:r>
              <a:rPr lang="ja-JP" altLang="en-US" dirty="0" smtClean="0"/>
              <a:t>他人</a:t>
            </a:r>
            <a:r>
              <a:rPr lang="ja-JP" altLang="en-US" dirty="0"/>
              <a:t>のけが等の手当てを手伝う場合は</a:t>
            </a:r>
            <a:r>
              <a:rPr lang="ja-JP" altLang="en-US" dirty="0" smtClean="0"/>
              <a:t>、手袋</a:t>
            </a:r>
            <a:r>
              <a:rPr lang="ja-JP" altLang="en-US" dirty="0"/>
              <a:t>を装着するなど、血液や分泌物に直接触れないように行う</a:t>
            </a:r>
            <a:r>
              <a:rPr lang="ja-JP" altLang="en-US" dirty="0" smtClean="0"/>
              <a:t>。</a:t>
            </a:r>
            <a:endParaRPr lang="en-US" altLang="ja-JP" dirty="0" smtClean="0"/>
          </a:p>
          <a:p>
            <a:r>
              <a:rPr lang="ja-JP" altLang="en-US" dirty="0" smtClean="0"/>
              <a:t>万一</a:t>
            </a:r>
            <a:r>
              <a:rPr lang="ja-JP" altLang="en-US" dirty="0"/>
              <a:t>、他人の血液が付着した場合は流水でしっかりと洗い流し、心配であれば検査を受ける。</a:t>
            </a:r>
          </a:p>
          <a:p>
            <a:r>
              <a:rPr lang="ja-JP" altLang="en-US" dirty="0"/>
              <a:t>感染している人との性的接触には、コンドームを使用する。</a:t>
            </a:r>
          </a:p>
          <a:p>
            <a:r>
              <a:rPr lang="en-US" altLang="ja-JP" dirty="0"/>
              <a:t>B</a:t>
            </a:r>
            <a:r>
              <a:rPr lang="ja-JP" altLang="en-US" dirty="0"/>
              <a:t>型肝炎ウイルスには有効なワクチンがあります</a:t>
            </a:r>
            <a:r>
              <a:rPr lang="ja-JP" altLang="en-US" dirty="0" smtClean="0"/>
              <a:t>。</a:t>
            </a:r>
            <a:endParaRPr lang="en-US" altLang="ja-JP" dirty="0" smtClean="0"/>
          </a:p>
          <a:p>
            <a:pPr marL="0" indent="0">
              <a:buNone/>
            </a:pPr>
            <a:endParaRPr lang="en-US" altLang="ja-JP" dirty="0" smtClean="0"/>
          </a:p>
          <a:p>
            <a:pPr marL="0" indent="0" algn="r">
              <a:buNone/>
            </a:pPr>
            <a:r>
              <a:rPr lang="ja-JP" altLang="en-US" dirty="0">
                <a:latin typeface="+mn-ea"/>
              </a:rPr>
              <a:t>「知って、肝炎」ホームページより</a:t>
            </a:r>
          </a:p>
          <a:p>
            <a:pPr marL="0" indent="0">
              <a:buNone/>
            </a:pPr>
            <a:endParaRPr kumimoji="1" lang="ja-JP" altLang="en-US" dirty="0"/>
          </a:p>
        </p:txBody>
      </p:sp>
      <p:pic>
        <p:nvPicPr>
          <p:cNvPr id="5" name="図 4"/>
          <p:cNvPicPr>
            <a:picLocks noChangeAspect="1"/>
          </p:cNvPicPr>
          <p:nvPr/>
        </p:nvPicPr>
        <p:blipFill>
          <a:blip r:embed="rId2"/>
          <a:stretch>
            <a:fillRect/>
          </a:stretch>
        </p:blipFill>
        <p:spPr>
          <a:xfrm>
            <a:off x="980519" y="5865751"/>
            <a:ext cx="733234" cy="872897"/>
          </a:xfrm>
          <a:prstGeom prst="rect">
            <a:avLst/>
          </a:prstGeom>
        </p:spPr>
      </p:pic>
      <p:pic>
        <p:nvPicPr>
          <p:cNvPr id="6" name="図 5"/>
          <p:cNvPicPr>
            <a:picLocks noChangeAspect="1"/>
          </p:cNvPicPr>
          <p:nvPr/>
        </p:nvPicPr>
        <p:blipFill>
          <a:blip r:embed="rId3"/>
          <a:stretch>
            <a:fillRect/>
          </a:stretch>
        </p:blipFill>
        <p:spPr>
          <a:xfrm>
            <a:off x="3829737" y="5865751"/>
            <a:ext cx="729543" cy="838555"/>
          </a:xfrm>
          <a:prstGeom prst="rect">
            <a:avLst/>
          </a:prstGeom>
        </p:spPr>
      </p:pic>
      <p:pic>
        <p:nvPicPr>
          <p:cNvPr id="7" name="図 6"/>
          <p:cNvPicPr>
            <a:picLocks noChangeAspect="1"/>
          </p:cNvPicPr>
          <p:nvPr/>
        </p:nvPicPr>
        <p:blipFill>
          <a:blip r:embed="rId4"/>
          <a:stretch>
            <a:fillRect/>
          </a:stretch>
        </p:blipFill>
        <p:spPr>
          <a:xfrm>
            <a:off x="7997270" y="1891354"/>
            <a:ext cx="1146730" cy="1173125"/>
          </a:xfrm>
          <a:prstGeom prst="rect">
            <a:avLst/>
          </a:prstGeom>
        </p:spPr>
      </p:pic>
      <p:pic>
        <p:nvPicPr>
          <p:cNvPr id="8" name="図 7"/>
          <p:cNvPicPr>
            <a:picLocks noChangeAspect="1"/>
          </p:cNvPicPr>
          <p:nvPr/>
        </p:nvPicPr>
        <p:blipFill>
          <a:blip r:embed="rId5"/>
          <a:stretch>
            <a:fillRect/>
          </a:stretch>
        </p:blipFill>
        <p:spPr>
          <a:xfrm>
            <a:off x="7821632" y="4852462"/>
            <a:ext cx="938287" cy="1230541"/>
          </a:xfrm>
          <a:prstGeom prst="rect">
            <a:avLst/>
          </a:prstGeom>
        </p:spPr>
      </p:pic>
      <p:pic>
        <p:nvPicPr>
          <p:cNvPr id="9" name="図 8"/>
          <p:cNvPicPr>
            <a:picLocks noChangeAspect="1"/>
          </p:cNvPicPr>
          <p:nvPr/>
        </p:nvPicPr>
        <p:blipFill>
          <a:blip r:embed="rId6"/>
          <a:stretch>
            <a:fillRect/>
          </a:stretch>
        </p:blipFill>
        <p:spPr>
          <a:xfrm>
            <a:off x="5801962" y="962481"/>
            <a:ext cx="2510600" cy="1694655"/>
          </a:xfrm>
          <a:prstGeom prst="rect">
            <a:avLst/>
          </a:prstGeom>
        </p:spPr>
      </p:pic>
    </p:spTree>
    <p:extLst>
      <p:ext uri="{BB962C8B-B14F-4D97-AF65-F5344CB8AC3E}">
        <p14:creationId xmlns:p14="http://schemas.microsoft.com/office/powerpoint/2010/main" val="1216828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病院を受診</a:t>
            </a:r>
            <a:endParaRPr kumimoji="1" lang="ja-JP" altLang="en-US" dirty="0"/>
          </a:p>
        </p:txBody>
      </p:sp>
      <p:pic>
        <p:nvPicPr>
          <p:cNvPr id="4" name="図 3"/>
          <p:cNvPicPr>
            <a:picLocks noChangeAspect="1"/>
          </p:cNvPicPr>
          <p:nvPr/>
        </p:nvPicPr>
        <p:blipFill>
          <a:blip r:embed="rId2"/>
          <a:stretch>
            <a:fillRect/>
          </a:stretch>
        </p:blipFill>
        <p:spPr>
          <a:xfrm>
            <a:off x="602109" y="1828391"/>
            <a:ext cx="2440876" cy="1916088"/>
          </a:xfrm>
          <a:prstGeom prst="rect">
            <a:avLst/>
          </a:prstGeom>
        </p:spPr>
      </p:pic>
      <p:pic>
        <p:nvPicPr>
          <p:cNvPr id="5" name="図 4"/>
          <p:cNvPicPr>
            <a:picLocks noChangeAspect="1"/>
          </p:cNvPicPr>
          <p:nvPr/>
        </p:nvPicPr>
        <p:blipFill>
          <a:blip r:embed="rId3"/>
          <a:stretch>
            <a:fillRect/>
          </a:stretch>
        </p:blipFill>
        <p:spPr>
          <a:xfrm>
            <a:off x="2865364" y="2224137"/>
            <a:ext cx="2684952" cy="2684952"/>
          </a:xfrm>
          <a:prstGeom prst="rect">
            <a:avLst/>
          </a:prstGeom>
        </p:spPr>
      </p:pic>
      <p:pic>
        <p:nvPicPr>
          <p:cNvPr id="6" name="図 5"/>
          <p:cNvPicPr>
            <a:picLocks noChangeAspect="1"/>
          </p:cNvPicPr>
          <p:nvPr/>
        </p:nvPicPr>
        <p:blipFill>
          <a:blip r:embed="rId4"/>
          <a:stretch>
            <a:fillRect/>
          </a:stretch>
        </p:blipFill>
        <p:spPr>
          <a:xfrm>
            <a:off x="2284649" y="1417638"/>
            <a:ext cx="1516672" cy="1368797"/>
          </a:xfrm>
          <a:prstGeom prst="rect">
            <a:avLst/>
          </a:prstGeom>
        </p:spPr>
      </p:pic>
      <p:sp>
        <p:nvSpPr>
          <p:cNvPr id="7" name="角丸四角形吹き出し 6"/>
          <p:cNvSpPr/>
          <p:nvPr/>
        </p:nvSpPr>
        <p:spPr>
          <a:xfrm>
            <a:off x="5682183" y="899209"/>
            <a:ext cx="3461817" cy="1887226"/>
          </a:xfrm>
          <a:prstGeom prst="wedgeRoundRectCallout">
            <a:avLst>
              <a:gd name="adj1" fmla="val -51514"/>
              <a:gd name="adj2" fmla="val 59912"/>
              <a:gd name="adj3" fmla="val 16667"/>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dirty="0" smtClean="0"/>
              <a:t>慢性肝炎がありますね。</a:t>
            </a:r>
            <a:endParaRPr kumimoji="1" lang="en-US" altLang="ja-JP" dirty="0" smtClean="0"/>
          </a:p>
          <a:p>
            <a:pPr algn="ctr"/>
            <a:r>
              <a:rPr kumimoji="1" lang="ja-JP" altLang="en-US" dirty="0" smtClean="0"/>
              <a:t>新しい飲み薬だと、</a:t>
            </a:r>
            <a:endParaRPr kumimoji="1" lang="en-US" altLang="ja-JP" dirty="0" smtClean="0"/>
          </a:p>
          <a:p>
            <a:pPr algn="ctr"/>
            <a:r>
              <a:rPr lang="ja-JP" altLang="en-US" dirty="0" smtClean="0"/>
              <a:t>副作用も少なく</a:t>
            </a:r>
            <a:r>
              <a:rPr kumimoji="1" lang="ja-JP" altLang="en-US" dirty="0" smtClean="0"/>
              <a:t>通院しながらで</a:t>
            </a:r>
            <a:endParaRPr kumimoji="1" lang="en-US" altLang="ja-JP" dirty="0" smtClean="0"/>
          </a:p>
          <a:p>
            <a:pPr algn="ctr"/>
            <a:r>
              <a:rPr kumimoji="1" lang="ja-JP" altLang="en-US" dirty="0" smtClean="0"/>
              <a:t>治療できますよ。</a:t>
            </a:r>
            <a:endParaRPr kumimoji="1" lang="ja-JP" altLang="en-US" dirty="0"/>
          </a:p>
        </p:txBody>
      </p:sp>
      <p:pic>
        <p:nvPicPr>
          <p:cNvPr id="8" name="図 7"/>
          <p:cNvPicPr>
            <a:picLocks noChangeAspect="1"/>
          </p:cNvPicPr>
          <p:nvPr/>
        </p:nvPicPr>
        <p:blipFill>
          <a:blip r:embed="rId5"/>
          <a:stretch>
            <a:fillRect/>
          </a:stretch>
        </p:blipFill>
        <p:spPr>
          <a:xfrm>
            <a:off x="6350200" y="2786435"/>
            <a:ext cx="1524731" cy="1036143"/>
          </a:xfrm>
          <a:prstGeom prst="rect">
            <a:avLst/>
          </a:prstGeom>
        </p:spPr>
      </p:pic>
      <p:pic>
        <p:nvPicPr>
          <p:cNvPr id="9" name="図 8"/>
          <p:cNvPicPr>
            <a:picLocks noChangeAspect="1"/>
          </p:cNvPicPr>
          <p:nvPr/>
        </p:nvPicPr>
        <p:blipFill>
          <a:blip r:embed="rId6"/>
          <a:stretch>
            <a:fillRect/>
          </a:stretch>
        </p:blipFill>
        <p:spPr>
          <a:xfrm>
            <a:off x="7507014" y="3171444"/>
            <a:ext cx="1523016" cy="1146069"/>
          </a:xfrm>
          <a:prstGeom prst="rect">
            <a:avLst/>
          </a:prstGeom>
        </p:spPr>
      </p:pic>
      <p:pic>
        <p:nvPicPr>
          <p:cNvPr id="10" name="図 9"/>
          <p:cNvPicPr>
            <a:picLocks noChangeAspect="1"/>
          </p:cNvPicPr>
          <p:nvPr/>
        </p:nvPicPr>
        <p:blipFill>
          <a:blip r:embed="rId7"/>
          <a:stretch>
            <a:fillRect/>
          </a:stretch>
        </p:blipFill>
        <p:spPr>
          <a:xfrm>
            <a:off x="5832564" y="3822578"/>
            <a:ext cx="1801340" cy="2832296"/>
          </a:xfrm>
          <a:prstGeom prst="rect">
            <a:avLst/>
          </a:prstGeom>
        </p:spPr>
      </p:pic>
      <p:sp>
        <p:nvSpPr>
          <p:cNvPr id="3" name="角丸四角形吹き出し 2"/>
          <p:cNvSpPr/>
          <p:nvPr/>
        </p:nvSpPr>
        <p:spPr>
          <a:xfrm>
            <a:off x="2284649" y="5046886"/>
            <a:ext cx="3547915" cy="1370347"/>
          </a:xfrm>
          <a:prstGeom prst="wedgeRoundRectCallout">
            <a:avLst>
              <a:gd name="adj1" fmla="val 62997"/>
              <a:gd name="adj2" fmla="val -457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高額な治療ですが、</a:t>
            </a:r>
            <a:endParaRPr kumimoji="1" lang="en-US" altLang="ja-JP" dirty="0" smtClean="0"/>
          </a:p>
          <a:p>
            <a:pPr algn="ctr"/>
            <a:r>
              <a:rPr lang="ja-JP" altLang="en-US" dirty="0" smtClean="0"/>
              <a:t>医療費助成もあります。</a:t>
            </a:r>
            <a:endParaRPr kumimoji="1" lang="ja-JP" altLang="en-US" dirty="0"/>
          </a:p>
        </p:txBody>
      </p:sp>
    </p:spTree>
    <p:extLst>
      <p:ext uri="{BB962C8B-B14F-4D97-AF65-F5344CB8AC3E}">
        <p14:creationId xmlns:p14="http://schemas.microsoft.com/office/powerpoint/2010/main" val="1160676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5" name="Picture 5"/>
          <p:cNvPicPr>
            <a:picLocks noChangeAspect="1" noChangeArrowheads="1"/>
          </p:cNvPicPr>
          <p:nvPr/>
        </p:nvPicPr>
        <p:blipFill>
          <a:blip r:embed="rId2" cstate="print"/>
          <a:srcRect/>
          <a:stretch>
            <a:fillRect/>
          </a:stretch>
        </p:blipFill>
        <p:spPr bwMode="auto">
          <a:xfrm>
            <a:off x="1812052" y="3045494"/>
            <a:ext cx="1676400" cy="1598612"/>
          </a:xfrm>
          <a:prstGeom prst="rect">
            <a:avLst/>
          </a:prstGeom>
          <a:noFill/>
          <a:ln w="9525">
            <a:noFill/>
            <a:miter lim="800000"/>
            <a:headEnd/>
            <a:tailEnd/>
          </a:ln>
        </p:spPr>
      </p:pic>
      <p:pic>
        <p:nvPicPr>
          <p:cNvPr id="15376" name="Picture 6"/>
          <p:cNvPicPr>
            <a:picLocks noChangeAspect="1" noChangeArrowheads="1"/>
          </p:cNvPicPr>
          <p:nvPr/>
        </p:nvPicPr>
        <p:blipFill>
          <a:blip r:embed="rId3" cstate="print"/>
          <a:srcRect/>
          <a:stretch>
            <a:fillRect/>
          </a:stretch>
        </p:blipFill>
        <p:spPr bwMode="auto">
          <a:xfrm>
            <a:off x="3640852" y="3020094"/>
            <a:ext cx="1905000" cy="1649412"/>
          </a:xfrm>
          <a:prstGeom prst="rect">
            <a:avLst/>
          </a:prstGeom>
          <a:noFill/>
          <a:ln w="9525">
            <a:noFill/>
            <a:miter lim="800000"/>
            <a:headEnd/>
            <a:tailEnd/>
          </a:ln>
        </p:spPr>
      </p:pic>
      <p:pic>
        <p:nvPicPr>
          <p:cNvPr id="15377" name="Picture 7" descr="C:\Users\FUSAO\Documents\LAPA\081101 山本教授LAPA\IMG_0036.jpg"/>
          <p:cNvPicPr>
            <a:picLocks noChangeAspect="1" noChangeArrowheads="1"/>
          </p:cNvPicPr>
          <p:nvPr/>
        </p:nvPicPr>
        <p:blipFill>
          <a:blip r:embed="rId4" cstate="print"/>
          <a:srcRect l="12500" r="9375"/>
          <a:stretch>
            <a:fillRect/>
          </a:stretch>
        </p:blipFill>
        <p:spPr bwMode="auto">
          <a:xfrm>
            <a:off x="5698252" y="3023269"/>
            <a:ext cx="1905000" cy="1643062"/>
          </a:xfrm>
          <a:prstGeom prst="rect">
            <a:avLst/>
          </a:prstGeom>
          <a:noFill/>
          <a:ln w="9525">
            <a:noFill/>
            <a:miter lim="800000"/>
            <a:headEnd/>
            <a:tailEnd/>
          </a:ln>
        </p:spPr>
      </p:pic>
      <p:sp>
        <p:nvSpPr>
          <p:cNvPr id="15364" name="Rectangle 8"/>
          <p:cNvSpPr>
            <a:spLocks noChangeArrowheads="1"/>
          </p:cNvSpPr>
          <p:nvPr/>
        </p:nvSpPr>
        <p:spPr bwMode="auto">
          <a:xfrm>
            <a:off x="1619672" y="1412776"/>
            <a:ext cx="7200800" cy="641350"/>
          </a:xfrm>
          <a:prstGeom prst="rect">
            <a:avLst/>
          </a:prstGeom>
          <a:noFill/>
          <a:ln w="9525">
            <a:noFill/>
            <a:miter lim="800000"/>
            <a:headEnd/>
            <a:tailEnd/>
          </a:ln>
        </p:spPr>
        <p:txBody>
          <a:bodyPr anchor="ctr"/>
          <a:lstStyle/>
          <a:p>
            <a:pPr algn="ctr"/>
            <a:r>
              <a:rPr lang="ja-JP" altLang="en-US" sz="3600" b="0" dirty="0">
                <a:latin typeface="+mn-ea"/>
              </a:rPr>
              <a:t>・・</a:t>
            </a:r>
            <a:r>
              <a:rPr lang="ja-JP" altLang="en-US" sz="3600" b="0" dirty="0" smtClean="0">
                <a:latin typeface="+mn-ea"/>
              </a:rPr>
              <a:t>・病気の状態の判断</a:t>
            </a:r>
            <a:endParaRPr lang="ja-JP" altLang="en-US" sz="3600" b="0" dirty="0">
              <a:latin typeface="+mn-ea"/>
            </a:endParaRPr>
          </a:p>
        </p:txBody>
      </p:sp>
      <p:sp>
        <p:nvSpPr>
          <p:cNvPr id="15369" name="Rectangle 11"/>
          <p:cNvSpPr>
            <a:spLocks noChangeArrowheads="1"/>
          </p:cNvSpPr>
          <p:nvPr/>
        </p:nvSpPr>
        <p:spPr bwMode="auto">
          <a:xfrm>
            <a:off x="5869702" y="2196182"/>
            <a:ext cx="1536700"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latin typeface="+mn-ea"/>
              </a:rPr>
              <a:t>肝細胞癌</a:t>
            </a:r>
            <a:endParaRPr lang="ja-JP" altLang="en-US" sz="2800" b="0">
              <a:latin typeface="+mn-ea"/>
            </a:endParaRPr>
          </a:p>
        </p:txBody>
      </p:sp>
      <p:sp>
        <p:nvSpPr>
          <p:cNvPr id="15370" name="Rectangle 12"/>
          <p:cNvSpPr>
            <a:spLocks noChangeArrowheads="1"/>
          </p:cNvSpPr>
          <p:nvPr/>
        </p:nvSpPr>
        <p:spPr bwMode="auto">
          <a:xfrm>
            <a:off x="1842215" y="2194594"/>
            <a:ext cx="1590675"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solidFill>
                  <a:srgbClr val="000000"/>
                </a:solidFill>
                <a:latin typeface="+mn-ea"/>
              </a:rPr>
              <a:t>慢性肝炎</a:t>
            </a:r>
            <a:endParaRPr lang="ja-JP" altLang="en-US" sz="2800">
              <a:latin typeface="+mn-ea"/>
            </a:endParaRPr>
          </a:p>
        </p:txBody>
      </p:sp>
      <p:sp>
        <p:nvSpPr>
          <p:cNvPr id="15371" name="Rectangle 13"/>
          <p:cNvSpPr>
            <a:spLocks noChangeArrowheads="1"/>
          </p:cNvSpPr>
          <p:nvPr/>
        </p:nvSpPr>
        <p:spPr bwMode="auto">
          <a:xfrm>
            <a:off x="3863102" y="2196182"/>
            <a:ext cx="1435100"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solidFill>
                  <a:srgbClr val="000000"/>
                </a:solidFill>
                <a:latin typeface="+mn-ea"/>
              </a:rPr>
              <a:t>肝硬変</a:t>
            </a:r>
            <a:endParaRPr lang="ja-JP" altLang="en-US" sz="2800">
              <a:latin typeface="+mn-ea"/>
            </a:endParaRPr>
          </a:p>
        </p:txBody>
      </p:sp>
      <p:sp>
        <p:nvSpPr>
          <p:cNvPr id="16" name="Rectangle 8"/>
          <p:cNvSpPr>
            <a:spLocks noChangeArrowheads="1"/>
          </p:cNvSpPr>
          <p:nvPr/>
        </p:nvSpPr>
        <p:spPr bwMode="auto">
          <a:xfrm>
            <a:off x="683840" y="4963328"/>
            <a:ext cx="7692332" cy="1198523"/>
          </a:xfrm>
          <a:prstGeom prst="rect">
            <a:avLst/>
          </a:prstGeom>
          <a:noFill/>
          <a:ln w="9525">
            <a:noFill/>
            <a:miter lim="800000"/>
            <a:headEnd/>
            <a:tailEnd/>
          </a:ln>
        </p:spPr>
        <p:txBody>
          <a:bodyPr anchor="ctr"/>
          <a:lstStyle/>
          <a:p>
            <a:pPr algn="ctr"/>
            <a:r>
              <a:rPr lang="ja-JP" altLang="en-US" sz="3600" b="0" dirty="0" smtClean="0">
                <a:latin typeface="+mn-ea"/>
              </a:rPr>
              <a:t>血液検査と画像検査（超音波や</a:t>
            </a:r>
            <a:r>
              <a:rPr lang="ja-JP" altLang="ja-JP" sz="3600" dirty="0" smtClean="0">
                <a:latin typeface="+mn-ea"/>
              </a:rPr>
              <a:t>C</a:t>
            </a:r>
            <a:r>
              <a:rPr lang="en-US" altLang="ja-JP" sz="3600" dirty="0" smtClean="0">
                <a:latin typeface="+mn-ea"/>
              </a:rPr>
              <a:t>T</a:t>
            </a:r>
            <a:r>
              <a:rPr lang="ja-JP" altLang="en-US" sz="3600" b="0" dirty="0" smtClean="0">
                <a:latin typeface="+mn-ea"/>
              </a:rPr>
              <a:t>）</a:t>
            </a:r>
            <a:endParaRPr lang="en-US" altLang="ja-JP" sz="3600" b="0" dirty="0" smtClean="0">
              <a:latin typeface="+mn-ea"/>
            </a:endParaRPr>
          </a:p>
          <a:p>
            <a:pPr algn="ctr"/>
            <a:r>
              <a:rPr lang="ja-JP" altLang="en-US" sz="3600" b="0" dirty="0" smtClean="0">
                <a:latin typeface="+mn-ea"/>
              </a:rPr>
              <a:t>が必要です。</a:t>
            </a:r>
            <a:endParaRPr lang="ja-JP" altLang="en-US" sz="3600" b="0" dirty="0">
              <a:latin typeface="+mn-ea"/>
            </a:endParaRPr>
          </a:p>
        </p:txBody>
      </p:sp>
      <p:sp>
        <p:nvSpPr>
          <p:cNvPr id="17"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18"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9"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20"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solidFill>
                  <a:srgbClr val="000099"/>
                </a:solidFill>
                <a:latin typeface="+mn-ea"/>
                <a:ea typeface="+mn-ea"/>
              </a:rPr>
              <a:t>肝炎を発見した時に大事なことは？</a:t>
            </a:r>
            <a:endParaRPr lang="ja-JP" altLang="en-US" dirty="0">
              <a:solidFill>
                <a:srgbClr val="000099"/>
              </a:solidFill>
              <a:latin typeface="+mn-ea"/>
              <a:ea typeface="+mn-ea"/>
            </a:endParaRPr>
          </a:p>
        </p:txBody>
      </p:sp>
      <p:pic>
        <p:nvPicPr>
          <p:cNvPr id="21" name="図 20"/>
          <p:cNvPicPr>
            <a:picLocks noChangeAspect="1"/>
          </p:cNvPicPr>
          <p:nvPr/>
        </p:nvPicPr>
        <p:blipFill rotWithShape="1">
          <a:blip r:embed="rId5"/>
          <a:srcRect r="68627" b="51902"/>
          <a:stretch/>
        </p:blipFill>
        <p:spPr>
          <a:xfrm>
            <a:off x="8388424" y="6161852"/>
            <a:ext cx="768102" cy="698123"/>
          </a:xfrm>
          <a:prstGeom prst="rect">
            <a:avLst/>
          </a:prstGeom>
        </p:spPr>
      </p:pic>
      <p:sp>
        <p:nvSpPr>
          <p:cNvPr id="22" name="フッター プレースホルダー 5"/>
          <p:cNvSpPr txBox="1">
            <a:spLocks/>
          </p:cNvSpPr>
          <p:nvPr/>
        </p:nvSpPr>
        <p:spPr>
          <a:xfrm>
            <a:off x="5254580" y="6508124"/>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eiryo UI" panose="020B0604030504040204" pitchFamily="50" charset="-128"/>
                <a:ea typeface="Meiryo UI" panose="020B0604030504040204" pitchFamily="50" charset="-128"/>
              </a:rPr>
              <a:t>20150605</a:t>
            </a:r>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肝臓病教室</a:t>
            </a:r>
            <a:endParaRPr lang="es-ES" altLang="zh-CN" sz="15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928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fltVal val="0"/>
                                          </p:val>
                                        </p:tav>
                                        <p:tav tm="100000">
                                          <p:val>
                                            <p:strVal val="#ppt_h"/>
                                          </p:val>
                                        </p:tav>
                                      </p:tavLst>
                                    </p:anim>
                                    <p:animEffect transition="in" filter="fade">
                                      <p:cBhvr>
                                        <p:cTn id="9" dur="500"/>
                                        <p:tgtEl>
                                          <p:spTgt spid="1536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知って肝炎プロジェクト</a:t>
            </a:r>
            <a:endParaRPr kumimoji="1" lang="ja-JP" altLang="en-US" dirty="0"/>
          </a:p>
        </p:txBody>
      </p:sp>
      <p:pic>
        <p:nvPicPr>
          <p:cNvPr id="6" name="コンテンツ プレースホルダー 5"/>
          <p:cNvPicPr>
            <a:picLocks noGrp="1" noChangeAspect="1"/>
          </p:cNvPicPr>
          <p:nvPr>
            <p:ph idx="1"/>
          </p:nvPr>
        </p:nvPicPr>
        <p:blipFill rotWithShape="1">
          <a:blip r:embed="rId2"/>
          <a:srcRect l="-16" r="-16"/>
          <a:stretch/>
        </p:blipFill>
        <p:spPr>
          <a:xfrm>
            <a:off x="0" y="2336983"/>
            <a:ext cx="9144000" cy="3789179"/>
          </a:xfrm>
        </p:spPr>
      </p:pic>
    </p:spTree>
    <p:extLst>
      <p:ext uri="{BB962C8B-B14F-4D97-AF65-F5344CB8AC3E}">
        <p14:creationId xmlns:p14="http://schemas.microsoft.com/office/powerpoint/2010/main" val="2931167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429141" y="3858539"/>
            <a:ext cx="8444260" cy="2731285"/>
          </a:xfrm>
          <a:prstGeom prst="rect">
            <a:avLst/>
          </a:prstGeom>
          <a:noFill/>
        </p:spPr>
        <p:txBody>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3600" dirty="0">
                <a:latin typeface="+mn-ea"/>
                <a:ea typeface="+mn-ea"/>
              </a:rPr>
              <a:t>①</a:t>
            </a:r>
            <a:r>
              <a:rPr lang="ja-JP" altLang="en-US" sz="3600" dirty="0" smtClean="0">
                <a:latin typeface="+mn-ea"/>
                <a:ea typeface="+mn-ea"/>
              </a:rPr>
              <a:t>肝炎の進行を抑える、ウイルスを消す。</a:t>
            </a:r>
            <a:endParaRPr lang="en-US" altLang="ja-JP" sz="3600" dirty="0">
              <a:latin typeface="+mn-ea"/>
              <a:ea typeface="+mn-ea"/>
            </a:endParaRPr>
          </a:p>
          <a:p>
            <a:endParaRPr lang="en-US" altLang="ja-JP" sz="3600" dirty="0">
              <a:latin typeface="+mn-ea"/>
              <a:ea typeface="+mn-ea"/>
            </a:endParaRPr>
          </a:p>
          <a:p>
            <a:r>
              <a:rPr lang="ja-JP" altLang="en-US" sz="3600" dirty="0">
                <a:latin typeface="+mn-ea"/>
                <a:ea typeface="+mn-ea"/>
              </a:rPr>
              <a:t>②肝がんの発症を抑える</a:t>
            </a:r>
            <a:endParaRPr lang="en-US" altLang="ja-JP" sz="3600" dirty="0">
              <a:latin typeface="+mn-ea"/>
              <a:ea typeface="+mn-ea"/>
            </a:endParaRPr>
          </a:p>
          <a:p>
            <a:endParaRPr lang="en-US" altLang="ja-JP" sz="3600" dirty="0" smtClean="0">
              <a:latin typeface="+mn-ea"/>
              <a:ea typeface="+mn-ea"/>
            </a:endParaRPr>
          </a:p>
          <a:p>
            <a:r>
              <a:rPr lang="ja-JP" altLang="en-US" sz="3600" dirty="0">
                <a:latin typeface="+mn-ea"/>
                <a:ea typeface="+mn-ea"/>
              </a:rPr>
              <a:t>③肝がんの早期発見・早期治療を行う</a:t>
            </a:r>
            <a:endParaRPr lang="en-US" altLang="ja-JP" sz="3600" dirty="0">
              <a:latin typeface="+mn-ea"/>
              <a:ea typeface="+mn-ea"/>
            </a:endParaRPr>
          </a:p>
          <a:p>
            <a:endParaRPr lang="en-US" altLang="ja-JP" sz="3600" dirty="0" smtClean="0">
              <a:latin typeface="+mn-ea"/>
              <a:ea typeface="+mn-ea"/>
            </a:endParaRPr>
          </a:p>
        </p:txBody>
      </p:sp>
      <p:pic>
        <p:nvPicPr>
          <p:cNvPr id="12" name="図 11"/>
          <p:cNvPicPr>
            <a:picLocks noChangeAspect="1"/>
          </p:cNvPicPr>
          <p:nvPr/>
        </p:nvPicPr>
        <p:blipFill rotWithShape="1">
          <a:blip r:embed="rId2"/>
          <a:srcRect r="68627" b="51902"/>
          <a:stretch/>
        </p:blipFill>
        <p:spPr>
          <a:xfrm>
            <a:off x="8388424" y="6153614"/>
            <a:ext cx="768102" cy="698123"/>
          </a:xfrm>
          <a:prstGeom prst="rect">
            <a:avLst/>
          </a:prstGeom>
        </p:spPr>
      </p:pic>
      <p:sp>
        <p:nvSpPr>
          <p:cNvPr id="13"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eiryo UI" panose="020B0604030504040204" pitchFamily="50" charset="-128"/>
                <a:ea typeface="Meiryo UI" panose="020B0604030504040204" pitchFamily="50" charset="-128"/>
              </a:rPr>
              <a:t>20150605</a:t>
            </a:r>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肝臓病教室</a:t>
            </a:r>
            <a:endParaRPr lang="es-ES" altLang="zh-CN" sz="1500" dirty="0">
              <a:solidFill>
                <a:schemeClr val="tx1"/>
              </a:solidFill>
              <a:latin typeface="Meiryo UI" panose="020B0604030504040204" pitchFamily="50" charset="-128"/>
              <a:ea typeface="Meiryo UI" panose="020B0604030504040204" pitchFamily="50" charset="-128"/>
            </a:endParaRPr>
          </a:p>
        </p:txBody>
      </p:sp>
      <p:sp>
        <p:nvSpPr>
          <p:cNvPr id="7"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10"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11"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000099"/>
                </a:solidFill>
                <a:latin typeface="+mn-ea"/>
                <a:ea typeface="+mn-ea"/>
              </a:rPr>
              <a:t>肝炎診療の目的は３つあります</a:t>
            </a:r>
            <a:r>
              <a:rPr lang="ja-JP" altLang="en-US" sz="3600" dirty="0" smtClean="0">
                <a:solidFill>
                  <a:srgbClr val="000099"/>
                </a:solidFill>
                <a:latin typeface="+mn-ea"/>
                <a:ea typeface="+mn-ea"/>
              </a:rPr>
              <a:t>。</a:t>
            </a:r>
            <a:endParaRPr lang="ja-JP" altLang="en-US" sz="3600" dirty="0">
              <a:solidFill>
                <a:srgbClr val="000099"/>
              </a:solidFill>
              <a:latin typeface="+mn-ea"/>
              <a:ea typeface="+mn-ea"/>
            </a:endParaRPr>
          </a:p>
        </p:txBody>
      </p:sp>
      <p:pic>
        <p:nvPicPr>
          <p:cNvPr id="20" name="Picture 5"/>
          <p:cNvPicPr>
            <a:picLocks noChangeAspect="1" noChangeArrowheads="1"/>
          </p:cNvPicPr>
          <p:nvPr/>
        </p:nvPicPr>
        <p:blipFill>
          <a:blip r:embed="rId3" cstate="print"/>
          <a:srcRect/>
          <a:stretch>
            <a:fillRect/>
          </a:stretch>
        </p:blipFill>
        <p:spPr bwMode="auto">
          <a:xfrm>
            <a:off x="473313" y="2184391"/>
            <a:ext cx="1676400" cy="1598612"/>
          </a:xfrm>
          <a:prstGeom prst="rect">
            <a:avLst/>
          </a:prstGeom>
          <a:noFill/>
          <a:ln w="9525">
            <a:noFill/>
            <a:miter lim="800000"/>
            <a:headEnd/>
            <a:tailEnd/>
          </a:ln>
        </p:spPr>
      </p:pic>
      <p:pic>
        <p:nvPicPr>
          <p:cNvPr id="21" name="Picture 6"/>
          <p:cNvPicPr>
            <a:picLocks noChangeAspect="1" noChangeArrowheads="1"/>
          </p:cNvPicPr>
          <p:nvPr/>
        </p:nvPicPr>
        <p:blipFill>
          <a:blip r:embed="rId4" cstate="print"/>
          <a:srcRect/>
          <a:stretch>
            <a:fillRect/>
          </a:stretch>
        </p:blipFill>
        <p:spPr bwMode="auto">
          <a:xfrm>
            <a:off x="2302113" y="2158991"/>
            <a:ext cx="1905000" cy="1649412"/>
          </a:xfrm>
          <a:prstGeom prst="rect">
            <a:avLst/>
          </a:prstGeom>
          <a:noFill/>
          <a:ln w="9525">
            <a:noFill/>
            <a:miter lim="800000"/>
            <a:headEnd/>
            <a:tailEnd/>
          </a:ln>
        </p:spPr>
      </p:pic>
      <p:pic>
        <p:nvPicPr>
          <p:cNvPr id="22" name="Picture 7" descr="C:\Users\FUSAO\Documents\LAPA\081101 山本教授LAPA\IMG_0036.jpg"/>
          <p:cNvPicPr>
            <a:picLocks noChangeAspect="1" noChangeArrowheads="1"/>
          </p:cNvPicPr>
          <p:nvPr/>
        </p:nvPicPr>
        <p:blipFill>
          <a:blip r:embed="rId5" cstate="print"/>
          <a:srcRect l="12500" r="9375"/>
          <a:stretch>
            <a:fillRect/>
          </a:stretch>
        </p:blipFill>
        <p:spPr bwMode="auto">
          <a:xfrm>
            <a:off x="4359513" y="2162166"/>
            <a:ext cx="1905000" cy="1643062"/>
          </a:xfrm>
          <a:prstGeom prst="rect">
            <a:avLst/>
          </a:prstGeom>
          <a:noFill/>
          <a:ln w="9525">
            <a:noFill/>
            <a:miter lim="800000"/>
            <a:headEnd/>
            <a:tailEnd/>
          </a:ln>
        </p:spPr>
      </p:pic>
      <p:sp>
        <p:nvSpPr>
          <p:cNvPr id="23" name="Rectangle 11"/>
          <p:cNvSpPr>
            <a:spLocks noChangeArrowheads="1"/>
          </p:cNvSpPr>
          <p:nvPr/>
        </p:nvSpPr>
        <p:spPr bwMode="auto">
          <a:xfrm>
            <a:off x="4530963" y="1335079"/>
            <a:ext cx="1536700"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latin typeface="+mn-ea"/>
              </a:rPr>
              <a:t>肝細胞癌</a:t>
            </a:r>
            <a:endParaRPr lang="ja-JP" altLang="en-US" sz="2800" b="0">
              <a:latin typeface="+mn-ea"/>
            </a:endParaRPr>
          </a:p>
        </p:txBody>
      </p:sp>
      <p:sp>
        <p:nvSpPr>
          <p:cNvPr id="24" name="Rectangle 12"/>
          <p:cNvSpPr>
            <a:spLocks noChangeArrowheads="1"/>
          </p:cNvSpPr>
          <p:nvPr/>
        </p:nvSpPr>
        <p:spPr bwMode="auto">
          <a:xfrm>
            <a:off x="503476" y="1333491"/>
            <a:ext cx="1590675"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solidFill>
                  <a:srgbClr val="000000"/>
                </a:solidFill>
                <a:latin typeface="+mn-ea"/>
              </a:rPr>
              <a:t>慢性肝炎</a:t>
            </a:r>
            <a:endParaRPr lang="ja-JP" altLang="en-US" sz="2800">
              <a:latin typeface="+mn-ea"/>
            </a:endParaRPr>
          </a:p>
        </p:txBody>
      </p:sp>
      <p:sp>
        <p:nvSpPr>
          <p:cNvPr id="25" name="Rectangle 13"/>
          <p:cNvSpPr>
            <a:spLocks noChangeArrowheads="1"/>
          </p:cNvSpPr>
          <p:nvPr/>
        </p:nvSpPr>
        <p:spPr bwMode="auto">
          <a:xfrm>
            <a:off x="2524363" y="1335079"/>
            <a:ext cx="1435100" cy="436563"/>
          </a:xfrm>
          <a:prstGeom prst="rect">
            <a:avLst/>
          </a:prstGeom>
          <a:solidFill>
            <a:srgbClr val="CCFF99"/>
          </a:solidFill>
          <a:ln w="9525">
            <a:solidFill>
              <a:schemeClr val="tx2"/>
            </a:solidFill>
            <a:miter lim="800000"/>
            <a:headEnd/>
            <a:tailEnd/>
          </a:ln>
        </p:spPr>
        <p:txBody>
          <a:bodyPr lIns="0" tIns="0" rIns="0" bIns="0">
            <a:spAutoFit/>
          </a:bodyPr>
          <a:lstStyle/>
          <a:p>
            <a:pPr algn="ctr"/>
            <a:r>
              <a:rPr lang="ja-JP" altLang="en-US" sz="2800">
                <a:solidFill>
                  <a:srgbClr val="000000"/>
                </a:solidFill>
                <a:latin typeface="+mn-ea"/>
              </a:rPr>
              <a:t>肝硬変</a:t>
            </a:r>
            <a:endParaRPr lang="ja-JP" altLang="en-US" sz="2800">
              <a:latin typeface="+mn-ea"/>
            </a:endParaRPr>
          </a:p>
        </p:txBody>
      </p:sp>
      <p:sp>
        <p:nvSpPr>
          <p:cNvPr id="2" name="四角形吹き出し 1"/>
          <p:cNvSpPr/>
          <p:nvPr/>
        </p:nvSpPr>
        <p:spPr>
          <a:xfrm>
            <a:off x="6399547" y="1487327"/>
            <a:ext cx="2606604" cy="1721290"/>
          </a:xfrm>
          <a:prstGeom prst="wedgeRectCallout">
            <a:avLst>
              <a:gd name="adj1" fmla="val -45833"/>
              <a:gd name="adj2" fmla="val 6347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smtClean="0"/>
              <a:t>慢性肝炎のうちに</a:t>
            </a:r>
            <a:endParaRPr kumimoji="1" lang="en-US" altLang="ja-JP" dirty="0" smtClean="0"/>
          </a:p>
          <a:p>
            <a:pPr algn="ctr"/>
            <a:r>
              <a:rPr lang="ja-JP" altLang="en-US" dirty="0" smtClean="0"/>
              <a:t>治療することが</a:t>
            </a:r>
            <a:endParaRPr lang="en-US" altLang="ja-JP" dirty="0" smtClean="0"/>
          </a:p>
          <a:p>
            <a:pPr algn="ctr"/>
            <a:r>
              <a:rPr lang="ja-JP" altLang="en-US" dirty="0" smtClean="0"/>
              <a:t>がんの</a:t>
            </a:r>
            <a:r>
              <a:rPr kumimoji="1" lang="ja-JP" altLang="en-US" dirty="0" smtClean="0"/>
              <a:t>予防にも</a:t>
            </a:r>
            <a:endParaRPr kumimoji="1" lang="en-US" altLang="ja-JP" dirty="0" smtClean="0"/>
          </a:p>
          <a:p>
            <a:pPr algn="ctr"/>
            <a:r>
              <a:rPr kumimoji="1" lang="ja-JP" altLang="en-US" dirty="0" smtClean="0"/>
              <a:t>大切になります。</a:t>
            </a:r>
            <a:endParaRPr kumimoji="1" lang="ja-JP" altLang="en-US" dirty="0"/>
          </a:p>
        </p:txBody>
      </p:sp>
    </p:spTree>
    <p:extLst>
      <p:ext uri="{BB962C8B-B14F-4D97-AF65-F5344CB8AC3E}">
        <p14:creationId xmlns:p14="http://schemas.microsoft.com/office/powerpoint/2010/main" val="20650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6" name="Text Box 4"/>
          <p:cNvSpPr txBox="1">
            <a:spLocks noChangeArrowheads="1"/>
          </p:cNvSpPr>
          <p:nvPr/>
        </p:nvSpPr>
        <p:spPr bwMode="auto">
          <a:xfrm>
            <a:off x="935705" y="1816572"/>
            <a:ext cx="7368668" cy="646331"/>
          </a:xfrm>
          <a:prstGeom prst="rect">
            <a:avLst/>
          </a:prstGeom>
          <a:solidFill>
            <a:srgbClr val="FFFFE9"/>
          </a:solidFill>
          <a:ln w="9525">
            <a:solidFill>
              <a:srgbClr val="0000CC"/>
            </a:solidFill>
            <a:miter lim="800000"/>
            <a:headEnd/>
            <a:tailEnd/>
          </a:ln>
          <a:effectLst/>
        </p:spPr>
        <p:txBody>
          <a:bodyPr wrap="square">
            <a:spAutoFit/>
          </a:bodyPr>
          <a:lstStyle/>
          <a:p>
            <a:r>
              <a:rPr lang="ja-JP" altLang="en-US" sz="3600" dirty="0" smtClean="0">
                <a:solidFill>
                  <a:schemeClr val="tx2"/>
                </a:solidFill>
                <a:latin typeface="Meiryo UI" panose="020B0604030504040204" pitchFamily="50" charset="-128"/>
                <a:ea typeface="Meiryo UI" panose="020B0604030504040204" pitchFamily="50" charset="-128"/>
              </a:rPr>
              <a:t>抗ウイルス療法</a:t>
            </a:r>
            <a:r>
              <a:rPr lang="ja-JP" altLang="en-US" sz="2400" dirty="0" smtClean="0">
                <a:solidFill>
                  <a:schemeClr val="tx2"/>
                </a:solidFill>
                <a:latin typeface="Meiryo UI" panose="020B0604030504040204" pitchFamily="50" charset="-128"/>
                <a:ea typeface="Meiryo UI" panose="020B0604030504040204" pitchFamily="50" charset="-128"/>
              </a:rPr>
              <a:t>　</a:t>
            </a:r>
            <a:r>
              <a:rPr lang="ja-JP" altLang="en-US" sz="2400" b="1" dirty="0">
                <a:solidFill>
                  <a:srgbClr val="FF0000"/>
                </a:solidFill>
                <a:latin typeface="Meiryo UI" panose="020B0604030504040204" pitchFamily="50" charset="-128"/>
                <a:ea typeface="Meiryo UI" panose="020B0604030504040204" pitchFamily="50" charset="-128"/>
              </a:rPr>
              <a:t>　</a:t>
            </a:r>
            <a:r>
              <a:rPr lang="ja-JP" altLang="en-US" sz="2400" b="1" u="dbl" dirty="0">
                <a:latin typeface="Meiryo UI" panose="020B0604030504040204" pitchFamily="50" charset="-128"/>
                <a:ea typeface="Meiryo UI" panose="020B0604030504040204" pitchFamily="50" charset="-128"/>
              </a:rPr>
              <a:t>公的医療費助成</a:t>
            </a:r>
            <a:r>
              <a:rPr lang="ja-JP" altLang="en-US" sz="2400" b="1" u="dbl" dirty="0" smtClean="0">
                <a:latin typeface="Meiryo UI" panose="020B0604030504040204" pitchFamily="50" charset="-128"/>
                <a:ea typeface="Meiryo UI" panose="020B0604030504040204" pitchFamily="50" charset="-128"/>
              </a:rPr>
              <a:t>制度あり</a:t>
            </a:r>
            <a:endParaRPr lang="ja-JP" altLang="en-US" sz="3600" dirty="0">
              <a:solidFill>
                <a:schemeClr val="tx2"/>
              </a:solidFill>
              <a:latin typeface="Meiryo UI" panose="020B0604030504040204" pitchFamily="50" charset="-128"/>
              <a:ea typeface="Meiryo UI" panose="020B0604030504040204" pitchFamily="50" charset="-128"/>
            </a:endParaRPr>
          </a:p>
        </p:txBody>
      </p:sp>
      <p:sp>
        <p:nvSpPr>
          <p:cNvPr id="1073157" name="Text Box 5"/>
          <p:cNvSpPr txBox="1">
            <a:spLocks noChangeArrowheads="1"/>
          </p:cNvSpPr>
          <p:nvPr/>
        </p:nvSpPr>
        <p:spPr bwMode="auto">
          <a:xfrm>
            <a:off x="935705" y="2640242"/>
            <a:ext cx="7520535" cy="523220"/>
          </a:xfrm>
          <a:prstGeom prst="rect">
            <a:avLst/>
          </a:prstGeom>
          <a:noFill/>
          <a:ln w="9525">
            <a:noFill/>
            <a:miter lim="800000"/>
            <a:headEnd/>
            <a:tailEnd/>
          </a:ln>
          <a:effectLst/>
        </p:spPr>
        <p:txBody>
          <a:bodyPr wrap="square">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ウイルス増殖抑制剤、インターフェロンなど</a:t>
            </a:r>
            <a:endParaRPr lang="ja-JP" altLang="en-US" sz="2800" b="1" dirty="0">
              <a:latin typeface="Meiryo UI" panose="020B0604030504040204" pitchFamily="50" charset="-128"/>
              <a:ea typeface="Meiryo UI" panose="020B0604030504040204" pitchFamily="50" charset="-128"/>
            </a:endParaRPr>
          </a:p>
        </p:txBody>
      </p:sp>
      <p:sp>
        <p:nvSpPr>
          <p:cNvPr id="9" name="Text Box 5"/>
          <p:cNvSpPr txBox="1">
            <a:spLocks noChangeArrowheads="1"/>
          </p:cNvSpPr>
          <p:nvPr/>
        </p:nvSpPr>
        <p:spPr bwMode="auto">
          <a:xfrm>
            <a:off x="1259632" y="3230310"/>
            <a:ext cx="6927778" cy="523220"/>
          </a:xfrm>
          <a:prstGeom prst="rect">
            <a:avLst/>
          </a:prstGeom>
          <a:solidFill>
            <a:schemeClr val="accent6">
              <a:lumMod val="20000"/>
              <a:lumOff val="80000"/>
            </a:schemeClr>
          </a:solidFill>
          <a:ln w="9525">
            <a:noFill/>
            <a:miter lim="800000"/>
            <a:headEnd/>
            <a:tailEnd/>
          </a:ln>
          <a:effectLst/>
        </p:spPr>
        <p:txBody>
          <a:bodyPr wrap="square">
            <a:spAutoFit/>
          </a:bodyPr>
          <a:lstStyle/>
          <a:p>
            <a:r>
              <a:rPr lang="ja-JP" altLang="en-US" sz="2800" dirty="0" smtClean="0">
                <a:solidFill>
                  <a:srgbClr val="FF6600"/>
                </a:solidFill>
                <a:latin typeface="Meiryo UI" panose="020B0604030504040204" pitchFamily="50" charset="-128"/>
                <a:ea typeface="Meiryo UI" panose="020B0604030504040204" pitchFamily="50" charset="-128"/>
              </a:rPr>
              <a:t>　⇒　ウイルス肝炎（</a:t>
            </a:r>
            <a:r>
              <a:rPr lang="en-US" altLang="ja-JP" sz="2800" dirty="0" smtClean="0">
                <a:solidFill>
                  <a:srgbClr val="FF6600"/>
                </a:solidFill>
                <a:latin typeface="Meiryo UI" panose="020B0604030504040204" pitchFamily="50" charset="-128"/>
                <a:ea typeface="Meiryo UI" panose="020B0604030504040204" pitchFamily="50" charset="-128"/>
              </a:rPr>
              <a:t>B</a:t>
            </a:r>
            <a:r>
              <a:rPr lang="ja-JP" altLang="en-US" sz="2800" dirty="0" smtClean="0">
                <a:solidFill>
                  <a:srgbClr val="FF6600"/>
                </a:solidFill>
                <a:latin typeface="Meiryo UI" panose="020B0604030504040204" pitchFamily="50" charset="-128"/>
                <a:ea typeface="Meiryo UI" panose="020B0604030504040204" pitchFamily="50" charset="-128"/>
              </a:rPr>
              <a:t>型、</a:t>
            </a:r>
            <a:r>
              <a:rPr lang="en-US" altLang="ja-JP" sz="2800" dirty="0" smtClean="0">
                <a:solidFill>
                  <a:srgbClr val="FF6600"/>
                </a:solidFill>
                <a:latin typeface="Meiryo UI" panose="020B0604030504040204" pitchFamily="50" charset="-128"/>
                <a:ea typeface="Meiryo UI" panose="020B0604030504040204" pitchFamily="50" charset="-128"/>
              </a:rPr>
              <a:t>C</a:t>
            </a:r>
            <a:r>
              <a:rPr lang="ja-JP" altLang="en-US" sz="2800" dirty="0" smtClean="0">
                <a:solidFill>
                  <a:srgbClr val="FF6600"/>
                </a:solidFill>
                <a:latin typeface="Meiryo UI" panose="020B0604030504040204" pitchFamily="50" charset="-128"/>
                <a:ea typeface="Meiryo UI" panose="020B0604030504040204" pitchFamily="50" charset="-128"/>
              </a:rPr>
              <a:t>型）だけ</a:t>
            </a:r>
            <a:endParaRPr lang="ja-JP" altLang="en-US" sz="2800" dirty="0">
              <a:solidFill>
                <a:srgbClr val="FF6600"/>
              </a:solidFill>
              <a:latin typeface="Meiryo UI" panose="020B0604030504040204" pitchFamily="50" charset="-128"/>
              <a:ea typeface="Meiryo UI" panose="020B0604030504040204" pitchFamily="50" charset="-128"/>
            </a:endParaRPr>
          </a:p>
        </p:txBody>
      </p:sp>
      <p:sp>
        <p:nvSpPr>
          <p:cNvPr id="12"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3" name="Line 13"/>
          <p:cNvSpPr>
            <a:spLocks noChangeShapeType="1"/>
          </p:cNvSpPr>
          <p:nvPr/>
        </p:nvSpPr>
        <p:spPr bwMode="auto">
          <a:xfrm>
            <a:off x="683840" y="1267451"/>
            <a:ext cx="7848600" cy="0"/>
          </a:xfrm>
          <a:prstGeom prst="line">
            <a:avLst/>
          </a:prstGeom>
          <a:noFill/>
          <a:ln w="19050">
            <a:solidFill>
              <a:schemeClr val="accent1"/>
            </a:solidFill>
            <a:miter lim="800000"/>
            <a:headEnd/>
            <a:tailEnd/>
          </a:ln>
          <a:effectLst/>
        </p:spPr>
        <p:txBody>
          <a:bodyPr wrap="none"/>
          <a:lstStyle/>
          <a:p>
            <a:endParaRPr lang="ja-JP" altLang="en-US">
              <a:latin typeface="Meiryo UI" panose="020B0604030504040204" pitchFamily="50" charset="-128"/>
              <a:ea typeface="Meiryo UI" panose="020B0604030504040204" pitchFamily="50" charset="-128"/>
            </a:endParaRPr>
          </a:p>
        </p:txBody>
      </p:sp>
      <p:sp>
        <p:nvSpPr>
          <p:cNvPr id="14"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eiryo UI" panose="020B0604030504040204" pitchFamily="50" charset="-128"/>
              <a:ea typeface="Meiryo UI" panose="020B0604030504040204" pitchFamily="50" charset="-128"/>
            </a:endParaRPr>
          </a:p>
        </p:txBody>
      </p:sp>
      <p:sp>
        <p:nvSpPr>
          <p:cNvPr id="15"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000099"/>
                </a:solidFill>
                <a:latin typeface="Meiryo UI" panose="020B0604030504040204" pitchFamily="50" charset="-128"/>
                <a:ea typeface="Meiryo UI" panose="020B0604030504040204" pitchFamily="50" charset="-128"/>
              </a:rPr>
              <a:t>肝</a:t>
            </a:r>
            <a:r>
              <a:rPr lang="ja-JP" altLang="en-US" sz="3600" dirty="0" smtClean="0">
                <a:solidFill>
                  <a:srgbClr val="000099"/>
                </a:solidFill>
                <a:latin typeface="Meiryo UI" panose="020B0604030504040204" pitchFamily="50" charset="-128"/>
                <a:ea typeface="Meiryo UI" panose="020B0604030504040204" pitchFamily="50" charset="-128"/>
              </a:rPr>
              <a:t>硬変進行や肝がんを抑えるには？</a:t>
            </a:r>
            <a:endParaRPr lang="ja-JP" altLang="en-US" dirty="0">
              <a:solidFill>
                <a:srgbClr val="000099"/>
              </a:solidFill>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3"/>
          <a:stretch>
            <a:fillRect/>
          </a:stretch>
        </p:blipFill>
        <p:spPr>
          <a:xfrm>
            <a:off x="5624543" y="3989667"/>
            <a:ext cx="1524731" cy="1036143"/>
          </a:xfrm>
          <a:prstGeom prst="rect">
            <a:avLst/>
          </a:prstGeom>
        </p:spPr>
      </p:pic>
      <p:pic>
        <p:nvPicPr>
          <p:cNvPr id="17" name="図 16"/>
          <p:cNvPicPr>
            <a:picLocks noChangeAspect="1"/>
          </p:cNvPicPr>
          <p:nvPr/>
        </p:nvPicPr>
        <p:blipFill>
          <a:blip r:embed="rId4"/>
          <a:stretch>
            <a:fillRect/>
          </a:stretch>
        </p:blipFill>
        <p:spPr>
          <a:xfrm>
            <a:off x="6781357" y="4374676"/>
            <a:ext cx="1523016" cy="1146069"/>
          </a:xfrm>
          <a:prstGeom prst="rect">
            <a:avLst/>
          </a:prstGeom>
        </p:spPr>
      </p:pic>
    </p:spTree>
    <p:extLst>
      <p:ext uri="{BB962C8B-B14F-4D97-AF65-F5344CB8AC3E}">
        <p14:creationId xmlns:p14="http://schemas.microsoft.com/office/powerpoint/2010/main" val="2116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73157"/>
                                        </p:tgtEl>
                                        <p:attrNameLst>
                                          <p:attrName>style.visibility</p:attrName>
                                        </p:attrNameLst>
                                      </p:cBhvr>
                                      <p:to>
                                        <p:strVal val="visible"/>
                                      </p:to>
                                    </p:set>
                                    <p:animEffect transition="in" filter="blinds(horizontal)">
                                      <p:cBhvr>
                                        <p:cTn id="7" dur="500"/>
                                        <p:tgtEl>
                                          <p:spTgt spid="10731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5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7"/>
          <p:cNvSpPr>
            <a:spLocks noChangeArrowheads="1"/>
          </p:cNvSpPr>
          <p:nvPr/>
        </p:nvSpPr>
        <p:spPr bwMode="auto">
          <a:xfrm>
            <a:off x="1763688" y="308028"/>
            <a:ext cx="5616624" cy="492443"/>
          </a:xfrm>
          <a:prstGeom prst="rect">
            <a:avLst/>
          </a:prstGeom>
          <a:gradFill rotWithShape="1">
            <a:gsLst>
              <a:gs pos="0">
                <a:srgbClr val="E1FFFF"/>
              </a:gs>
              <a:gs pos="50000">
                <a:srgbClr val="FFFFFF"/>
              </a:gs>
              <a:gs pos="100000">
                <a:srgbClr val="E1FFFF"/>
              </a:gs>
            </a:gsLst>
            <a:lin ang="5400000" scaled="1"/>
          </a:gradFill>
          <a:ln w="9525">
            <a:noFill/>
            <a:miter lim="800000"/>
            <a:headEnd/>
            <a:tailEnd/>
          </a:ln>
        </p:spPr>
        <p:txBody>
          <a:bodyPr wrap="square" lIns="0" tIns="0" rIns="0" bIns="0">
            <a:spAutoFit/>
          </a:bodyPr>
          <a:lstStyle/>
          <a:p>
            <a:pPr algn="ctr"/>
            <a:r>
              <a:rPr lang="en-US" altLang="ja-JP" sz="3200" dirty="0" smtClean="0">
                <a:solidFill>
                  <a:srgbClr val="000000"/>
                </a:solidFill>
                <a:latin typeface="+mn-ea"/>
              </a:rPr>
              <a:t>B</a:t>
            </a:r>
            <a:r>
              <a:rPr lang="ja-JP" altLang="en-US" sz="3200" dirty="0" smtClean="0">
                <a:solidFill>
                  <a:srgbClr val="000000"/>
                </a:solidFill>
                <a:latin typeface="+mn-ea"/>
              </a:rPr>
              <a:t>型肝炎の治療</a:t>
            </a:r>
            <a:endParaRPr lang="ja-JP" altLang="en-US" sz="3200" dirty="0">
              <a:solidFill>
                <a:srgbClr val="000000"/>
              </a:solidFill>
              <a:latin typeface="+mn-ea"/>
            </a:endParaRPr>
          </a:p>
        </p:txBody>
      </p:sp>
      <p:sp>
        <p:nvSpPr>
          <p:cNvPr id="5" name="テキスト ボックス 4"/>
          <p:cNvSpPr txBox="1"/>
          <p:nvPr/>
        </p:nvSpPr>
        <p:spPr>
          <a:xfrm>
            <a:off x="1569419" y="955892"/>
            <a:ext cx="6029215" cy="830997"/>
          </a:xfrm>
          <a:prstGeom prst="rect">
            <a:avLst/>
          </a:prstGeom>
          <a:noFill/>
        </p:spPr>
        <p:txBody>
          <a:bodyPr wrap="none" rtlCol="0">
            <a:spAutoFit/>
          </a:bodyPr>
          <a:lstStyle/>
          <a:p>
            <a:r>
              <a:rPr lang="ja-JP" altLang="en-US" sz="2400" dirty="0" smtClean="0">
                <a:latin typeface="+mn-ea"/>
              </a:rPr>
              <a:t>飲み薬：ウイルス増殖抑制剤</a:t>
            </a:r>
            <a:r>
              <a:rPr lang="ja-JP" altLang="en-US" sz="2400" dirty="0">
                <a:latin typeface="+mn-ea"/>
              </a:rPr>
              <a:t>（</a:t>
            </a:r>
            <a:r>
              <a:rPr lang="ja-JP" altLang="en-US" sz="2400" dirty="0" smtClean="0">
                <a:latin typeface="+mn-ea"/>
              </a:rPr>
              <a:t>核酸アナログ）</a:t>
            </a:r>
            <a:endParaRPr lang="en-US" altLang="ja-JP" sz="2400" dirty="0" smtClean="0">
              <a:latin typeface="+mn-ea"/>
            </a:endParaRPr>
          </a:p>
          <a:p>
            <a:r>
              <a:rPr lang="ja-JP" altLang="en-US" sz="2400" dirty="0" smtClean="0">
                <a:latin typeface="+mn-ea"/>
              </a:rPr>
              <a:t>注射：インターフェロン</a:t>
            </a:r>
            <a:r>
              <a:rPr lang="ja-JP" altLang="en-US" sz="2400" dirty="0">
                <a:latin typeface="+mn-ea"/>
              </a:rPr>
              <a:t>、</a:t>
            </a:r>
            <a:r>
              <a:rPr lang="ja-JP" altLang="en-US" sz="2400" dirty="0" smtClean="0">
                <a:latin typeface="+mn-ea"/>
              </a:rPr>
              <a:t>ペグインターフェロン</a:t>
            </a:r>
            <a:endParaRPr lang="en-US" altLang="ja-JP" sz="2400" dirty="0">
              <a:latin typeface="+mn-ea"/>
            </a:endParaRPr>
          </a:p>
        </p:txBody>
      </p:sp>
      <p:sp>
        <p:nvSpPr>
          <p:cNvPr id="6" name="テキスト ボックス 5"/>
          <p:cNvSpPr txBox="1"/>
          <p:nvPr/>
        </p:nvSpPr>
        <p:spPr>
          <a:xfrm>
            <a:off x="638516" y="1826113"/>
            <a:ext cx="7840523" cy="904863"/>
          </a:xfrm>
          <a:prstGeom prst="rect">
            <a:avLst/>
          </a:prstGeom>
          <a:solidFill>
            <a:srgbClr val="FFFFCC"/>
          </a:solidFill>
        </p:spPr>
        <p:txBody>
          <a:bodyPr wrap="square" rtlCol="0">
            <a:spAutoFit/>
          </a:bodyPr>
          <a:lstStyle/>
          <a:p>
            <a:pPr marL="271463" indent="-271463">
              <a:spcBef>
                <a:spcPct val="20000"/>
              </a:spcBef>
              <a:buClr>
                <a:srgbClr val="6600CC"/>
              </a:buClr>
              <a:buFont typeface="Wingdings" pitchFamily="2" charset="2"/>
              <a:buNone/>
            </a:pPr>
            <a:r>
              <a:rPr lang="ja-JP" altLang="en-US" sz="2400" dirty="0" smtClean="0">
                <a:solidFill>
                  <a:srgbClr val="FF0000"/>
                </a:solidFill>
                <a:latin typeface="+mn-ea"/>
              </a:rPr>
              <a:t>☆ ウイルスを完全に消すことは</a:t>
            </a:r>
            <a:r>
              <a:rPr lang="ja-JP" altLang="en-US" sz="2400" dirty="0">
                <a:solidFill>
                  <a:srgbClr val="FF0000"/>
                </a:solidFill>
                <a:latin typeface="+mn-ea"/>
              </a:rPr>
              <a:t>非常に</a:t>
            </a:r>
            <a:r>
              <a:rPr lang="ja-JP" altLang="en-US" sz="2400" dirty="0" smtClean="0">
                <a:solidFill>
                  <a:srgbClr val="FF0000"/>
                </a:solidFill>
                <a:latin typeface="+mn-ea"/>
              </a:rPr>
              <a:t>難しいが、共存可能。</a:t>
            </a:r>
            <a:endParaRPr lang="en-US" altLang="ja-JP" sz="2400" dirty="0" smtClean="0">
              <a:solidFill>
                <a:srgbClr val="FF0000"/>
              </a:solidFill>
              <a:latin typeface="+mn-ea"/>
            </a:endParaRPr>
          </a:p>
          <a:p>
            <a:pPr marL="271463" indent="-271463">
              <a:spcBef>
                <a:spcPct val="20000"/>
              </a:spcBef>
              <a:buClr>
                <a:srgbClr val="6600CC"/>
              </a:buClr>
              <a:buFont typeface="Wingdings" pitchFamily="2" charset="2"/>
              <a:buNone/>
            </a:pPr>
            <a:r>
              <a:rPr lang="ja-JP" altLang="en-US" sz="2400" dirty="0" smtClean="0">
                <a:solidFill>
                  <a:srgbClr val="FF0000"/>
                </a:solidFill>
                <a:latin typeface="+mn-ea"/>
              </a:rPr>
              <a:t>☆ 副作用はとても少ない。</a:t>
            </a:r>
            <a:endParaRPr lang="en-US" altLang="ja-JP" sz="2400" dirty="0">
              <a:solidFill>
                <a:srgbClr val="FF0000"/>
              </a:solidFill>
              <a:latin typeface="+mn-ea"/>
            </a:endParaRPr>
          </a:p>
        </p:txBody>
      </p:sp>
      <p:sp>
        <p:nvSpPr>
          <p:cNvPr id="7" name="テキスト ボックス 6"/>
          <p:cNvSpPr txBox="1"/>
          <p:nvPr/>
        </p:nvSpPr>
        <p:spPr>
          <a:xfrm>
            <a:off x="638516" y="3940504"/>
            <a:ext cx="7869061" cy="707886"/>
          </a:xfrm>
          <a:prstGeom prst="rect">
            <a:avLst/>
          </a:prstGeom>
          <a:noFill/>
        </p:spPr>
        <p:txBody>
          <a:bodyPr wrap="none" rtlCol="0">
            <a:spAutoFit/>
          </a:bodyPr>
          <a:lstStyle/>
          <a:p>
            <a:r>
              <a:rPr lang="ja-JP" altLang="en-US" sz="2000" dirty="0" smtClean="0">
                <a:latin typeface="+mn-ea"/>
              </a:rPr>
              <a:t>注射＋飲み薬：</a:t>
            </a:r>
            <a:r>
              <a:rPr lang="ja-JP" altLang="en-US" sz="2000" dirty="0">
                <a:latin typeface="+mn-ea"/>
              </a:rPr>
              <a:t>ペグインターフェロン／リバビリン／ウイルス増殖阻害剤</a:t>
            </a:r>
            <a:endParaRPr lang="en-US" altLang="ja-JP" sz="2000" dirty="0">
              <a:latin typeface="+mn-ea"/>
            </a:endParaRPr>
          </a:p>
          <a:p>
            <a:r>
              <a:rPr lang="ja-JP" altLang="en-US" sz="2000" dirty="0">
                <a:latin typeface="+mn-ea"/>
              </a:rPr>
              <a:t>飲</a:t>
            </a:r>
            <a:r>
              <a:rPr lang="ja-JP" altLang="en-US" sz="2000" dirty="0" smtClean="0">
                <a:latin typeface="+mn-ea"/>
              </a:rPr>
              <a:t>み薬</a:t>
            </a:r>
            <a:r>
              <a:rPr lang="ja-JP" altLang="en-US" sz="2000" dirty="0">
                <a:latin typeface="+mn-ea"/>
              </a:rPr>
              <a:t>：ウイルス増殖阻害剤の組み合わせによる</a:t>
            </a:r>
            <a:r>
              <a:rPr lang="ja-JP" altLang="en-US" sz="2000" dirty="0" smtClean="0">
                <a:latin typeface="+mn-ea"/>
              </a:rPr>
              <a:t>治療</a:t>
            </a:r>
            <a:endParaRPr kumimoji="1" lang="en-US" altLang="ja-JP" sz="2000" dirty="0" smtClean="0">
              <a:latin typeface="+mn-ea"/>
            </a:endParaRPr>
          </a:p>
        </p:txBody>
      </p:sp>
      <p:sp>
        <p:nvSpPr>
          <p:cNvPr id="8" name="Rectangle 157"/>
          <p:cNvSpPr>
            <a:spLocks noChangeArrowheads="1"/>
          </p:cNvSpPr>
          <p:nvPr/>
        </p:nvSpPr>
        <p:spPr bwMode="auto">
          <a:xfrm>
            <a:off x="1781454" y="3297460"/>
            <a:ext cx="5616624" cy="492443"/>
          </a:xfrm>
          <a:prstGeom prst="rect">
            <a:avLst/>
          </a:prstGeom>
          <a:gradFill rotWithShape="1">
            <a:gsLst>
              <a:gs pos="0">
                <a:srgbClr val="E1FFFF"/>
              </a:gs>
              <a:gs pos="50000">
                <a:srgbClr val="FFFFFF"/>
              </a:gs>
              <a:gs pos="100000">
                <a:srgbClr val="E1FFFF"/>
              </a:gs>
            </a:gsLst>
            <a:lin ang="5400000" scaled="1"/>
          </a:gradFill>
          <a:ln w="9525">
            <a:noFill/>
            <a:miter lim="800000"/>
            <a:headEnd/>
            <a:tailEnd/>
          </a:ln>
        </p:spPr>
        <p:txBody>
          <a:bodyPr wrap="square" lIns="0" tIns="0" rIns="0" bIns="0">
            <a:spAutoFit/>
          </a:bodyPr>
          <a:lstStyle/>
          <a:p>
            <a:pPr algn="ctr"/>
            <a:r>
              <a:rPr lang="en-US" altLang="ja-JP" sz="3200" dirty="0">
                <a:solidFill>
                  <a:srgbClr val="000000"/>
                </a:solidFill>
                <a:latin typeface="+mn-ea"/>
              </a:rPr>
              <a:t>C</a:t>
            </a:r>
            <a:r>
              <a:rPr lang="ja-JP" altLang="en-US" sz="3200" dirty="0" smtClean="0">
                <a:solidFill>
                  <a:srgbClr val="000000"/>
                </a:solidFill>
                <a:latin typeface="+mn-ea"/>
              </a:rPr>
              <a:t>型肝炎の治療</a:t>
            </a:r>
            <a:endParaRPr lang="ja-JP" altLang="en-US" sz="3200" dirty="0">
              <a:solidFill>
                <a:srgbClr val="000000"/>
              </a:solidFill>
              <a:latin typeface="+mn-ea"/>
            </a:endParaRPr>
          </a:p>
        </p:txBody>
      </p:sp>
      <p:sp>
        <p:nvSpPr>
          <p:cNvPr id="9" name="テキスト ボックス 8"/>
          <p:cNvSpPr txBox="1"/>
          <p:nvPr/>
        </p:nvSpPr>
        <p:spPr>
          <a:xfrm>
            <a:off x="638516" y="4811774"/>
            <a:ext cx="6336599" cy="1200328"/>
          </a:xfrm>
          <a:prstGeom prst="rect">
            <a:avLst/>
          </a:prstGeom>
          <a:solidFill>
            <a:srgbClr val="FFFFCC"/>
          </a:solidFill>
        </p:spPr>
        <p:txBody>
          <a:bodyPr wrap="square" rtlCol="0">
            <a:spAutoFit/>
          </a:bodyPr>
          <a:lstStyle/>
          <a:p>
            <a:r>
              <a:rPr lang="ja-JP" altLang="en-US" sz="2400" dirty="0" smtClean="0">
                <a:solidFill>
                  <a:srgbClr val="FF0000"/>
                </a:solidFill>
                <a:latin typeface="+mn-ea"/>
              </a:rPr>
              <a:t>☆ </a:t>
            </a:r>
            <a:r>
              <a:rPr lang="ja-JP" altLang="en-US" sz="2400" dirty="0">
                <a:solidFill>
                  <a:srgbClr val="FF0000"/>
                </a:solidFill>
                <a:latin typeface="+mn-ea"/>
              </a:rPr>
              <a:t>ウイルスの状況に</a:t>
            </a:r>
            <a:r>
              <a:rPr lang="ja-JP" altLang="en-US" sz="2400" dirty="0" smtClean="0">
                <a:solidFill>
                  <a:srgbClr val="FF0000"/>
                </a:solidFill>
                <a:latin typeface="+mn-ea"/>
              </a:rPr>
              <a:t>より薬</a:t>
            </a:r>
            <a:r>
              <a:rPr lang="ja-JP" altLang="en-US" sz="2400" dirty="0">
                <a:solidFill>
                  <a:srgbClr val="FF0000"/>
                </a:solidFill>
                <a:latin typeface="+mn-ea"/>
              </a:rPr>
              <a:t>が</a:t>
            </a:r>
            <a:r>
              <a:rPr lang="ja-JP" altLang="en-US" sz="2400" dirty="0" smtClean="0">
                <a:solidFill>
                  <a:srgbClr val="FF0000"/>
                </a:solidFill>
                <a:latin typeface="+mn-ea"/>
              </a:rPr>
              <a:t>異なるので要相談。</a:t>
            </a:r>
            <a:endParaRPr lang="en-US" altLang="ja-JP" sz="2400" dirty="0">
              <a:solidFill>
                <a:srgbClr val="FF0000"/>
              </a:solidFill>
              <a:latin typeface="+mn-ea"/>
            </a:endParaRPr>
          </a:p>
          <a:p>
            <a:r>
              <a:rPr lang="ja-JP" altLang="en-US" sz="2400" dirty="0">
                <a:solidFill>
                  <a:srgbClr val="FF0000"/>
                </a:solidFill>
                <a:latin typeface="+mn-ea"/>
              </a:rPr>
              <a:t>☆ </a:t>
            </a:r>
            <a:r>
              <a:rPr lang="ja-JP" altLang="en-US" sz="2400" dirty="0" smtClean="0">
                <a:solidFill>
                  <a:srgbClr val="FF0000"/>
                </a:solidFill>
                <a:latin typeface="+mn-ea"/>
              </a:rPr>
              <a:t>飲み薬だけの治療は副作用</a:t>
            </a:r>
            <a:r>
              <a:rPr lang="ja-JP" altLang="en-US" sz="2400" dirty="0">
                <a:solidFill>
                  <a:srgbClr val="FF0000"/>
                </a:solidFill>
                <a:latin typeface="+mn-ea"/>
              </a:rPr>
              <a:t>が</a:t>
            </a:r>
            <a:r>
              <a:rPr lang="ja-JP" altLang="en-US" sz="2400" dirty="0" smtClean="0">
                <a:solidFill>
                  <a:srgbClr val="FF0000"/>
                </a:solidFill>
                <a:latin typeface="+mn-ea"/>
              </a:rPr>
              <a:t>とても少ない。</a:t>
            </a:r>
            <a:endParaRPr lang="en-US" altLang="ja-JP" sz="2400" dirty="0" smtClean="0">
              <a:solidFill>
                <a:srgbClr val="FF0000"/>
              </a:solidFill>
              <a:latin typeface="+mn-ea"/>
            </a:endParaRPr>
          </a:p>
          <a:p>
            <a:r>
              <a:rPr lang="en-US" altLang="ja-JP" sz="2400" dirty="0" smtClean="0">
                <a:solidFill>
                  <a:srgbClr val="FF0000"/>
                </a:solidFill>
                <a:latin typeface="+mn-ea"/>
              </a:rPr>
              <a:t>☆</a:t>
            </a:r>
            <a:r>
              <a:rPr lang="ja-JP" altLang="en-US" sz="2400" dirty="0" smtClean="0">
                <a:solidFill>
                  <a:srgbClr val="FF0000"/>
                </a:solidFill>
                <a:latin typeface="+mn-ea"/>
              </a:rPr>
              <a:t> </a:t>
            </a:r>
            <a:r>
              <a:rPr lang="en-US" altLang="ja-JP" sz="2400" dirty="0" smtClean="0">
                <a:solidFill>
                  <a:srgbClr val="FF0000"/>
                </a:solidFill>
                <a:latin typeface="+mn-ea"/>
              </a:rPr>
              <a:t>9</a:t>
            </a:r>
            <a:r>
              <a:rPr lang="ja-JP" altLang="en-US" sz="2400" dirty="0" smtClean="0">
                <a:solidFill>
                  <a:srgbClr val="FF0000"/>
                </a:solidFill>
                <a:latin typeface="+mn-ea"/>
              </a:rPr>
              <a:t>割近くの患者さんが治るようになった</a:t>
            </a:r>
            <a:endParaRPr lang="en-US" altLang="ja-JP" sz="2400" dirty="0">
              <a:solidFill>
                <a:srgbClr val="FF0000"/>
              </a:solidFill>
              <a:latin typeface="+mn-ea"/>
            </a:endParaRPr>
          </a:p>
        </p:txBody>
      </p:sp>
      <p:pic>
        <p:nvPicPr>
          <p:cNvPr id="10" name="図 9"/>
          <p:cNvPicPr>
            <a:picLocks noChangeAspect="1"/>
          </p:cNvPicPr>
          <p:nvPr/>
        </p:nvPicPr>
        <p:blipFill rotWithShape="1">
          <a:blip r:embed="rId3"/>
          <a:srcRect r="68627" b="51902"/>
          <a:stretch/>
        </p:blipFill>
        <p:spPr>
          <a:xfrm>
            <a:off x="8388424" y="6153614"/>
            <a:ext cx="768102" cy="698123"/>
          </a:xfrm>
          <a:prstGeom prst="rect">
            <a:avLst/>
          </a:prstGeom>
        </p:spPr>
      </p:pic>
      <p:sp>
        <p:nvSpPr>
          <p:cNvPr id="11"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cxnSp>
        <p:nvCxnSpPr>
          <p:cNvPr id="13" name="直線コネクタ 12"/>
          <p:cNvCxnSpPr/>
          <p:nvPr/>
        </p:nvCxnSpPr>
        <p:spPr>
          <a:xfrm flipV="1">
            <a:off x="486697" y="3008668"/>
            <a:ext cx="8155858" cy="147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04452" y="2433242"/>
            <a:ext cx="8362335" cy="17284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ln>
                  <a:solidFill>
                    <a:srgbClr val="00B0F0"/>
                  </a:solidFill>
                </a:ln>
                <a:solidFill>
                  <a:schemeClr val="accent6">
                    <a:lumMod val="75000"/>
                  </a:schemeClr>
                </a:solidFill>
                <a:latin typeface="+mn-ea"/>
              </a:rPr>
              <a:t>いずれ</a:t>
            </a:r>
            <a:r>
              <a:rPr lang="ja-JP" altLang="en-US" sz="4800" dirty="0">
                <a:ln>
                  <a:solidFill>
                    <a:srgbClr val="00B0F0"/>
                  </a:solidFill>
                </a:ln>
                <a:solidFill>
                  <a:schemeClr val="accent6">
                    <a:lumMod val="75000"/>
                  </a:schemeClr>
                </a:solidFill>
                <a:latin typeface="+mn-ea"/>
              </a:rPr>
              <a:t>の</a:t>
            </a:r>
            <a:r>
              <a:rPr kumimoji="1" lang="ja-JP" altLang="en-US" sz="4800" dirty="0" smtClean="0">
                <a:ln>
                  <a:solidFill>
                    <a:srgbClr val="00B0F0"/>
                  </a:solidFill>
                </a:ln>
                <a:solidFill>
                  <a:schemeClr val="accent6">
                    <a:lumMod val="75000"/>
                  </a:schemeClr>
                </a:solidFill>
                <a:latin typeface="+mn-ea"/>
              </a:rPr>
              <a:t>治療も</a:t>
            </a:r>
            <a:endParaRPr kumimoji="1" lang="en-US" altLang="ja-JP" sz="4800" dirty="0" smtClean="0">
              <a:ln>
                <a:solidFill>
                  <a:srgbClr val="00B0F0"/>
                </a:solidFill>
              </a:ln>
              <a:solidFill>
                <a:schemeClr val="accent6">
                  <a:lumMod val="75000"/>
                </a:schemeClr>
              </a:solidFill>
              <a:latin typeface="+mn-ea"/>
            </a:endParaRPr>
          </a:p>
          <a:p>
            <a:pPr algn="ctr"/>
            <a:r>
              <a:rPr lang="ja-JP" altLang="en-US" sz="4800" dirty="0">
                <a:ln>
                  <a:solidFill>
                    <a:srgbClr val="00B0F0"/>
                  </a:solidFill>
                </a:ln>
                <a:solidFill>
                  <a:schemeClr val="accent6">
                    <a:lumMod val="75000"/>
                  </a:schemeClr>
                </a:solidFill>
                <a:latin typeface="+mn-ea"/>
              </a:rPr>
              <a:t>基本</a:t>
            </a:r>
            <a:r>
              <a:rPr lang="ja-JP" altLang="en-US" sz="4800" dirty="0" smtClean="0">
                <a:ln>
                  <a:solidFill>
                    <a:srgbClr val="00B0F0"/>
                  </a:solidFill>
                </a:ln>
                <a:solidFill>
                  <a:schemeClr val="accent6">
                    <a:lumMod val="75000"/>
                  </a:schemeClr>
                </a:solidFill>
                <a:latin typeface="+mn-ea"/>
              </a:rPr>
              <a:t>は外来通院でできます。</a:t>
            </a:r>
            <a:endParaRPr kumimoji="1" lang="ja-JP" altLang="en-US" sz="4800" dirty="0">
              <a:ln>
                <a:solidFill>
                  <a:srgbClr val="00B0F0"/>
                </a:solidFill>
              </a:ln>
              <a:solidFill>
                <a:schemeClr val="accent6">
                  <a:lumMod val="75000"/>
                </a:schemeClr>
              </a:solidFill>
              <a:latin typeface="+mn-ea"/>
            </a:endParaRPr>
          </a:p>
        </p:txBody>
      </p:sp>
      <p:pic>
        <p:nvPicPr>
          <p:cNvPr id="12" name="図 11"/>
          <p:cNvPicPr>
            <a:picLocks noChangeAspect="1"/>
          </p:cNvPicPr>
          <p:nvPr/>
        </p:nvPicPr>
        <p:blipFill rotWithShape="1">
          <a:blip r:embed="rId4"/>
          <a:srcRect t="30034"/>
          <a:stretch/>
        </p:blipFill>
        <p:spPr>
          <a:xfrm>
            <a:off x="6501700" y="4232396"/>
            <a:ext cx="2704953" cy="2200639"/>
          </a:xfrm>
          <a:prstGeom prst="rect">
            <a:avLst/>
          </a:prstGeom>
        </p:spPr>
      </p:pic>
    </p:spTree>
    <p:extLst>
      <p:ext uri="{BB962C8B-B14F-4D97-AF65-F5344CB8AC3E}">
        <p14:creationId xmlns:p14="http://schemas.microsoft.com/office/powerpoint/2010/main" val="40990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b="55556"/>
          <a:stretch>
            <a:fillRect/>
          </a:stretch>
        </p:blipFill>
        <p:spPr bwMode="auto">
          <a:xfrm>
            <a:off x="1371600" y="1700808"/>
            <a:ext cx="6400800" cy="3865563"/>
          </a:xfrm>
          <a:prstGeom prst="rect">
            <a:avLst/>
          </a:prstGeom>
          <a:noFill/>
          <a:ln w="9525">
            <a:noFill/>
            <a:miter lim="800000"/>
            <a:headEnd/>
            <a:tailEnd/>
          </a:ln>
        </p:spPr>
      </p:pic>
      <p:sp>
        <p:nvSpPr>
          <p:cNvPr id="52228" name="Rectangle 5"/>
          <p:cNvSpPr>
            <a:spLocks noChangeArrowheads="1"/>
          </p:cNvSpPr>
          <p:nvPr/>
        </p:nvSpPr>
        <p:spPr bwMode="auto">
          <a:xfrm>
            <a:off x="1452736" y="5797133"/>
            <a:ext cx="6801510" cy="738664"/>
          </a:xfrm>
          <a:prstGeom prst="rect">
            <a:avLst/>
          </a:prstGeom>
          <a:solidFill>
            <a:schemeClr val="bg1"/>
          </a:solidFill>
          <a:ln w="9525">
            <a:noFill/>
            <a:miter lim="800000"/>
            <a:headEnd/>
            <a:tailEnd/>
          </a:ln>
        </p:spPr>
        <p:txBody>
          <a:bodyPr wrap="square">
            <a:spAutoFit/>
          </a:bodyPr>
          <a:lstStyle/>
          <a:p>
            <a:r>
              <a:rPr lang="ja-JP" altLang="en-US" sz="2400" u="sng" dirty="0" smtClean="0">
                <a:latin typeface="+mn-ea"/>
              </a:rPr>
              <a:t>岡山県に納税している人の審査は岡山県がします</a:t>
            </a:r>
            <a:endParaRPr lang="ja-JP" altLang="en-US" sz="2400" u="sng" dirty="0">
              <a:latin typeface="+mn-ea"/>
            </a:endParaRPr>
          </a:p>
          <a:p>
            <a:r>
              <a:rPr lang="ja-JP" altLang="en-US" dirty="0" smtClean="0">
                <a:latin typeface="+mn-ea"/>
              </a:rPr>
              <a:t>岡山県</a:t>
            </a:r>
            <a:r>
              <a:rPr lang="ja-JP" altLang="en-US" dirty="0">
                <a:latin typeface="+mn-ea"/>
              </a:rPr>
              <a:t>ホームページ　</a:t>
            </a:r>
            <a:r>
              <a:rPr lang="en-US" altLang="ja-JP" dirty="0">
                <a:latin typeface="+mn-ea"/>
              </a:rPr>
              <a:t>http://www.pref.okayama.jp/</a:t>
            </a:r>
          </a:p>
        </p:txBody>
      </p:sp>
      <p:sp>
        <p:nvSpPr>
          <p:cNvPr id="5"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6"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7"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8"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solidFill>
                  <a:srgbClr val="000099"/>
                </a:solidFill>
                <a:latin typeface="+mn-ea"/>
                <a:ea typeface="+mn-ea"/>
              </a:rPr>
              <a:t>肝炎治療の医療費助成制度</a:t>
            </a:r>
            <a:endParaRPr lang="ja-JP" altLang="en-US" dirty="0">
              <a:solidFill>
                <a:srgbClr val="000099"/>
              </a:solidFill>
              <a:latin typeface="+mn-ea"/>
              <a:ea typeface="+mn-ea"/>
            </a:endParaRPr>
          </a:p>
        </p:txBody>
      </p:sp>
      <p:pic>
        <p:nvPicPr>
          <p:cNvPr id="9" name="図 8"/>
          <p:cNvPicPr>
            <a:picLocks noChangeAspect="1"/>
          </p:cNvPicPr>
          <p:nvPr/>
        </p:nvPicPr>
        <p:blipFill rotWithShape="1">
          <a:blip r:embed="rId3"/>
          <a:srcRect r="68627" b="51902"/>
          <a:stretch/>
        </p:blipFill>
        <p:spPr>
          <a:xfrm>
            <a:off x="8388424" y="6153614"/>
            <a:ext cx="768102" cy="698123"/>
          </a:xfrm>
          <a:prstGeom prst="rect">
            <a:avLst/>
          </a:prstGeom>
        </p:spPr>
      </p:pic>
      <p:sp>
        <p:nvSpPr>
          <p:cNvPr id="10"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Tree>
    <p:extLst>
      <p:ext uri="{BB962C8B-B14F-4D97-AF65-F5344CB8AC3E}">
        <p14:creationId xmlns:p14="http://schemas.microsoft.com/office/powerpoint/2010/main" val="14242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6" name="Text Box 4"/>
          <p:cNvSpPr txBox="1">
            <a:spLocks noChangeArrowheads="1"/>
          </p:cNvSpPr>
          <p:nvPr/>
        </p:nvSpPr>
        <p:spPr bwMode="auto">
          <a:xfrm>
            <a:off x="918995" y="1465620"/>
            <a:ext cx="7537245" cy="646331"/>
          </a:xfrm>
          <a:prstGeom prst="rect">
            <a:avLst/>
          </a:prstGeom>
          <a:solidFill>
            <a:srgbClr val="FFFFE9"/>
          </a:solidFill>
          <a:ln w="9525">
            <a:solidFill>
              <a:srgbClr val="0000CC"/>
            </a:solidFill>
            <a:miter lim="800000"/>
            <a:headEnd/>
            <a:tailEnd/>
          </a:ln>
          <a:effectLst/>
        </p:spPr>
        <p:txBody>
          <a:bodyPr wrap="square">
            <a:spAutoFit/>
          </a:bodyPr>
          <a:lstStyle/>
          <a:p>
            <a:r>
              <a:rPr lang="ja-JP" altLang="en-US" sz="3600" dirty="0" smtClean="0">
                <a:solidFill>
                  <a:schemeClr val="tx2"/>
                </a:solidFill>
                <a:latin typeface="Meiryo UI" panose="020B0604030504040204" pitchFamily="50" charset="-128"/>
                <a:ea typeface="Meiryo UI" panose="020B0604030504040204" pitchFamily="50" charset="-128"/>
              </a:rPr>
              <a:t>抗ウイルス療法</a:t>
            </a:r>
            <a:r>
              <a:rPr lang="ja-JP" altLang="en-US" sz="2400" dirty="0" smtClean="0">
                <a:solidFill>
                  <a:schemeClr val="tx2"/>
                </a:solidFill>
                <a:latin typeface="Meiryo UI" panose="020B0604030504040204" pitchFamily="50" charset="-128"/>
                <a:ea typeface="Meiryo UI" panose="020B0604030504040204" pitchFamily="50" charset="-128"/>
              </a:rPr>
              <a:t>　</a:t>
            </a:r>
            <a:r>
              <a:rPr lang="ja-JP" altLang="en-US" sz="2400" b="1" dirty="0">
                <a:solidFill>
                  <a:srgbClr val="FF0000"/>
                </a:solidFill>
                <a:latin typeface="Meiryo UI" panose="020B0604030504040204" pitchFamily="50" charset="-128"/>
                <a:ea typeface="Meiryo UI" panose="020B0604030504040204" pitchFamily="50" charset="-128"/>
              </a:rPr>
              <a:t>　</a:t>
            </a:r>
            <a:r>
              <a:rPr lang="ja-JP" altLang="en-US" sz="2400" b="1" u="dbl" dirty="0">
                <a:latin typeface="Meiryo UI" panose="020B0604030504040204" pitchFamily="50" charset="-128"/>
                <a:ea typeface="Meiryo UI" panose="020B0604030504040204" pitchFamily="50" charset="-128"/>
              </a:rPr>
              <a:t>公的医療費助成</a:t>
            </a:r>
            <a:r>
              <a:rPr lang="ja-JP" altLang="en-US" sz="2400" b="1" u="dbl" dirty="0" smtClean="0">
                <a:latin typeface="Meiryo UI" panose="020B0604030504040204" pitchFamily="50" charset="-128"/>
                <a:ea typeface="Meiryo UI" panose="020B0604030504040204" pitchFamily="50" charset="-128"/>
              </a:rPr>
              <a:t>制度あり</a:t>
            </a:r>
            <a:endParaRPr lang="ja-JP" altLang="en-US" sz="3600" dirty="0">
              <a:solidFill>
                <a:schemeClr val="tx2"/>
              </a:solidFill>
              <a:latin typeface="Meiryo UI" panose="020B0604030504040204" pitchFamily="50" charset="-128"/>
              <a:ea typeface="Meiryo UI" panose="020B0604030504040204" pitchFamily="50" charset="-128"/>
            </a:endParaRPr>
          </a:p>
        </p:txBody>
      </p:sp>
      <p:sp>
        <p:nvSpPr>
          <p:cNvPr id="12"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3"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eiryo UI" panose="020B0604030504040204" pitchFamily="50" charset="-128"/>
              <a:ea typeface="Meiryo UI" panose="020B0604030504040204" pitchFamily="50" charset="-128"/>
            </a:endParaRPr>
          </a:p>
        </p:txBody>
      </p:sp>
      <p:sp>
        <p:nvSpPr>
          <p:cNvPr id="14"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eiryo UI" panose="020B0604030504040204" pitchFamily="50" charset="-128"/>
              <a:ea typeface="Meiryo UI" panose="020B0604030504040204" pitchFamily="50" charset="-128"/>
            </a:endParaRPr>
          </a:p>
        </p:txBody>
      </p:sp>
      <p:sp>
        <p:nvSpPr>
          <p:cNvPr id="15"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000099"/>
                </a:solidFill>
                <a:latin typeface="Meiryo UI" panose="020B0604030504040204" pitchFamily="50" charset="-128"/>
                <a:ea typeface="Meiryo UI" panose="020B0604030504040204" pitchFamily="50" charset="-128"/>
              </a:rPr>
              <a:t>肝</a:t>
            </a:r>
            <a:r>
              <a:rPr lang="ja-JP" altLang="en-US" sz="3600" dirty="0" smtClean="0">
                <a:solidFill>
                  <a:srgbClr val="000099"/>
                </a:solidFill>
                <a:latin typeface="Meiryo UI" panose="020B0604030504040204" pitchFamily="50" charset="-128"/>
                <a:ea typeface="Meiryo UI" panose="020B0604030504040204" pitchFamily="50" charset="-128"/>
              </a:rPr>
              <a:t>硬変進行や肝がんを抑えるには？</a:t>
            </a:r>
            <a:endParaRPr lang="ja-JP" altLang="en-US" dirty="0">
              <a:solidFill>
                <a:srgbClr val="000099"/>
              </a:solidFill>
              <a:latin typeface="Meiryo UI" panose="020B0604030504040204" pitchFamily="50" charset="-128"/>
              <a:ea typeface="Meiryo UI" panose="020B0604030504040204" pitchFamily="50" charset="-128"/>
            </a:endParaRPr>
          </a:p>
        </p:txBody>
      </p:sp>
      <p:sp>
        <p:nvSpPr>
          <p:cNvPr id="16" name="Text Box 7"/>
          <p:cNvSpPr txBox="1">
            <a:spLocks noChangeArrowheads="1"/>
          </p:cNvSpPr>
          <p:nvPr/>
        </p:nvSpPr>
        <p:spPr bwMode="auto">
          <a:xfrm>
            <a:off x="1124207" y="3186889"/>
            <a:ext cx="6545224" cy="646331"/>
          </a:xfrm>
          <a:prstGeom prst="rect">
            <a:avLst/>
          </a:prstGeom>
          <a:solidFill>
            <a:srgbClr val="FFFFE9"/>
          </a:solidFill>
          <a:ln w="9525">
            <a:solidFill>
              <a:srgbClr val="0000CC"/>
            </a:solidFill>
            <a:miter lim="800000"/>
            <a:headEnd/>
            <a:tailEnd/>
          </a:ln>
          <a:effectLst/>
        </p:spPr>
        <p:txBody>
          <a:bodyPr wrap="square">
            <a:spAutoFit/>
          </a:bodyPr>
          <a:lstStyle/>
          <a:p>
            <a:r>
              <a:rPr lang="ja-JP" altLang="en-US" sz="3600" dirty="0">
                <a:solidFill>
                  <a:schemeClr val="tx2"/>
                </a:solidFill>
                <a:latin typeface="Meiryo UI" panose="020B0604030504040204" pitchFamily="50" charset="-128"/>
                <a:ea typeface="Meiryo UI" panose="020B0604030504040204" pitchFamily="50" charset="-128"/>
              </a:rPr>
              <a:t>炎症を</a:t>
            </a:r>
            <a:r>
              <a:rPr lang="ja-JP" altLang="en-US" sz="3600" dirty="0" smtClean="0">
                <a:solidFill>
                  <a:schemeClr val="tx2"/>
                </a:solidFill>
                <a:latin typeface="Meiryo UI" panose="020B0604030504040204" pitchFamily="50" charset="-128"/>
                <a:ea typeface="Meiryo UI" panose="020B0604030504040204" pitchFamily="50" charset="-128"/>
              </a:rPr>
              <a:t>抑えて、進行</a:t>
            </a:r>
            <a:r>
              <a:rPr lang="ja-JP" altLang="en-US" sz="3600" dirty="0">
                <a:solidFill>
                  <a:schemeClr val="tx2"/>
                </a:solidFill>
                <a:latin typeface="Meiryo UI" panose="020B0604030504040204" pitchFamily="50" charset="-128"/>
                <a:ea typeface="Meiryo UI" panose="020B0604030504040204" pitchFamily="50" charset="-128"/>
              </a:rPr>
              <a:t>を遅らせる</a:t>
            </a:r>
          </a:p>
        </p:txBody>
      </p:sp>
      <p:sp>
        <p:nvSpPr>
          <p:cNvPr id="17" name="Text Box 9"/>
          <p:cNvSpPr txBox="1">
            <a:spLocks noChangeArrowheads="1"/>
          </p:cNvSpPr>
          <p:nvPr/>
        </p:nvSpPr>
        <p:spPr bwMode="auto">
          <a:xfrm>
            <a:off x="1124207" y="4864320"/>
            <a:ext cx="5472286" cy="1200329"/>
          </a:xfrm>
          <a:prstGeom prst="rect">
            <a:avLst/>
          </a:prstGeom>
          <a:solidFill>
            <a:srgbClr val="FFFFE9"/>
          </a:solidFill>
          <a:ln w="9525">
            <a:solidFill>
              <a:srgbClr val="0000CC"/>
            </a:solidFill>
            <a:miter lim="800000"/>
            <a:headEnd/>
            <a:tailEnd/>
          </a:ln>
          <a:effectLst/>
        </p:spPr>
        <p:txBody>
          <a:bodyPr wrap="square">
            <a:spAutoFit/>
          </a:bodyPr>
          <a:lstStyle/>
          <a:p>
            <a:r>
              <a:rPr lang="ja-JP" altLang="en-US" sz="3600" dirty="0">
                <a:solidFill>
                  <a:schemeClr val="tx2"/>
                </a:solidFill>
                <a:latin typeface="Meiryo UI" panose="020B0604030504040204" pitchFamily="50" charset="-128"/>
                <a:ea typeface="Meiryo UI" panose="020B0604030504040204" pitchFamily="50" charset="-128"/>
              </a:rPr>
              <a:t>生活習慣病に気を</a:t>
            </a:r>
            <a:r>
              <a:rPr lang="ja-JP" altLang="en-US" sz="3600" dirty="0" smtClean="0">
                <a:solidFill>
                  <a:schemeClr val="tx2"/>
                </a:solidFill>
                <a:latin typeface="Meiryo UI" panose="020B0604030504040204" pitchFamily="50" charset="-128"/>
                <a:ea typeface="Meiryo UI" panose="020B0604030504040204" pitchFamily="50" charset="-128"/>
              </a:rPr>
              <a:t>つける</a:t>
            </a:r>
            <a:endParaRPr lang="en-US" altLang="ja-JP" sz="3600" dirty="0" smtClean="0">
              <a:solidFill>
                <a:schemeClr val="tx2"/>
              </a:solidFill>
              <a:latin typeface="Meiryo UI" panose="020B0604030504040204" pitchFamily="50" charset="-128"/>
              <a:ea typeface="Meiryo UI" panose="020B0604030504040204" pitchFamily="50" charset="-128"/>
            </a:endParaRPr>
          </a:p>
          <a:p>
            <a:r>
              <a:rPr lang="ja-JP" altLang="en-US" sz="3600" dirty="0" smtClean="0">
                <a:solidFill>
                  <a:schemeClr val="tx2"/>
                </a:solidFill>
                <a:latin typeface="Meiryo UI" panose="020B0604030504040204" pitchFamily="50" charset="-128"/>
                <a:ea typeface="Meiryo UI" panose="020B0604030504040204" pitchFamily="50" charset="-128"/>
              </a:rPr>
              <a:t>＝肝臓にやさしい生活</a:t>
            </a:r>
            <a:endParaRPr lang="ja-JP" altLang="en-US" sz="3600" dirty="0">
              <a:solidFill>
                <a:schemeClr val="tx2"/>
              </a:solidFill>
              <a:latin typeface="Meiryo UI" panose="020B0604030504040204" pitchFamily="50" charset="-128"/>
              <a:ea typeface="Meiryo UI" panose="020B0604030504040204" pitchFamily="50" charset="-128"/>
            </a:endParaRPr>
          </a:p>
        </p:txBody>
      </p:sp>
      <p:sp>
        <p:nvSpPr>
          <p:cNvPr id="18" name="Text Box 8"/>
          <p:cNvSpPr txBox="1">
            <a:spLocks noChangeArrowheads="1"/>
          </p:cNvSpPr>
          <p:nvPr/>
        </p:nvSpPr>
        <p:spPr bwMode="auto">
          <a:xfrm>
            <a:off x="958335" y="3883161"/>
            <a:ext cx="7798398" cy="892552"/>
          </a:xfrm>
          <a:prstGeom prst="rect">
            <a:avLst/>
          </a:prstGeom>
          <a:noFill/>
          <a:ln w="9525">
            <a:noFill/>
            <a:miter lim="800000"/>
            <a:headEnd/>
            <a:tailEnd/>
          </a:ln>
          <a:effectLst/>
        </p:spPr>
        <p:txBody>
          <a:bodyPr wrap="square">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肝庇護剤</a:t>
            </a:r>
            <a:r>
              <a:rPr lang="ja-JP" altLang="en-US" sz="2800" dirty="0">
                <a:solidFill>
                  <a:schemeClr val="bg1"/>
                </a:solidFill>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グリチルリチン、ウルソデオキシコール酸</a:t>
            </a:r>
            <a:endParaRPr lang="en-US" altLang="ja-JP" sz="2400" dirty="0" smtClean="0">
              <a:latin typeface="Meiryo UI" panose="020B0604030504040204" pitchFamily="50" charset="-128"/>
              <a:ea typeface="Meiryo UI" panose="020B0604030504040204" pitchFamily="50" charset="-128"/>
            </a:endParaRPr>
          </a:p>
          <a:p>
            <a:r>
              <a:rPr lang="en-US" altLang="ja-JP" sz="2400" dirty="0" smtClean="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ステロイド、免疫抑制剤、ベザフィブラート</a:t>
            </a:r>
            <a:endParaRPr lang="ja-JP" altLang="en-US" sz="2400" dirty="0">
              <a:latin typeface="Meiryo UI" panose="020B0604030504040204" pitchFamily="50" charset="-128"/>
              <a:ea typeface="Meiryo UI" panose="020B0604030504040204" pitchFamily="50" charset="-128"/>
            </a:endParaRPr>
          </a:p>
        </p:txBody>
      </p:sp>
      <p:sp>
        <p:nvSpPr>
          <p:cNvPr id="19" name="Text Box 8"/>
          <p:cNvSpPr txBox="1">
            <a:spLocks noChangeArrowheads="1"/>
          </p:cNvSpPr>
          <p:nvPr/>
        </p:nvSpPr>
        <p:spPr bwMode="auto">
          <a:xfrm>
            <a:off x="958335" y="6092652"/>
            <a:ext cx="5926991" cy="523220"/>
          </a:xfrm>
          <a:prstGeom prst="rect">
            <a:avLst/>
          </a:prstGeom>
          <a:noFill/>
          <a:ln w="9525">
            <a:noFill/>
            <a:miter lim="800000"/>
            <a:headEnd/>
            <a:tailEnd/>
          </a:ln>
          <a:effectLst/>
        </p:spPr>
        <p:txBody>
          <a:bodyPr wrap="square">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肥満、糖尿病、酒、たばこ</a:t>
            </a:r>
            <a:endParaRPr lang="ja-JP" altLang="en-US" sz="2800" b="1" dirty="0">
              <a:solidFill>
                <a:srgbClr val="FF0000"/>
              </a:solidFill>
              <a:latin typeface="Meiryo UI" panose="020B0604030504040204" pitchFamily="50" charset="-128"/>
              <a:ea typeface="Meiryo UI" panose="020B0604030504040204" pitchFamily="50" charset="-128"/>
            </a:endParaRPr>
          </a:p>
        </p:txBody>
      </p:sp>
      <p:sp>
        <p:nvSpPr>
          <p:cNvPr id="20" name="角丸四角形 19"/>
          <p:cNvSpPr/>
          <p:nvPr/>
        </p:nvSpPr>
        <p:spPr>
          <a:xfrm>
            <a:off x="619829" y="3047521"/>
            <a:ext cx="8136904" cy="3653808"/>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ext Box 5"/>
          <p:cNvSpPr txBox="1">
            <a:spLocks noChangeArrowheads="1"/>
          </p:cNvSpPr>
          <p:nvPr/>
        </p:nvSpPr>
        <p:spPr bwMode="auto">
          <a:xfrm>
            <a:off x="6740509" y="5189758"/>
            <a:ext cx="1728192" cy="954107"/>
          </a:xfrm>
          <a:prstGeom prst="rect">
            <a:avLst/>
          </a:prstGeom>
          <a:solidFill>
            <a:schemeClr val="accent6">
              <a:lumMod val="20000"/>
              <a:lumOff val="80000"/>
            </a:schemeClr>
          </a:solidFill>
          <a:ln w="9525">
            <a:noFill/>
            <a:miter lim="800000"/>
            <a:headEnd/>
            <a:tailEnd/>
          </a:ln>
          <a:effectLst/>
        </p:spPr>
        <p:txBody>
          <a:bodyPr wrap="square">
            <a:spAutoFit/>
          </a:bodyPr>
          <a:lstStyle/>
          <a:p>
            <a:pPr algn="ctr"/>
            <a:r>
              <a:rPr lang="ja-JP" altLang="en-US" sz="2800" dirty="0" smtClean="0">
                <a:solidFill>
                  <a:srgbClr val="FF6600"/>
                </a:solidFill>
                <a:latin typeface="Meiryo UI" panose="020B0604030504040204" pitchFamily="50" charset="-128"/>
                <a:ea typeface="Meiryo UI" panose="020B0604030504040204" pitchFamily="50" charset="-128"/>
              </a:rPr>
              <a:t>慢性肝炎</a:t>
            </a:r>
            <a:endParaRPr lang="en-US" altLang="ja-JP" sz="2800" dirty="0" smtClean="0">
              <a:solidFill>
                <a:srgbClr val="FF6600"/>
              </a:solidFill>
              <a:latin typeface="Meiryo UI" panose="020B0604030504040204" pitchFamily="50" charset="-128"/>
              <a:ea typeface="Meiryo UI" panose="020B0604030504040204" pitchFamily="50" charset="-128"/>
            </a:endParaRPr>
          </a:p>
          <a:p>
            <a:pPr algn="ctr"/>
            <a:r>
              <a:rPr lang="ja-JP" altLang="en-US" sz="2800" dirty="0" smtClean="0">
                <a:solidFill>
                  <a:srgbClr val="FF6600"/>
                </a:solidFill>
                <a:latin typeface="Meiryo UI" panose="020B0604030504040204" pitchFamily="50" charset="-128"/>
                <a:ea typeface="Meiryo UI" panose="020B0604030504040204" pitchFamily="50" charset="-128"/>
              </a:rPr>
              <a:t>全般</a:t>
            </a:r>
            <a:endParaRPr lang="ja-JP" altLang="en-US" sz="2800" dirty="0">
              <a:solidFill>
                <a:srgbClr val="FF6600"/>
              </a:solidFill>
              <a:latin typeface="Meiryo UI" panose="020B0604030504040204" pitchFamily="50" charset="-128"/>
              <a:ea typeface="Meiryo UI" panose="020B0604030504040204" pitchFamily="50" charset="-128"/>
            </a:endParaRPr>
          </a:p>
        </p:txBody>
      </p:sp>
      <p:sp>
        <p:nvSpPr>
          <p:cNvPr id="22" name="Text Box 5"/>
          <p:cNvSpPr txBox="1">
            <a:spLocks noChangeArrowheads="1"/>
          </p:cNvSpPr>
          <p:nvPr/>
        </p:nvSpPr>
        <p:spPr bwMode="auto">
          <a:xfrm>
            <a:off x="1259632" y="2223485"/>
            <a:ext cx="6927778" cy="523220"/>
          </a:xfrm>
          <a:prstGeom prst="rect">
            <a:avLst/>
          </a:prstGeom>
          <a:solidFill>
            <a:schemeClr val="accent6">
              <a:lumMod val="20000"/>
              <a:lumOff val="80000"/>
            </a:schemeClr>
          </a:solidFill>
          <a:ln w="9525">
            <a:noFill/>
            <a:miter lim="800000"/>
            <a:headEnd/>
            <a:tailEnd/>
          </a:ln>
          <a:effectLst/>
        </p:spPr>
        <p:txBody>
          <a:bodyPr wrap="square">
            <a:spAutoFit/>
          </a:bodyPr>
          <a:lstStyle/>
          <a:p>
            <a:r>
              <a:rPr lang="ja-JP" altLang="en-US" sz="2800" dirty="0" smtClean="0">
                <a:solidFill>
                  <a:srgbClr val="FF6600"/>
                </a:solidFill>
                <a:latin typeface="Meiryo UI" panose="020B0604030504040204" pitchFamily="50" charset="-128"/>
                <a:ea typeface="Meiryo UI" panose="020B0604030504040204" pitchFamily="50" charset="-128"/>
              </a:rPr>
              <a:t>　⇒　ウイルス肝炎（</a:t>
            </a:r>
            <a:r>
              <a:rPr lang="en-US" altLang="ja-JP" sz="2800" dirty="0" smtClean="0">
                <a:solidFill>
                  <a:srgbClr val="FF6600"/>
                </a:solidFill>
                <a:latin typeface="Meiryo UI" panose="020B0604030504040204" pitchFamily="50" charset="-128"/>
                <a:ea typeface="Meiryo UI" panose="020B0604030504040204" pitchFamily="50" charset="-128"/>
              </a:rPr>
              <a:t>B</a:t>
            </a:r>
            <a:r>
              <a:rPr lang="ja-JP" altLang="en-US" sz="2800" dirty="0" smtClean="0">
                <a:solidFill>
                  <a:srgbClr val="FF6600"/>
                </a:solidFill>
                <a:latin typeface="Meiryo UI" panose="020B0604030504040204" pitchFamily="50" charset="-128"/>
                <a:ea typeface="Meiryo UI" panose="020B0604030504040204" pitchFamily="50" charset="-128"/>
              </a:rPr>
              <a:t>型、</a:t>
            </a:r>
            <a:r>
              <a:rPr lang="en-US" altLang="ja-JP" sz="2800" dirty="0" smtClean="0">
                <a:solidFill>
                  <a:srgbClr val="FF6600"/>
                </a:solidFill>
                <a:latin typeface="Meiryo UI" panose="020B0604030504040204" pitchFamily="50" charset="-128"/>
                <a:ea typeface="Meiryo UI" panose="020B0604030504040204" pitchFamily="50" charset="-128"/>
              </a:rPr>
              <a:t>C</a:t>
            </a:r>
            <a:r>
              <a:rPr lang="ja-JP" altLang="en-US" sz="2800" dirty="0" smtClean="0">
                <a:solidFill>
                  <a:srgbClr val="FF6600"/>
                </a:solidFill>
                <a:latin typeface="Meiryo UI" panose="020B0604030504040204" pitchFamily="50" charset="-128"/>
                <a:ea typeface="Meiryo UI" panose="020B0604030504040204" pitchFamily="50" charset="-128"/>
              </a:rPr>
              <a:t>型）だけ</a:t>
            </a:r>
            <a:endParaRPr lang="ja-JP" altLang="en-US" sz="2800" dirty="0">
              <a:solidFill>
                <a:srgbClr val="FF66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84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par>
                          <p:cTn id="12" fill="hold">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vertical)">
                                      <p:cBhvr>
                                        <p:cTn id="15" dur="500"/>
                                        <p:tgtEl>
                                          <p:spTgt spid="1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par>
                          <p:cTn id="20" fill="hold">
                            <p:stCondLst>
                              <p:cond delay="2000"/>
                            </p:stCondLst>
                            <p:childTnLst>
                              <p:par>
                                <p:cTn id="21" presetID="2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edge">
                                      <p:cBhvr>
                                        <p:cTn id="23" dur="500"/>
                                        <p:tgtEl>
                                          <p:spTgt spid="20"/>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autoUpdateAnimBg="0"/>
      <p:bldP spid="18" grpId="0"/>
      <p:bldP spid="19" grpId="0"/>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肝炎は治る病気になってきました</a:t>
            </a:r>
            <a:endParaRPr kumimoji="1" lang="ja-JP" altLang="en-US" dirty="0"/>
          </a:p>
        </p:txBody>
      </p:sp>
      <p:grpSp>
        <p:nvGrpSpPr>
          <p:cNvPr id="4" name="図形グループ 3"/>
          <p:cNvGrpSpPr>
            <a:grpSpLocks noChangeAspect="1"/>
          </p:cNvGrpSpPr>
          <p:nvPr/>
        </p:nvGrpSpPr>
        <p:grpSpPr>
          <a:xfrm>
            <a:off x="2718465" y="1417638"/>
            <a:ext cx="3614246" cy="3454497"/>
            <a:chOff x="830348" y="1417638"/>
            <a:chExt cx="3272547" cy="3181532"/>
          </a:xfrm>
        </p:grpSpPr>
        <p:pic>
          <p:nvPicPr>
            <p:cNvPr id="5" name="図 4"/>
            <p:cNvPicPr>
              <a:picLocks noChangeAspect="1"/>
            </p:cNvPicPr>
            <p:nvPr/>
          </p:nvPicPr>
          <p:blipFill>
            <a:blip r:embed="rId2"/>
            <a:stretch>
              <a:fillRect/>
            </a:stretch>
          </p:blipFill>
          <p:spPr>
            <a:xfrm>
              <a:off x="1283060" y="1417638"/>
              <a:ext cx="2819835" cy="2333413"/>
            </a:xfrm>
            <a:prstGeom prst="rect">
              <a:avLst/>
            </a:prstGeom>
          </p:spPr>
        </p:pic>
        <p:pic>
          <p:nvPicPr>
            <p:cNvPr id="6" name="図 5"/>
            <p:cNvPicPr>
              <a:picLocks noChangeAspect="1"/>
            </p:cNvPicPr>
            <p:nvPr/>
          </p:nvPicPr>
          <p:blipFill>
            <a:blip r:embed="rId3"/>
            <a:stretch>
              <a:fillRect/>
            </a:stretch>
          </p:blipFill>
          <p:spPr>
            <a:xfrm>
              <a:off x="830348" y="2095826"/>
              <a:ext cx="3012045" cy="2503344"/>
            </a:xfrm>
            <a:prstGeom prst="rect">
              <a:avLst/>
            </a:prstGeom>
          </p:spPr>
        </p:pic>
      </p:grpSp>
      <p:sp>
        <p:nvSpPr>
          <p:cNvPr id="10" name="テキスト ボックス 9"/>
          <p:cNvSpPr txBox="1"/>
          <p:nvPr/>
        </p:nvSpPr>
        <p:spPr>
          <a:xfrm>
            <a:off x="1236466" y="5187890"/>
            <a:ext cx="7084616" cy="646331"/>
          </a:xfrm>
          <a:prstGeom prst="rect">
            <a:avLst/>
          </a:prstGeom>
          <a:ln w="5715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3600" dirty="0" smtClean="0"/>
              <a:t>肝炎対策の重要性が増しています</a:t>
            </a:r>
            <a:endParaRPr lang="en-US" altLang="ja-JP" sz="3600" dirty="0" smtClean="0"/>
          </a:p>
        </p:txBody>
      </p:sp>
    </p:spTree>
    <p:extLst>
      <p:ext uri="{BB962C8B-B14F-4D97-AF65-F5344CB8AC3E}">
        <p14:creationId xmlns:p14="http://schemas.microsoft.com/office/powerpoint/2010/main" val="1802668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n-ea"/>
              </a:rPr>
              <a:t>肝炎対策の概要</a:t>
            </a:r>
          </a:p>
        </p:txBody>
      </p:sp>
      <p:sp>
        <p:nvSpPr>
          <p:cNvPr id="15" name="角丸四角形 14"/>
          <p:cNvSpPr/>
          <p:nvPr/>
        </p:nvSpPr>
        <p:spPr>
          <a:xfrm>
            <a:off x="1939653" y="1417638"/>
            <a:ext cx="5256584" cy="5184576"/>
          </a:xfrm>
          <a:prstGeom prst="roundRect">
            <a:avLst/>
          </a:prstGeom>
          <a:solidFill>
            <a:srgbClr val="FFCC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角丸四角形 15"/>
          <p:cNvSpPr/>
          <p:nvPr/>
        </p:nvSpPr>
        <p:spPr>
          <a:xfrm>
            <a:off x="2192808" y="3984706"/>
            <a:ext cx="4781291" cy="24778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7" name="テキスト ボックス 16"/>
          <p:cNvSpPr txBox="1"/>
          <p:nvPr/>
        </p:nvSpPr>
        <p:spPr>
          <a:xfrm>
            <a:off x="3541391" y="2460604"/>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肝炎予防</a:t>
            </a:r>
            <a:endParaRPr kumimoji="1" lang="ja-JP" altLang="en-US" sz="3600" dirty="0">
              <a:latin typeface="+mn-ea"/>
            </a:endParaRPr>
          </a:p>
        </p:txBody>
      </p:sp>
      <p:sp>
        <p:nvSpPr>
          <p:cNvPr id="18" name="テキスト ボックス 17"/>
          <p:cNvSpPr txBox="1"/>
          <p:nvPr/>
        </p:nvSpPr>
        <p:spPr>
          <a:xfrm>
            <a:off x="3541391" y="1668308"/>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肝炎啓発</a:t>
            </a:r>
            <a:endParaRPr kumimoji="1" lang="ja-JP" altLang="en-US" sz="3600" dirty="0">
              <a:latin typeface="+mn-ea"/>
            </a:endParaRPr>
          </a:p>
        </p:txBody>
      </p:sp>
      <p:sp>
        <p:nvSpPr>
          <p:cNvPr id="19" name="テキスト ボックス 18"/>
          <p:cNvSpPr txBox="1"/>
          <p:nvPr/>
        </p:nvSpPr>
        <p:spPr>
          <a:xfrm>
            <a:off x="3541391" y="3254433"/>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肝炎発見</a:t>
            </a:r>
            <a:endParaRPr kumimoji="1" lang="ja-JP" altLang="en-US" sz="3600" dirty="0">
              <a:latin typeface="+mn-ea"/>
            </a:endParaRPr>
          </a:p>
        </p:txBody>
      </p:sp>
      <p:sp>
        <p:nvSpPr>
          <p:cNvPr id="20" name="テキスト ボックス 19"/>
          <p:cNvSpPr txBox="1"/>
          <p:nvPr/>
        </p:nvSpPr>
        <p:spPr>
          <a:xfrm>
            <a:off x="3541391" y="4116788"/>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肝炎診断</a:t>
            </a:r>
            <a:endParaRPr kumimoji="1" lang="ja-JP" altLang="en-US" sz="3600" dirty="0">
              <a:latin typeface="+mn-ea"/>
            </a:endParaRPr>
          </a:p>
        </p:txBody>
      </p:sp>
      <p:sp>
        <p:nvSpPr>
          <p:cNvPr id="21" name="テキスト ボックス 20"/>
          <p:cNvSpPr txBox="1"/>
          <p:nvPr/>
        </p:nvSpPr>
        <p:spPr>
          <a:xfrm>
            <a:off x="3541391" y="4910617"/>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肝炎治療</a:t>
            </a:r>
            <a:endParaRPr kumimoji="1" lang="ja-JP" altLang="en-US" sz="3600" dirty="0">
              <a:latin typeface="+mn-ea"/>
            </a:endParaRPr>
          </a:p>
        </p:txBody>
      </p:sp>
      <p:sp>
        <p:nvSpPr>
          <p:cNvPr id="22" name="テキスト ボックス 21"/>
          <p:cNvSpPr txBox="1"/>
          <p:nvPr/>
        </p:nvSpPr>
        <p:spPr>
          <a:xfrm>
            <a:off x="2439667" y="5700964"/>
            <a:ext cx="4552448" cy="646331"/>
          </a:xfrm>
          <a:prstGeom prst="rect">
            <a:avLst/>
          </a:prstGeom>
          <a:solidFill>
            <a:srgbClr val="FFFF99"/>
          </a:solidFill>
          <a:ln>
            <a:solidFill>
              <a:schemeClr val="tx1"/>
            </a:solidFill>
          </a:ln>
        </p:spPr>
        <p:txBody>
          <a:bodyPr wrap="none" rtlCol="0">
            <a:spAutoFit/>
          </a:bodyPr>
          <a:lstStyle/>
          <a:p>
            <a:r>
              <a:rPr lang="ja-JP" altLang="en-US" sz="3600" dirty="0" smtClean="0">
                <a:latin typeface="+mn-ea"/>
              </a:rPr>
              <a:t>肝硬変・肝がんの治療</a:t>
            </a:r>
            <a:endParaRPr kumimoji="1" lang="ja-JP" altLang="en-US" sz="3600" dirty="0">
              <a:latin typeface="+mn-ea"/>
            </a:endParaRPr>
          </a:p>
        </p:txBody>
      </p:sp>
      <p:sp>
        <p:nvSpPr>
          <p:cNvPr id="23" name="テキスト ボックス 22"/>
          <p:cNvSpPr txBox="1"/>
          <p:nvPr/>
        </p:nvSpPr>
        <p:spPr>
          <a:xfrm>
            <a:off x="5763988" y="4117796"/>
            <a:ext cx="3342582" cy="1077218"/>
          </a:xfrm>
          <a:prstGeom prst="rect">
            <a:avLst/>
          </a:prstGeom>
          <a:solidFill>
            <a:schemeClr val="bg1"/>
          </a:solidFill>
          <a:ln>
            <a:solidFill>
              <a:schemeClr val="tx1"/>
            </a:solidFill>
          </a:ln>
        </p:spPr>
        <p:txBody>
          <a:bodyPr wrap="none" rtlCol="0">
            <a:spAutoFit/>
          </a:bodyPr>
          <a:lstStyle/>
          <a:p>
            <a:pPr algn="ctr"/>
            <a:r>
              <a:rPr lang="ja-JP" altLang="en-US" sz="3200" dirty="0" smtClean="0">
                <a:latin typeface="+mn-ea"/>
              </a:rPr>
              <a:t>医療</a:t>
            </a:r>
            <a:r>
              <a:rPr lang="ja-JP" altLang="en-US" sz="3200" dirty="0">
                <a:latin typeface="+mn-ea"/>
              </a:rPr>
              <a:t>機関</a:t>
            </a:r>
            <a:r>
              <a:rPr lang="ja-JP" altLang="en-US" sz="3200" dirty="0" smtClean="0">
                <a:latin typeface="+mn-ea"/>
              </a:rPr>
              <a:t>における</a:t>
            </a:r>
            <a:endParaRPr lang="en-US" altLang="ja-JP" sz="3200" dirty="0" smtClean="0">
              <a:latin typeface="+mn-ea"/>
            </a:endParaRPr>
          </a:p>
          <a:p>
            <a:pPr algn="ctr"/>
            <a:r>
              <a:rPr lang="ja-JP" altLang="en-US" sz="3200" dirty="0" smtClean="0">
                <a:latin typeface="+mn-ea"/>
              </a:rPr>
              <a:t>肝炎対策</a:t>
            </a:r>
            <a:endParaRPr kumimoji="1" lang="ja-JP" altLang="en-US" sz="3200" dirty="0">
              <a:latin typeface="+mn-ea"/>
            </a:endParaRPr>
          </a:p>
        </p:txBody>
      </p:sp>
    </p:spTree>
    <p:extLst>
      <p:ext uri="{BB962C8B-B14F-4D97-AF65-F5344CB8AC3E}">
        <p14:creationId xmlns:p14="http://schemas.microsoft.com/office/powerpoint/2010/main" val="28220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mn-ea"/>
              </a:rPr>
              <a:t>肝炎対策の</a:t>
            </a:r>
            <a:r>
              <a:rPr lang="ja-JP" altLang="en-US" dirty="0" smtClean="0">
                <a:latin typeface="+mn-ea"/>
              </a:rPr>
              <a:t>概要</a:t>
            </a:r>
            <a:endParaRPr kumimoji="1" lang="ja-JP" altLang="en-US" dirty="0"/>
          </a:p>
        </p:txBody>
      </p:sp>
      <p:sp>
        <p:nvSpPr>
          <p:cNvPr id="4" name="角丸四角形 3"/>
          <p:cNvSpPr/>
          <p:nvPr/>
        </p:nvSpPr>
        <p:spPr>
          <a:xfrm>
            <a:off x="1939653" y="1417638"/>
            <a:ext cx="5256584" cy="5184576"/>
          </a:xfrm>
          <a:prstGeom prst="roundRect">
            <a:avLst/>
          </a:prstGeom>
          <a:solidFill>
            <a:srgbClr val="FFCC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角丸四角形 4"/>
          <p:cNvSpPr/>
          <p:nvPr/>
        </p:nvSpPr>
        <p:spPr>
          <a:xfrm>
            <a:off x="2988509" y="1532037"/>
            <a:ext cx="3078480" cy="247788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3541391" y="2460632"/>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肝炎予防</a:t>
            </a:r>
            <a:endParaRPr kumimoji="1" lang="ja-JP" altLang="en-US" sz="3600" dirty="0">
              <a:latin typeface="+mn-ea"/>
            </a:endParaRPr>
          </a:p>
        </p:txBody>
      </p:sp>
      <p:sp>
        <p:nvSpPr>
          <p:cNvPr id="7" name="テキスト ボックス 6"/>
          <p:cNvSpPr txBox="1"/>
          <p:nvPr/>
        </p:nvSpPr>
        <p:spPr>
          <a:xfrm>
            <a:off x="3541391" y="1668336"/>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肝炎啓発</a:t>
            </a:r>
            <a:endParaRPr kumimoji="1" lang="ja-JP" altLang="en-US" sz="3600" dirty="0">
              <a:latin typeface="+mn-ea"/>
            </a:endParaRPr>
          </a:p>
        </p:txBody>
      </p:sp>
      <p:sp>
        <p:nvSpPr>
          <p:cNvPr id="8" name="テキスト ボックス 7"/>
          <p:cNvSpPr txBox="1"/>
          <p:nvPr/>
        </p:nvSpPr>
        <p:spPr>
          <a:xfrm>
            <a:off x="3541391" y="3254461"/>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肝炎発見</a:t>
            </a:r>
            <a:endParaRPr kumimoji="1" lang="ja-JP" altLang="en-US" sz="3600" dirty="0">
              <a:latin typeface="+mn-ea"/>
            </a:endParaRPr>
          </a:p>
        </p:txBody>
      </p:sp>
      <p:sp>
        <p:nvSpPr>
          <p:cNvPr id="9" name="テキスト ボックス 8"/>
          <p:cNvSpPr txBox="1"/>
          <p:nvPr/>
        </p:nvSpPr>
        <p:spPr>
          <a:xfrm>
            <a:off x="3541391" y="4116816"/>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肝炎診断</a:t>
            </a:r>
            <a:endParaRPr kumimoji="1" lang="ja-JP" altLang="en-US" sz="3600" dirty="0">
              <a:latin typeface="+mn-ea"/>
            </a:endParaRPr>
          </a:p>
        </p:txBody>
      </p:sp>
      <p:sp>
        <p:nvSpPr>
          <p:cNvPr id="10" name="テキスト ボックス 9"/>
          <p:cNvSpPr txBox="1"/>
          <p:nvPr/>
        </p:nvSpPr>
        <p:spPr>
          <a:xfrm>
            <a:off x="3541391" y="4910645"/>
            <a:ext cx="2031325" cy="646331"/>
          </a:xfrm>
          <a:prstGeom prst="rect">
            <a:avLst/>
          </a:prstGeom>
          <a:solidFill>
            <a:srgbClr val="FFFF99"/>
          </a:solidFill>
          <a:ln>
            <a:solidFill>
              <a:schemeClr val="tx1"/>
            </a:solidFill>
          </a:ln>
        </p:spPr>
        <p:txBody>
          <a:bodyPr wrap="none" rtlCol="0">
            <a:spAutoFit/>
          </a:bodyPr>
          <a:lstStyle/>
          <a:p>
            <a:r>
              <a:rPr kumimoji="1" lang="ja-JP" altLang="en-US" sz="3600" dirty="0" smtClean="0">
                <a:latin typeface="+mn-ea"/>
              </a:rPr>
              <a:t>肝炎治療</a:t>
            </a:r>
            <a:endParaRPr kumimoji="1" lang="ja-JP" altLang="en-US" sz="3600" dirty="0">
              <a:latin typeface="+mn-ea"/>
            </a:endParaRPr>
          </a:p>
        </p:txBody>
      </p:sp>
      <p:sp>
        <p:nvSpPr>
          <p:cNvPr id="11" name="テキスト ボックス 10"/>
          <p:cNvSpPr txBox="1"/>
          <p:nvPr/>
        </p:nvSpPr>
        <p:spPr>
          <a:xfrm>
            <a:off x="2439667" y="5700992"/>
            <a:ext cx="4552448" cy="646331"/>
          </a:xfrm>
          <a:prstGeom prst="rect">
            <a:avLst/>
          </a:prstGeom>
          <a:solidFill>
            <a:srgbClr val="FFFF99"/>
          </a:solidFill>
          <a:ln>
            <a:solidFill>
              <a:schemeClr val="tx1"/>
            </a:solidFill>
          </a:ln>
        </p:spPr>
        <p:txBody>
          <a:bodyPr wrap="none" rtlCol="0">
            <a:spAutoFit/>
          </a:bodyPr>
          <a:lstStyle/>
          <a:p>
            <a:r>
              <a:rPr lang="ja-JP" altLang="en-US" sz="3600" dirty="0" smtClean="0">
                <a:latin typeface="+mn-ea"/>
              </a:rPr>
              <a:t>肝硬変・肝がんの治療</a:t>
            </a:r>
            <a:endParaRPr kumimoji="1" lang="ja-JP" altLang="en-US" sz="3600" dirty="0">
              <a:latin typeface="+mn-ea"/>
            </a:endParaRPr>
          </a:p>
        </p:txBody>
      </p:sp>
      <p:sp>
        <p:nvSpPr>
          <p:cNvPr id="12" name="テキスト ボックス 11"/>
          <p:cNvSpPr txBox="1"/>
          <p:nvPr/>
        </p:nvSpPr>
        <p:spPr>
          <a:xfrm>
            <a:off x="5882407" y="2245188"/>
            <a:ext cx="2521844" cy="1077218"/>
          </a:xfrm>
          <a:prstGeom prst="rect">
            <a:avLst/>
          </a:prstGeom>
          <a:solidFill>
            <a:schemeClr val="bg1"/>
          </a:solidFill>
          <a:ln>
            <a:solidFill>
              <a:schemeClr val="tx1"/>
            </a:solidFill>
          </a:ln>
        </p:spPr>
        <p:txBody>
          <a:bodyPr wrap="none" rtlCol="0">
            <a:spAutoFit/>
          </a:bodyPr>
          <a:lstStyle/>
          <a:p>
            <a:pPr algn="ctr"/>
            <a:r>
              <a:rPr lang="ja-JP" altLang="en-US" sz="3200" dirty="0" smtClean="0">
                <a:latin typeface="+mn-ea"/>
              </a:rPr>
              <a:t>職場における</a:t>
            </a:r>
            <a:endParaRPr lang="en-US" altLang="ja-JP" sz="3200" dirty="0" smtClean="0">
              <a:latin typeface="+mn-ea"/>
            </a:endParaRPr>
          </a:p>
          <a:p>
            <a:pPr algn="ctr"/>
            <a:r>
              <a:rPr lang="ja-JP" altLang="en-US" sz="3200" dirty="0" smtClean="0">
                <a:latin typeface="+mn-ea"/>
              </a:rPr>
              <a:t>肝炎対策</a:t>
            </a:r>
            <a:endParaRPr kumimoji="1" lang="ja-JP" altLang="en-US" sz="3200" dirty="0">
              <a:latin typeface="+mn-ea"/>
            </a:endParaRPr>
          </a:p>
        </p:txBody>
      </p:sp>
    </p:spTree>
    <p:extLst>
      <p:ext uri="{BB962C8B-B14F-4D97-AF65-F5344CB8AC3E}">
        <p14:creationId xmlns:p14="http://schemas.microsoft.com/office/powerpoint/2010/main" val="429332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68106" y="1746265"/>
            <a:ext cx="8270955" cy="3046988"/>
          </a:xfrm>
          <a:prstGeom prst="rect">
            <a:avLst/>
          </a:prstGeom>
        </p:spPr>
        <p:txBody>
          <a:bodyPr wrap="square">
            <a:spAutoFit/>
          </a:bodyPr>
          <a:lstStyle/>
          <a:p>
            <a:pPr marL="342900" indent="-342900">
              <a:buFont typeface="Wingdings" panose="05000000000000000000" pitchFamily="2" charset="2"/>
              <a:buChar char="Ø"/>
            </a:pPr>
            <a:r>
              <a:rPr lang="ja-JP" altLang="en-US" sz="2400" dirty="0" smtClean="0">
                <a:latin typeface="+mn-ea"/>
              </a:rPr>
              <a:t>肝炎ウイルスに感染していても、</a:t>
            </a:r>
            <a:r>
              <a:rPr lang="ja-JP" altLang="en-US" sz="2400" b="1" dirty="0" smtClean="0">
                <a:latin typeface="+mn-ea"/>
              </a:rPr>
              <a:t>自覚症状がない</a:t>
            </a:r>
            <a:endParaRPr lang="en-US" altLang="ja-JP" sz="2400" b="1" dirty="0" smtClean="0">
              <a:latin typeface="+mn-ea"/>
            </a:endParaRPr>
          </a:p>
          <a:p>
            <a:r>
              <a:rPr lang="en-US" altLang="ja-JP" sz="2400" b="1" dirty="0" smtClean="0">
                <a:latin typeface="+mn-ea"/>
              </a:rPr>
              <a:t>	</a:t>
            </a:r>
            <a:r>
              <a:rPr lang="ja-JP" altLang="en-US" sz="2400" b="1" dirty="0" smtClean="0">
                <a:solidFill>
                  <a:srgbClr val="FF0000"/>
                </a:solidFill>
                <a:latin typeface="+mn-ea"/>
              </a:rPr>
              <a:t>（検査をしないとわからないので、検査が必要）</a:t>
            </a:r>
            <a:endParaRPr lang="en-US" altLang="ja-JP" sz="2400" b="1" dirty="0" smtClean="0">
              <a:solidFill>
                <a:srgbClr val="FF0000"/>
              </a:solidFill>
              <a:latin typeface="+mn-ea"/>
            </a:endParaRPr>
          </a:p>
          <a:p>
            <a:endParaRPr lang="en-US" altLang="ja-JP" sz="2400" dirty="0" smtClean="0">
              <a:solidFill>
                <a:srgbClr val="FF0000"/>
              </a:solidFill>
              <a:latin typeface="+mn-ea"/>
            </a:endParaRPr>
          </a:p>
          <a:p>
            <a:pPr marL="342900" indent="-342900">
              <a:buFont typeface="Wingdings" panose="05000000000000000000" pitchFamily="2" charset="2"/>
              <a:buChar char="Ø"/>
            </a:pPr>
            <a:r>
              <a:rPr lang="ja-JP" altLang="en-US" sz="2400" dirty="0" smtClean="0">
                <a:latin typeface="+mn-ea"/>
              </a:rPr>
              <a:t>感染経路や治療に対する</a:t>
            </a:r>
            <a:r>
              <a:rPr lang="ja-JP" altLang="en-US" sz="2400" b="1" dirty="0" smtClean="0">
                <a:latin typeface="+mn-ea"/>
              </a:rPr>
              <a:t>国民の理解が十分でない</a:t>
            </a:r>
            <a:endParaRPr lang="en-US" altLang="ja-JP" sz="2400" b="1" dirty="0" smtClean="0">
              <a:latin typeface="+mn-ea"/>
            </a:endParaRPr>
          </a:p>
          <a:p>
            <a:pPr lvl="1"/>
            <a:r>
              <a:rPr lang="ja-JP" altLang="en-US" sz="2400" b="1" dirty="0" smtClean="0">
                <a:solidFill>
                  <a:srgbClr val="FF0000"/>
                </a:solidFill>
                <a:latin typeface="+mn-ea"/>
              </a:rPr>
              <a:t>（通常業務では感染しない、治療での休業も少ない）</a:t>
            </a:r>
            <a:endParaRPr lang="en-US" altLang="ja-JP" sz="2400" b="1" dirty="0" smtClean="0">
              <a:solidFill>
                <a:srgbClr val="FF0000"/>
              </a:solidFill>
              <a:latin typeface="+mn-ea"/>
            </a:endParaRPr>
          </a:p>
          <a:p>
            <a:pPr marL="342900" indent="-342900">
              <a:buFont typeface="Wingdings" panose="05000000000000000000" pitchFamily="2" charset="2"/>
              <a:buChar char="Ø"/>
            </a:pPr>
            <a:endParaRPr lang="en-US" altLang="ja-JP" sz="2400" dirty="0" smtClean="0">
              <a:latin typeface="+mn-ea"/>
            </a:endParaRPr>
          </a:p>
          <a:p>
            <a:pPr marL="342900" indent="-342900">
              <a:buFont typeface="Wingdings" panose="05000000000000000000" pitchFamily="2" charset="2"/>
              <a:buChar char="Ø"/>
            </a:pPr>
            <a:r>
              <a:rPr lang="ja-JP" altLang="en-US" sz="2400" dirty="0" smtClean="0">
                <a:latin typeface="+mn-ea"/>
              </a:rPr>
              <a:t>肝炎患者・感染者に対する</a:t>
            </a:r>
            <a:r>
              <a:rPr lang="ja-JP" altLang="en-US" sz="2400" b="1" dirty="0" smtClean="0">
                <a:latin typeface="+mn-ea"/>
              </a:rPr>
              <a:t>不当な差別</a:t>
            </a:r>
            <a:r>
              <a:rPr lang="ja-JP" altLang="en-US" sz="2400" dirty="0" smtClean="0">
                <a:latin typeface="+mn-ea"/>
              </a:rPr>
              <a:t>が存在する</a:t>
            </a:r>
            <a:endParaRPr lang="en-US" altLang="ja-JP" sz="2400" dirty="0" smtClean="0">
              <a:latin typeface="+mn-ea"/>
            </a:endParaRPr>
          </a:p>
          <a:p>
            <a:r>
              <a:rPr lang="en-US" altLang="ja-JP" sz="2400" dirty="0">
                <a:latin typeface="+mn-ea"/>
              </a:rPr>
              <a:t>	</a:t>
            </a:r>
            <a:r>
              <a:rPr lang="ja-JP" altLang="en-US" sz="2400" b="1" dirty="0" smtClean="0">
                <a:solidFill>
                  <a:srgbClr val="FF0000"/>
                </a:solidFill>
                <a:latin typeface="+mn-ea"/>
              </a:rPr>
              <a:t>（差別を恐れて、検査・受診しないことのないように）</a:t>
            </a:r>
            <a:endParaRPr lang="en-US" altLang="ja-JP" sz="2400" b="1" dirty="0" smtClean="0">
              <a:solidFill>
                <a:srgbClr val="FF0000"/>
              </a:solidFill>
              <a:latin typeface="+mn-ea"/>
            </a:endParaRPr>
          </a:p>
        </p:txBody>
      </p:sp>
      <p:sp>
        <p:nvSpPr>
          <p:cNvPr id="3" name="テキスト ボックス 2"/>
          <p:cNvSpPr txBox="1"/>
          <p:nvPr/>
        </p:nvSpPr>
        <p:spPr>
          <a:xfrm>
            <a:off x="936057" y="550421"/>
            <a:ext cx="7277353" cy="646331"/>
          </a:xfrm>
          <a:prstGeom prst="rect">
            <a:avLst/>
          </a:prstGeom>
          <a:solidFill>
            <a:srgbClr val="FFFF99"/>
          </a:solidFill>
          <a:ln>
            <a:noFill/>
          </a:ln>
        </p:spPr>
        <p:txBody>
          <a:bodyPr wrap="none" rtlCol="0">
            <a:spAutoFit/>
          </a:bodyPr>
          <a:lstStyle/>
          <a:p>
            <a:pPr algn="ctr"/>
            <a:r>
              <a:rPr lang="ja-JP" altLang="en-US" sz="3600" dirty="0" smtClean="0">
                <a:solidFill>
                  <a:srgbClr val="0000FF"/>
                </a:solidFill>
                <a:latin typeface="+mn-ea"/>
              </a:rPr>
              <a:t>職場における</a:t>
            </a:r>
            <a:r>
              <a:rPr lang="ja-JP" altLang="ja-JP" sz="3600" dirty="0" smtClean="0">
                <a:solidFill>
                  <a:srgbClr val="0000FF"/>
                </a:solidFill>
                <a:latin typeface="+mn-ea"/>
              </a:rPr>
              <a:t>ウイルス肝炎</a:t>
            </a:r>
            <a:r>
              <a:rPr lang="ja-JP" altLang="en-US" sz="3600" dirty="0" smtClean="0">
                <a:solidFill>
                  <a:srgbClr val="0000FF"/>
                </a:solidFill>
                <a:latin typeface="+mn-ea"/>
              </a:rPr>
              <a:t>の問題点</a:t>
            </a:r>
            <a:endParaRPr kumimoji="1" lang="ja-JP" altLang="en-US" sz="3600" dirty="0">
              <a:solidFill>
                <a:srgbClr val="0000FF"/>
              </a:solidFill>
              <a:latin typeface="+mn-ea"/>
            </a:endParaRPr>
          </a:p>
        </p:txBody>
      </p:sp>
      <p:sp>
        <p:nvSpPr>
          <p:cNvPr id="4" name="正方形/長方形 3"/>
          <p:cNvSpPr/>
          <p:nvPr/>
        </p:nvSpPr>
        <p:spPr>
          <a:xfrm>
            <a:off x="918878" y="4997003"/>
            <a:ext cx="7457294" cy="1200328"/>
          </a:xfrm>
          <a:prstGeom prst="rect">
            <a:avLst/>
          </a:prstGeom>
        </p:spPr>
        <p:txBody>
          <a:bodyPr wrap="square">
            <a:spAutoFit/>
          </a:bodyPr>
          <a:lstStyle/>
          <a:p>
            <a:r>
              <a:rPr lang="ja-JP" altLang="en-US" sz="2400" dirty="0" smtClean="0">
                <a:latin typeface="+mn-ea"/>
              </a:rPr>
              <a:t>⇒ 早期に</a:t>
            </a:r>
            <a:r>
              <a:rPr lang="ja-JP" altLang="en-US" sz="2400" b="1" dirty="0" smtClean="0">
                <a:latin typeface="+mn-ea"/>
              </a:rPr>
              <a:t>検査や治療を受けやすい環境を作る</a:t>
            </a:r>
            <a:r>
              <a:rPr lang="ja-JP" altLang="en-US" sz="2400" dirty="0" smtClean="0">
                <a:latin typeface="+mn-ea"/>
              </a:rPr>
              <a:t>ため</a:t>
            </a:r>
            <a:endParaRPr lang="en-US" altLang="ja-JP" sz="2400" dirty="0" smtClean="0">
              <a:latin typeface="+mn-ea"/>
            </a:endParaRPr>
          </a:p>
          <a:p>
            <a:r>
              <a:rPr lang="en-US" altLang="ja-JP" sz="2400" dirty="0">
                <a:latin typeface="+mn-ea"/>
              </a:rPr>
              <a:t>	</a:t>
            </a:r>
            <a:r>
              <a:rPr lang="ja-JP" altLang="en-US" sz="2400" dirty="0" smtClean="0">
                <a:latin typeface="+mn-ea"/>
              </a:rPr>
              <a:t>周囲の人間（事業者、職場の同僚たち）の理解、</a:t>
            </a:r>
            <a:endParaRPr lang="en-US" altLang="ja-JP" sz="2400" dirty="0" smtClean="0">
              <a:latin typeface="+mn-ea"/>
            </a:endParaRPr>
          </a:p>
          <a:p>
            <a:r>
              <a:rPr lang="en-US" altLang="ja-JP" sz="2400" dirty="0">
                <a:latin typeface="+mn-ea"/>
              </a:rPr>
              <a:t>	</a:t>
            </a:r>
            <a:r>
              <a:rPr lang="ja-JP" altLang="en-US" sz="2400" dirty="0" smtClean="0">
                <a:latin typeface="+mn-ea"/>
              </a:rPr>
              <a:t>協力が不可欠</a:t>
            </a:r>
            <a:endParaRPr lang="ja-JP" altLang="en-US" sz="2400" dirty="0">
              <a:latin typeface="+mn-ea"/>
            </a:endParaRPr>
          </a:p>
        </p:txBody>
      </p:sp>
      <p:pic>
        <p:nvPicPr>
          <p:cNvPr id="6" name="図 5"/>
          <p:cNvPicPr>
            <a:picLocks noChangeAspect="1"/>
          </p:cNvPicPr>
          <p:nvPr/>
        </p:nvPicPr>
        <p:blipFill rotWithShape="1">
          <a:blip r:embed="rId2"/>
          <a:srcRect r="68627" b="51902"/>
          <a:stretch/>
        </p:blipFill>
        <p:spPr>
          <a:xfrm>
            <a:off x="8388424" y="6153614"/>
            <a:ext cx="768102" cy="698123"/>
          </a:xfrm>
          <a:prstGeom prst="rect">
            <a:avLst/>
          </a:prstGeom>
        </p:spPr>
      </p:pic>
      <p:sp>
        <p:nvSpPr>
          <p:cNvPr id="7"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Tree>
    <p:extLst>
      <p:ext uri="{BB962C8B-B14F-4D97-AF65-F5344CB8AC3E}">
        <p14:creationId xmlns:p14="http://schemas.microsoft.com/office/powerpoint/2010/main" val="160781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矢印 1"/>
          <p:cNvSpPr/>
          <p:nvPr/>
        </p:nvSpPr>
        <p:spPr>
          <a:xfrm>
            <a:off x="3775363" y="1343517"/>
            <a:ext cx="5243945" cy="5320146"/>
          </a:xfrm>
          <a:prstGeom prst="downArrow">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 name="テキスト ボックス 7"/>
          <p:cNvSpPr txBox="1"/>
          <p:nvPr/>
        </p:nvSpPr>
        <p:spPr>
          <a:xfrm>
            <a:off x="649379" y="2116805"/>
            <a:ext cx="3565220" cy="3108543"/>
          </a:xfrm>
          <a:prstGeom prst="rect">
            <a:avLst/>
          </a:prstGeom>
          <a:noFill/>
          <a:ln w="57150">
            <a:solidFill>
              <a:schemeClr val="accent6"/>
            </a:solidFill>
          </a:ln>
        </p:spPr>
        <p:txBody>
          <a:bodyPr wrap="square" rtlCol="0">
            <a:spAutoFit/>
          </a:bodyPr>
          <a:lstStyle/>
          <a:p>
            <a:pPr algn="ctr"/>
            <a:r>
              <a:rPr lang="ja-JP" altLang="en-US" sz="2800" dirty="0" smtClean="0">
                <a:latin typeface="+mj-ea"/>
                <a:ea typeface="+mj-ea"/>
              </a:rPr>
              <a:t>職場</a:t>
            </a:r>
            <a:endParaRPr lang="en-US" altLang="ja-JP" sz="2800" dirty="0" smtClean="0">
              <a:latin typeface="+mj-ea"/>
              <a:ea typeface="+mj-ea"/>
            </a:endParaRPr>
          </a:p>
          <a:p>
            <a:pPr algn="ctr"/>
            <a:endParaRPr lang="en-US" altLang="ja-JP" sz="2800" dirty="0">
              <a:latin typeface="+mj-ea"/>
              <a:ea typeface="+mj-ea"/>
            </a:endParaRPr>
          </a:p>
          <a:p>
            <a:pPr algn="ctr"/>
            <a:endParaRPr lang="en-US" altLang="ja-JP" sz="2800" dirty="0" smtClean="0">
              <a:latin typeface="+mj-ea"/>
              <a:ea typeface="+mj-ea"/>
            </a:endParaRPr>
          </a:p>
          <a:p>
            <a:pPr algn="ctr"/>
            <a:endParaRPr lang="en-US" altLang="ja-JP" sz="2800" dirty="0">
              <a:latin typeface="+mj-ea"/>
              <a:ea typeface="+mj-ea"/>
            </a:endParaRPr>
          </a:p>
          <a:p>
            <a:pPr algn="ctr"/>
            <a:endParaRPr lang="en-US" altLang="ja-JP" sz="2800" dirty="0" smtClean="0">
              <a:latin typeface="+mj-ea"/>
              <a:ea typeface="+mj-ea"/>
            </a:endParaRPr>
          </a:p>
          <a:p>
            <a:pPr algn="ctr"/>
            <a:endParaRPr lang="en-US" altLang="ja-JP" sz="2800" dirty="0">
              <a:latin typeface="+mj-ea"/>
              <a:ea typeface="+mj-ea"/>
            </a:endParaRPr>
          </a:p>
          <a:p>
            <a:pPr algn="ctr"/>
            <a:endParaRPr lang="en-US" altLang="ja-JP" sz="2800" dirty="0" smtClean="0">
              <a:latin typeface="+mj-ea"/>
              <a:ea typeface="+mj-ea"/>
            </a:endParaRPr>
          </a:p>
        </p:txBody>
      </p:sp>
      <p:sp>
        <p:nvSpPr>
          <p:cNvPr id="10" name="下矢印 9"/>
          <p:cNvSpPr/>
          <p:nvPr/>
        </p:nvSpPr>
        <p:spPr>
          <a:xfrm>
            <a:off x="2272016" y="3418807"/>
            <a:ext cx="339437" cy="374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6" name="テキスト ボックス 15"/>
          <p:cNvSpPr txBox="1"/>
          <p:nvPr/>
        </p:nvSpPr>
        <p:spPr>
          <a:xfrm>
            <a:off x="1464544" y="3877234"/>
            <a:ext cx="1954381" cy="369332"/>
          </a:xfrm>
          <a:prstGeom prst="rect">
            <a:avLst/>
          </a:prstGeom>
          <a:noFill/>
        </p:spPr>
        <p:txBody>
          <a:bodyPr wrap="none" rtlCol="0">
            <a:spAutoFit/>
          </a:bodyPr>
          <a:lstStyle/>
          <a:p>
            <a:r>
              <a:rPr kumimoji="1" lang="ja-JP" altLang="en-US" dirty="0" smtClean="0">
                <a:latin typeface="+mj-ea"/>
                <a:ea typeface="+mj-ea"/>
              </a:rPr>
              <a:t>研修会、福利厚生</a:t>
            </a:r>
            <a:endParaRPr kumimoji="1" lang="ja-JP" altLang="en-US" dirty="0">
              <a:latin typeface="+mj-ea"/>
              <a:ea typeface="+mj-ea"/>
            </a:endParaRPr>
          </a:p>
        </p:txBody>
      </p:sp>
      <p:sp>
        <p:nvSpPr>
          <p:cNvPr id="7" name="テキスト ボックス 6"/>
          <p:cNvSpPr txBox="1"/>
          <p:nvPr/>
        </p:nvSpPr>
        <p:spPr>
          <a:xfrm>
            <a:off x="1094060" y="2708185"/>
            <a:ext cx="2695348" cy="523220"/>
          </a:xfrm>
          <a:prstGeom prst="rect">
            <a:avLst/>
          </a:prstGeom>
          <a:solidFill>
            <a:srgbClr val="FFCCFF"/>
          </a:solidFill>
        </p:spPr>
        <p:txBody>
          <a:bodyPr wrap="square" rtlCol="0">
            <a:spAutoFit/>
          </a:bodyPr>
          <a:lstStyle/>
          <a:p>
            <a:pPr algn="ctr"/>
            <a:r>
              <a:rPr lang="ja-JP" altLang="en-US" sz="2800" dirty="0" smtClean="0">
                <a:latin typeface="+mj-ea"/>
                <a:ea typeface="+mj-ea"/>
              </a:rPr>
              <a:t>事業者、管理者</a:t>
            </a:r>
            <a:endParaRPr lang="ja-JP" altLang="ja-JP" sz="2800" dirty="0">
              <a:latin typeface="+mj-ea"/>
              <a:ea typeface="+mj-ea"/>
            </a:endParaRPr>
          </a:p>
        </p:txBody>
      </p:sp>
      <p:sp>
        <p:nvSpPr>
          <p:cNvPr id="4" name="テキスト ボックス 3"/>
          <p:cNvSpPr txBox="1"/>
          <p:nvPr/>
        </p:nvSpPr>
        <p:spPr>
          <a:xfrm>
            <a:off x="1810792" y="4509280"/>
            <a:ext cx="1261884" cy="523220"/>
          </a:xfrm>
          <a:prstGeom prst="rect">
            <a:avLst/>
          </a:prstGeom>
          <a:solidFill>
            <a:srgbClr val="FFCCFF"/>
          </a:solidFill>
        </p:spPr>
        <p:txBody>
          <a:bodyPr wrap="none" rtlCol="0">
            <a:spAutoFit/>
          </a:bodyPr>
          <a:lstStyle/>
          <a:p>
            <a:pPr algn="ctr"/>
            <a:r>
              <a:rPr lang="ja-JP" altLang="en-US" sz="2800" dirty="0" smtClean="0">
                <a:latin typeface="+mj-ea"/>
                <a:ea typeface="+mj-ea"/>
              </a:rPr>
              <a:t>労働者</a:t>
            </a:r>
            <a:endParaRPr lang="ja-JP" altLang="ja-JP" sz="2800" dirty="0">
              <a:latin typeface="+mj-ea"/>
              <a:ea typeface="+mj-ea"/>
            </a:endParaRPr>
          </a:p>
        </p:txBody>
      </p:sp>
      <p:sp>
        <p:nvSpPr>
          <p:cNvPr id="19" name="テキスト ボックス 18"/>
          <p:cNvSpPr txBox="1"/>
          <p:nvPr/>
        </p:nvSpPr>
        <p:spPr>
          <a:xfrm>
            <a:off x="4340029" y="2681065"/>
            <a:ext cx="4165818" cy="830997"/>
          </a:xfrm>
          <a:prstGeom prst="rect">
            <a:avLst/>
          </a:prstGeom>
          <a:noFill/>
        </p:spPr>
        <p:txBody>
          <a:bodyPr wrap="square" rtlCol="0">
            <a:spAutoFit/>
          </a:bodyPr>
          <a:lstStyle/>
          <a:p>
            <a:r>
              <a:rPr lang="ja-JP" altLang="en-US" sz="2400" b="1" dirty="0" smtClean="0">
                <a:solidFill>
                  <a:srgbClr val="FF0000"/>
                </a:solidFill>
                <a:latin typeface="+mj-ea"/>
                <a:ea typeface="+mj-ea"/>
              </a:rPr>
              <a:t>肝炎治療の劇的進歩</a:t>
            </a:r>
            <a:endParaRPr lang="en-US" altLang="ja-JP" sz="2400" b="1" dirty="0" smtClean="0">
              <a:solidFill>
                <a:srgbClr val="FF0000"/>
              </a:solidFill>
              <a:latin typeface="+mj-ea"/>
              <a:ea typeface="+mj-ea"/>
            </a:endParaRPr>
          </a:p>
          <a:p>
            <a:r>
              <a:rPr lang="ja-JP" altLang="en-US" sz="2400" b="1" dirty="0" smtClean="0">
                <a:solidFill>
                  <a:srgbClr val="FF0000"/>
                </a:solidFill>
                <a:latin typeface="+mj-ea"/>
                <a:ea typeface="+mj-ea"/>
              </a:rPr>
              <a:t>⇒　治療と仕事の両立可能</a:t>
            </a:r>
            <a:endParaRPr kumimoji="1" lang="ja-JP" altLang="en-US" sz="2400" b="1" dirty="0">
              <a:solidFill>
                <a:srgbClr val="FF0000"/>
              </a:solidFill>
              <a:latin typeface="+mj-ea"/>
              <a:ea typeface="+mj-ea"/>
            </a:endParaRPr>
          </a:p>
        </p:txBody>
      </p:sp>
      <p:sp>
        <p:nvSpPr>
          <p:cNvPr id="15" name="テキスト ボックス 14"/>
          <p:cNvSpPr txBox="1"/>
          <p:nvPr/>
        </p:nvSpPr>
        <p:spPr>
          <a:xfrm>
            <a:off x="4340029" y="3773964"/>
            <a:ext cx="4335047" cy="1200328"/>
          </a:xfrm>
          <a:prstGeom prst="rect">
            <a:avLst/>
          </a:prstGeom>
          <a:noFill/>
        </p:spPr>
        <p:txBody>
          <a:bodyPr wrap="square" rtlCol="0">
            <a:spAutoFit/>
          </a:bodyPr>
          <a:lstStyle/>
          <a:p>
            <a:r>
              <a:rPr lang="ja-JP" altLang="en-US" sz="2400" dirty="0" smtClean="0">
                <a:latin typeface="+mj-ea"/>
                <a:ea typeface="+mj-ea"/>
              </a:rPr>
              <a:t>☆ 差別がなくなるか不明</a:t>
            </a:r>
            <a:endParaRPr lang="en-US" altLang="ja-JP" sz="2400" dirty="0" smtClean="0">
              <a:latin typeface="+mj-ea"/>
              <a:ea typeface="+mj-ea"/>
            </a:endParaRPr>
          </a:p>
          <a:p>
            <a:r>
              <a:rPr kumimoji="1" lang="ja-JP" altLang="en-US" sz="2400" dirty="0" smtClean="0">
                <a:latin typeface="+mj-ea"/>
                <a:ea typeface="+mj-ea"/>
              </a:rPr>
              <a:t>⇒ 職場で肝炎を公表しても</a:t>
            </a:r>
            <a:endParaRPr kumimoji="1" lang="en-US" altLang="ja-JP" sz="2400" dirty="0" smtClean="0">
              <a:latin typeface="+mj-ea"/>
              <a:ea typeface="+mj-ea"/>
            </a:endParaRPr>
          </a:p>
          <a:p>
            <a:r>
              <a:rPr lang="ja-JP" altLang="en-US" sz="2400" dirty="0">
                <a:latin typeface="+mj-ea"/>
                <a:ea typeface="+mj-ea"/>
              </a:rPr>
              <a:t>　</a:t>
            </a:r>
            <a:r>
              <a:rPr lang="ja-JP" altLang="en-US" sz="2400" dirty="0" smtClean="0">
                <a:latin typeface="+mj-ea"/>
                <a:ea typeface="+mj-ea"/>
              </a:rPr>
              <a:t>　</a:t>
            </a:r>
            <a:r>
              <a:rPr kumimoji="1" lang="ja-JP" altLang="en-US" sz="2400" dirty="0" smtClean="0">
                <a:latin typeface="+mj-ea"/>
                <a:ea typeface="+mj-ea"/>
              </a:rPr>
              <a:t>支障なければ公表できる</a:t>
            </a:r>
            <a:endParaRPr kumimoji="1" lang="ja-JP" altLang="en-US" sz="2400" dirty="0">
              <a:latin typeface="+mj-ea"/>
              <a:ea typeface="+mj-ea"/>
            </a:endParaRPr>
          </a:p>
        </p:txBody>
      </p:sp>
      <p:sp>
        <p:nvSpPr>
          <p:cNvPr id="18" name="テキスト ボックス 17"/>
          <p:cNvSpPr txBox="1"/>
          <p:nvPr/>
        </p:nvSpPr>
        <p:spPr>
          <a:xfrm>
            <a:off x="3789409" y="5352168"/>
            <a:ext cx="5160628" cy="830997"/>
          </a:xfrm>
          <a:prstGeom prst="rect">
            <a:avLst/>
          </a:prstGeom>
          <a:solidFill>
            <a:schemeClr val="accent4">
              <a:lumMod val="60000"/>
              <a:lumOff val="40000"/>
            </a:schemeClr>
          </a:solidFill>
        </p:spPr>
        <p:txBody>
          <a:bodyPr wrap="square" rtlCol="0">
            <a:spAutoFit/>
          </a:bodyPr>
          <a:lstStyle/>
          <a:p>
            <a:r>
              <a:rPr lang="ja-JP" altLang="en-US" sz="2400" dirty="0" smtClean="0">
                <a:latin typeface="+mj-ea"/>
                <a:ea typeface="+mj-ea"/>
              </a:rPr>
              <a:t>☆ 肝炎検診受検機会を増やす</a:t>
            </a:r>
            <a:endParaRPr lang="en-US" altLang="ja-JP" sz="2400" dirty="0" smtClean="0">
              <a:latin typeface="+mj-ea"/>
              <a:ea typeface="+mj-ea"/>
            </a:endParaRPr>
          </a:p>
          <a:p>
            <a:r>
              <a:rPr lang="ja-JP" altLang="en-US" sz="2400" dirty="0" smtClean="0">
                <a:latin typeface="+mj-ea"/>
                <a:ea typeface="+mj-ea"/>
              </a:rPr>
              <a:t>⇒　本人が肝炎について知る</a:t>
            </a:r>
            <a:r>
              <a:rPr lang="ja-JP" altLang="en-US" sz="2400" dirty="0">
                <a:latin typeface="+mj-ea"/>
                <a:ea typeface="+mj-ea"/>
              </a:rPr>
              <a:t>必要</a:t>
            </a:r>
            <a:r>
              <a:rPr lang="ja-JP" altLang="en-US" sz="2400" dirty="0" smtClean="0">
                <a:latin typeface="+mj-ea"/>
                <a:ea typeface="+mj-ea"/>
              </a:rPr>
              <a:t>あり</a:t>
            </a:r>
            <a:endParaRPr kumimoji="1" lang="ja-JP" altLang="en-US" sz="2400" dirty="0">
              <a:latin typeface="+mj-ea"/>
              <a:ea typeface="+mj-ea"/>
            </a:endParaRPr>
          </a:p>
        </p:txBody>
      </p:sp>
      <p:sp>
        <p:nvSpPr>
          <p:cNvPr id="20" name="テキスト ボックス 19"/>
          <p:cNvSpPr txBox="1"/>
          <p:nvPr/>
        </p:nvSpPr>
        <p:spPr>
          <a:xfrm>
            <a:off x="4340029" y="1574439"/>
            <a:ext cx="4610007" cy="830997"/>
          </a:xfrm>
          <a:prstGeom prst="rect">
            <a:avLst/>
          </a:prstGeom>
          <a:noFill/>
        </p:spPr>
        <p:txBody>
          <a:bodyPr wrap="square" rtlCol="0">
            <a:spAutoFit/>
          </a:bodyPr>
          <a:lstStyle/>
          <a:p>
            <a:r>
              <a:rPr lang="ja-JP" altLang="en-US" sz="2400" dirty="0" smtClean="0">
                <a:latin typeface="+mj-ea"/>
                <a:ea typeface="+mj-ea"/>
              </a:rPr>
              <a:t>肝炎</a:t>
            </a:r>
            <a:r>
              <a:rPr lang="ja-JP" altLang="en-US" sz="2400" dirty="0">
                <a:latin typeface="+mj-ea"/>
                <a:ea typeface="+mj-ea"/>
              </a:rPr>
              <a:t>啓発</a:t>
            </a:r>
            <a:r>
              <a:rPr lang="ja-JP" altLang="en-US" sz="2400" dirty="0" smtClean="0">
                <a:latin typeface="+mj-ea"/>
                <a:ea typeface="+mj-ea"/>
              </a:rPr>
              <a:t>で肝炎のイメージアップ</a:t>
            </a:r>
            <a:endParaRPr lang="en-US" altLang="ja-JP" sz="2400" dirty="0" smtClean="0">
              <a:latin typeface="+mj-ea"/>
              <a:ea typeface="+mj-ea"/>
            </a:endParaRPr>
          </a:p>
          <a:p>
            <a:r>
              <a:rPr kumimoji="1" lang="ja-JP" altLang="en-US" sz="2400" dirty="0" smtClean="0">
                <a:latin typeface="+mj-ea"/>
                <a:ea typeface="+mj-ea"/>
              </a:rPr>
              <a:t>⇒　肝臓病研修会、テレビ番組</a:t>
            </a:r>
            <a:endParaRPr kumimoji="1" lang="ja-JP" altLang="en-US" sz="2400" dirty="0">
              <a:latin typeface="+mj-ea"/>
              <a:ea typeface="+mj-ea"/>
            </a:endParaRPr>
          </a:p>
        </p:txBody>
      </p:sp>
      <p:sp>
        <p:nvSpPr>
          <p:cNvPr id="14" name="テキスト ボックス 13"/>
          <p:cNvSpPr txBox="1"/>
          <p:nvPr/>
        </p:nvSpPr>
        <p:spPr>
          <a:xfrm>
            <a:off x="474394" y="550421"/>
            <a:ext cx="8200682" cy="646331"/>
          </a:xfrm>
          <a:prstGeom prst="rect">
            <a:avLst/>
          </a:prstGeom>
          <a:solidFill>
            <a:srgbClr val="FFFF99"/>
          </a:solidFill>
          <a:ln>
            <a:noFill/>
          </a:ln>
        </p:spPr>
        <p:txBody>
          <a:bodyPr wrap="none" rtlCol="0">
            <a:spAutoFit/>
          </a:bodyPr>
          <a:lstStyle/>
          <a:p>
            <a:pPr algn="ctr"/>
            <a:r>
              <a:rPr lang="ja-JP" altLang="en-US" sz="3600" dirty="0" smtClean="0">
                <a:solidFill>
                  <a:srgbClr val="0000FF"/>
                </a:solidFill>
                <a:latin typeface="+mj-ea"/>
                <a:ea typeface="+mj-ea"/>
              </a:rPr>
              <a:t>職場における</a:t>
            </a:r>
            <a:r>
              <a:rPr lang="ja-JP" altLang="ja-JP" sz="3600" dirty="0" smtClean="0">
                <a:solidFill>
                  <a:srgbClr val="0000FF"/>
                </a:solidFill>
                <a:latin typeface="+mj-ea"/>
                <a:ea typeface="+mj-ea"/>
              </a:rPr>
              <a:t>ウイルス肝炎</a:t>
            </a:r>
            <a:r>
              <a:rPr lang="ja-JP" altLang="en-US" sz="3600" dirty="0" smtClean="0">
                <a:solidFill>
                  <a:srgbClr val="0000FF"/>
                </a:solidFill>
                <a:latin typeface="+mj-ea"/>
                <a:ea typeface="+mj-ea"/>
              </a:rPr>
              <a:t>問題の解決策</a:t>
            </a:r>
            <a:endParaRPr kumimoji="1" lang="ja-JP" altLang="en-US" sz="3600" dirty="0">
              <a:solidFill>
                <a:srgbClr val="0000FF"/>
              </a:solidFill>
              <a:latin typeface="+mj-ea"/>
              <a:ea typeface="+mj-ea"/>
            </a:endParaRPr>
          </a:p>
        </p:txBody>
      </p:sp>
      <p:pic>
        <p:nvPicPr>
          <p:cNvPr id="21" name="図 20"/>
          <p:cNvPicPr>
            <a:picLocks noChangeAspect="1"/>
          </p:cNvPicPr>
          <p:nvPr/>
        </p:nvPicPr>
        <p:blipFill rotWithShape="1">
          <a:blip r:embed="rId2"/>
          <a:srcRect r="68627" b="51902"/>
          <a:stretch/>
        </p:blipFill>
        <p:spPr>
          <a:xfrm>
            <a:off x="8388424" y="6153614"/>
            <a:ext cx="768102" cy="698123"/>
          </a:xfrm>
          <a:prstGeom prst="rect">
            <a:avLst/>
          </a:prstGeom>
        </p:spPr>
      </p:pic>
      <p:sp>
        <p:nvSpPr>
          <p:cNvPr id="22"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j-ea"/>
                <a:ea typeface="+mj-ea"/>
              </a:rPr>
              <a:t>20150605</a:t>
            </a:r>
            <a:r>
              <a:rPr lang="ja-JP" altLang="en-US" sz="1500" dirty="0">
                <a:solidFill>
                  <a:schemeClr val="tx1"/>
                </a:solidFill>
                <a:latin typeface="+mj-ea"/>
                <a:ea typeface="+mj-ea"/>
              </a:rPr>
              <a:t>　</a:t>
            </a:r>
            <a:r>
              <a:rPr lang="ja-JP" altLang="en-US" sz="1500" dirty="0" smtClean="0">
                <a:solidFill>
                  <a:schemeClr val="tx1"/>
                </a:solidFill>
                <a:latin typeface="+mj-ea"/>
                <a:ea typeface="+mj-ea"/>
              </a:rPr>
              <a:t>肝臓病教室</a:t>
            </a:r>
            <a:endParaRPr lang="es-ES" altLang="zh-CN" sz="1500" dirty="0">
              <a:solidFill>
                <a:schemeClr val="tx1"/>
              </a:solidFill>
              <a:latin typeface="+mj-ea"/>
              <a:ea typeface="+mj-ea"/>
            </a:endParaRPr>
          </a:p>
        </p:txBody>
      </p:sp>
    </p:spTree>
    <p:extLst>
      <p:ext uri="{BB962C8B-B14F-4D97-AF65-F5344CB8AC3E}">
        <p14:creationId xmlns:p14="http://schemas.microsoft.com/office/powerpoint/2010/main" val="78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18"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今日のお話</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kumimoji="1" lang="ja-JP" altLang="en-US" dirty="0" smtClean="0"/>
              <a:t>肝炎について　</a:t>
            </a:r>
            <a:endParaRPr kumimoji="1" lang="en-US" altLang="ja-JP" dirty="0" smtClean="0"/>
          </a:p>
          <a:p>
            <a:pPr marL="514350" indent="-514350">
              <a:buFont typeface="+mj-lt"/>
              <a:buAutoNum type="arabicPeriod"/>
            </a:pPr>
            <a:endParaRPr kumimoji="1" lang="en-US" altLang="ja-JP" dirty="0" smtClean="0"/>
          </a:p>
          <a:p>
            <a:pPr marL="514350" indent="-514350">
              <a:buFont typeface="+mj-lt"/>
              <a:buAutoNum type="arabicPeriod"/>
            </a:pPr>
            <a:r>
              <a:rPr lang="ja-JP" altLang="en-US" dirty="0" smtClean="0"/>
              <a:t>職場での肝炎対策について</a:t>
            </a:r>
            <a:endParaRPr lang="en-US" altLang="ja-JP" dirty="0" smtClean="0"/>
          </a:p>
          <a:p>
            <a:pPr marL="514350" indent="-514350">
              <a:buFont typeface="+mj-lt"/>
              <a:buAutoNum type="arabicPeriod"/>
            </a:pPr>
            <a:endParaRPr kumimoji="1" lang="en-US" altLang="ja-JP" dirty="0" smtClean="0"/>
          </a:p>
          <a:p>
            <a:pPr marL="514350" indent="-514350">
              <a:buFont typeface="+mj-lt"/>
              <a:buAutoNum type="arabicPeriod"/>
            </a:pPr>
            <a:r>
              <a:rPr kumimoji="1" lang="ja-JP" altLang="en-US" dirty="0" smtClean="0"/>
              <a:t>肝臓にやさしい生活</a:t>
            </a:r>
            <a:endParaRPr kumimoji="1" lang="ja-JP" altLang="en-US" dirty="0"/>
          </a:p>
        </p:txBody>
      </p:sp>
    </p:spTree>
    <p:extLst>
      <p:ext uri="{BB962C8B-B14F-4D97-AF65-F5344CB8AC3E}">
        <p14:creationId xmlns:p14="http://schemas.microsoft.com/office/powerpoint/2010/main" val="3529073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1229" y="1322453"/>
            <a:ext cx="1620957" cy="954107"/>
          </a:xfrm>
          <a:prstGeom prst="rect">
            <a:avLst/>
          </a:prstGeom>
          <a:solidFill>
            <a:srgbClr val="FFCCCC"/>
          </a:solidFill>
        </p:spPr>
        <p:txBody>
          <a:bodyPr wrap="none" rtlCol="0">
            <a:spAutoFit/>
          </a:bodyPr>
          <a:lstStyle/>
          <a:p>
            <a:pPr algn="ctr"/>
            <a:r>
              <a:rPr lang="ja-JP" altLang="en-US" sz="2800" dirty="0" smtClean="0">
                <a:latin typeface="+mn-ea"/>
              </a:rPr>
              <a:t>肝炎検診</a:t>
            </a:r>
            <a:endParaRPr lang="en-US" altLang="ja-JP" sz="2800" dirty="0" smtClean="0">
              <a:latin typeface="+mn-ea"/>
            </a:endParaRPr>
          </a:p>
          <a:p>
            <a:pPr algn="ctr"/>
            <a:r>
              <a:rPr lang="ja-JP" altLang="en-US" sz="2800" dirty="0" smtClean="0">
                <a:latin typeface="+mn-ea"/>
              </a:rPr>
              <a:t>受検</a:t>
            </a:r>
            <a:endParaRPr kumimoji="1" lang="ja-JP" altLang="en-US" sz="2800" dirty="0">
              <a:latin typeface="+mn-ea"/>
            </a:endParaRPr>
          </a:p>
        </p:txBody>
      </p:sp>
      <p:sp>
        <p:nvSpPr>
          <p:cNvPr id="5" name="テキスト ボックス 4"/>
          <p:cNvSpPr txBox="1"/>
          <p:nvPr/>
        </p:nvSpPr>
        <p:spPr>
          <a:xfrm>
            <a:off x="2216060" y="1322453"/>
            <a:ext cx="1620957" cy="523220"/>
          </a:xfrm>
          <a:prstGeom prst="rect">
            <a:avLst/>
          </a:prstGeom>
          <a:solidFill>
            <a:srgbClr val="FFCCCC"/>
          </a:solidFill>
        </p:spPr>
        <p:txBody>
          <a:bodyPr wrap="none" rtlCol="0">
            <a:spAutoFit/>
          </a:bodyPr>
          <a:lstStyle/>
          <a:p>
            <a:r>
              <a:rPr lang="ja-JP" altLang="en-US" sz="2800" dirty="0" smtClean="0">
                <a:latin typeface="+mn-ea"/>
              </a:rPr>
              <a:t>肝炎啓発</a:t>
            </a:r>
            <a:endParaRPr kumimoji="1" lang="ja-JP" altLang="en-US" sz="2800" dirty="0">
              <a:latin typeface="+mn-ea"/>
            </a:endParaRPr>
          </a:p>
        </p:txBody>
      </p:sp>
      <p:sp>
        <p:nvSpPr>
          <p:cNvPr id="8" name="テキスト ボックス 7"/>
          <p:cNvSpPr txBox="1"/>
          <p:nvPr/>
        </p:nvSpPr>
        <p:spPr>
          <a:xfrm>
            <a:off x="1067727" y="4717152"/>
            <a:ext cx="2769290" cy="830997"/>
          </a:xfrm>
          <a:prstGeom prst="rect">
            <a:avLst/>
          </a:prstGeom>
          <a:solidFill>
            <a:srgbClr val="FFCCFF"/>
          </a:solidFill>
          <a:ln>
            <a:solidFill>
              <a:schemeClr val="tx1"/>
            </a:solidFill>
          </a:ln>
        </p:spPr>
        <p:txBody>
          <a:bodyPr wrap="square" rtlCol="0">
            <a:spAutoFit/>
          </a:bodyPr>
          <a:lstStyle/>
          <a:p>
            <a:pPr algn="ctr"/>
            <a:r>
              <a:rPr kumimoji="1" lang="ja-JP" altLang="en-US" sz="2400" dirty="0" smtClean="0">
                <a:latin typeface="+mn-ea"/>
              </a:rPr>
              <a:t>職場に出張して行う</a:t>
            </a:r>
            <a:endParaRPr kumimoji="1" lang="en-US" altLang="ja-JP" sz="2400" dirty="0" smtClean="0">
              <a:latin typeface="+mn-ea"/>
            </a:endParaRPr>
          </a:p>
          <a:p>
            <a:pPr algn="ctr"/>
            <a:r>
              <a:rPr kumimoji="1" lang="ja-JP" altLang="en-US" sz="2400" dirty="0" smtClean="0">
                <a:latin typeface="+mn-ea"/>
              </a:rPr>
              <a:t>肝臓病教室</a:t>
            </a:r>
            <a:endParaRPr kumimoji="1" lang="ja-JP" altLang="en-US" sz="2400" dirty="0">
              <a:latin typeface="+mn-ea"/>
            </a:endParaRPr>
          </a:p>
        </p:txBody>
      </p:sp>
      <p:sp>
        <p:nvSpPr>
          <p:cNvPr id="12" name="テキスト ボックス 11"/>
          <p:cNvSpPr txBox="1"/>
          <p:nvPr/>
        </p:nvSpPr>
        <p:spPr>
          <a:xfrm>
            <a:off x="962930" y="3577434"/>
            <a:ext cx="2803572" cy="400110"/>
          </a:xfrm>
          <a:prstGeom prst="rect">
            <a:avLst/>
          </a:prstGeom>
          <a:noFill/>
          <a:ln>
            <a:solidFill>
              <a:schemeClr val="tx1"/>
            </a:solidFill>
          </a:ln>
        </p:spPr>
        <p:txBody>
          <a:bodyPr wrap="none" rtlCol="0">
            <a:spAutoFit/>
          </a:bodyPr>
          <a:lstStyle/>
          <a:p>
            <a:pPr algn="ctr"/>
            <a:r>
              <a:rPr kumimoji="1" lang="ja-JP" altLang="en-US" sz="2000" dirty="0" smtClean="0">
                <a:latin typeface="+mn-ea"/>
              </a:rPr>
              <a:t>知って、肝炎プロジェクト</a:t>
            </a:r>
            <a:endParaRPr kumimoji="1" lang="ja-JP" altLang="en-US" sz="2000" dirty="0">
              <a:latin typeface="+mn-ea"/>
            </a:endParaRPr>
          </a:p>
        </p:txBody>
      </p:sp>
      <p:sp>
        <p:nvSpPr>
          <p:cNvPr id="13" name="テキスト ボックス 12"/>
          <p:cNvSpPr txBox="1"/>
          <p:nvPr/>
        </p:nvSpPr>
        <p:spPr>
          <a:xfrm>
            <a:off x="4310362" y="1329693"/>
            <a:ext cx="543739" cy="523220"/>
          </a:xfrm>
          <a:prstGeom prst="rect">
            <a:avLst/>
          </a:prstGeom>
          <a:noFill/>
        </p:spPr>
        <p:txBody>
          <a:bodyPr wrap="none" rtlCol="0">
            <a:spAutoFit/>
          </a:bodyPr>
          <a:lstStyle/>
          <a:p>
            <a:r>
              <a:rPr kumimoji="1" lang="ja-JP" altLang="en-US" sz="2800" dirty="0" smtClean="0">
                <a:latin typeface="+mn-ea"/>
              </a:rPr>
              <a:t>⇒</a:t>
            </a:r>
            <a:endParaRPr kumimoji="1" lang="ja-JP" altLang="en-US" sz="2800" dirty="0">
              <a:latin typeface="+mn-ea"/>
            </a:endParaRPr>
          </a:p>
        </p:txBody>
      </p:sp>
      <p:sp>
        <p:nvSpPr>
          <p:cNvPr id="17" name="テキスト ボックス 16"/>
          <p:cNvSpPr txBox="1"/>
          <p:nvPr/>
        </p:nvSpPr>
        <p:spPr>
          <a:xfrm>
            <a:off x="1067727" y="2521182"/>
            <a:ext cx="2695148" cy="830997"/>
          </a:xfrm>
          <a:prstGeom prst="rect">
            <a:avLst/>
          </a:prstGeom>
          <a:solidFill>
            <a:srgbClr val="FFCCFF"/>
          </a:solidFill>
          <a:ln>
            <a:solidFill>
              <a:schemeClr val="tx1"/>
            </a:solidFill>
          </a:ln>
        </p:spPr>
        <p:txBody>
          <a:bodyPr wrap="square" rtlCol="0">
            <a:spAutoFit/>
          </a:bodyPr>
          <a:lstStyle/>
          <a:p>
            <a:pPr algn="ctr"/>
            <a:r>
              <a:rPr lang="ja-JP" altLang="en-US" sz="2400" dirty="0" smtClean="0">
                <a:latin typeface="+mn-ea"/>
              </a:rPr>
              <a:t>一般の人向けの</a:t>
            </a:r>
            <a:endParaRPr lang="en-US" altLang="ja-JP" sz="2400" dirty="0" smtClean="0">
              <a:latin typeface="+mn-ea"/>
            </a:endParaRPr>
          </a:p>
          <a:p>
            <a:pPr algn="ctr"/>
            <a:r>
              <a:rPr lang="ja-JP" altLang="en-US" sz="2400" dirty="0" smtClean="0">
                <a:latin typeface="+mn-ea"/>
              </a:rPr>
              <a:t>肝炎啓発活動</a:t>
            </a:r>
            <a:endParaRPr kumimoji="1" lang="ja-JP" altLang="en-US" sz="2400" dirty="0">
              <a:latin typeface="+mn-ea"/>
            </a:endParaRPr>
          </a:p>
        </p:txBody>
      </p:sp>
      <p:sp>
        <p:nvSpPr>
          <p:cNvPr id="16" name="テキスト ボックス 15"/>
          <p:cNvSpPr txBox="1"/>
          <p:nvPr/>
        </p:nvSpPr>
        <p:spPr>
          <a:xfrm>
            <a:off x="1011220" y="4093971"/>
            <a:ext cx="2921793" cy="400110"/>
          </a:xfrm>
          <a:prstGeom prst="rect">
            <a:avLst/>
          </a:prstGeom>
          <a:noFill/>
          <a:ln>
            <a:solidFill>
              <a:schemeClr val="tx1"/>
            </a:solidFill>
          </a:ln>
        </p:spPr>
        <p:txBody>
          <a:bodyPr wrap="none" rtlCol="0">
            <a:spAutoFit/>
          </a:bodyPr>
          <a:lstStyle/>
          <a:p>
            <a:pPr algn="ctr"/>
            <a:r>
              <a:rPr kumimoji="1" lang="en-US" altLang="ja-JP" sz="2000" dirty="0" smtClean="0">
                <a:latin typeface="+mn-ea"/>
              </a:rPr>
              <a:t>C</a:t>
            </a:r>
            <a:r>
              <a:rPr kumimoji="1" lang="ja-JP" altLang="en-US" sz="2000" dirty="0" smtClean="0">
                <a:latin typeface="+mn-ea"/>
              </a:rPr>
              <a:t>型肝炎</a:t>
            </a:r>
            <a:r>
              <a:rPr lang="ja-JP" altLang="en-US" sz="2000" dirty="0">
                <a:latin typeface="+mn-ea"/>
              </a:rPr>
              <a:t>治療</a:t>
            </a:r>
            <a:r>
              <a:rPr kumimoji="1" lang="ja-JP" altLang="en-US" sz="2000" dirty="0" smtClean="0">
                <a:latin typeface="+mn-ea"/>
              </a:rPr>
              <a:t>のテレビ</a:t>
            </a:r>
            <a:r>
              <a:rPr kumimoji="1" lang="en-US" altLang="ja-JP" sz="2000" dirty="0" smtClean="0">
                <a:latin typeface="+mn-ea"/>
              </a:rPr>
              <a:t>CM</a:t>
            </a:r>
            <a:endParaRPr kumimoji="1" lang="ja-JP" altLang="en-US" sz="2000" dirty="0">
              <a:latin typeface="+mn-ea"/>
            </a:endParaRPr>
          </a:p>
        </p:txBody>
      </p:sp>
      <p:sp>
        <p:nvSpPr>
          <p:cNvPr id="20" name="テキスト ボックス 19"/>
          <p:cNvSpPr txBox="1"/>
          <p:nvPr/>
        </p:nvSpPr>
        <p:spPr>
          <a:xfrm>
            <a:off x="4264275" y="2521182"/>
            <a:ext cx="3990196" cy="830997"/>
          </a:xfrm>
          <a:prstGeom prst="rect">
            <a:avLst/>
          </a:prstGeom>
          <a:solidFill>
            <a:srgbClr val="FFCCFF"/>
          </a:solidFill>
          <a:ln>
            <a:solidFill>
              <a:schemeClr val="tx1"/>
            </a:solidFill>
          </a:ln>
        </p:spPr>
        <p:txBody>
          <a:bodyPr wrap="square" rtlCol="0">
            <a:spAutoFit/>
          </a:bodyPr>
          <a:lstStyle/>
          <a:p>
            <a:pPr algn="ctr"/>
            <a:r>
              <a:rPr lang="ja-JP" altLang="en-US" sz="2400" dirty="0" smtClean="0">
                <a:latin typeface="+mn-ea"/>
              </a:rPr>
              <a:t>会社検診や人間ドックの時に</a:t>
            </a:r>
            <a:endParaRPr lang="en-US" altLang="ja-JP" sz="2400" dirty="0" smtClean="0">
              <a:latin typeface="+mn-ea"/>
            </a:endParaRPr>
          </a:p>
          <a:p>
            <a:pPr algn="ctr"/>
            <a:r>
              <a:rPr lang="ja-JP" altLang="en-US" sz="2400" dirty="0">
                <a:latin typeface="+mn-ea"/>
              </a:rPr>
              <a:t>肝炎検診</a:t>
            </a:r>
            <a:r>
              <a:rPr lang="ja-JP" altLang="en-US" sz="2400" dirty="0" smtClean="0">
                <a:latin typeface="+mn-ea"/>
              </a:rPr>
              <a:t>を同時に受検する</a:t>
            </a:r>
            <a:endParaRPr kumimoji="1" lang="ja-JP" altLang="en-US" sz="2400" dirty="0">
              <a:latin typeface="+mn-ea"/>
            </a:endParaRPr>
          </a:p>
        </p:txBody>
      </p:sp>
      <p:sp>
        <p:nvSpPr>
          <p:cNvPr id="21" name="テキスト ボックス 20"/>
          <p:cNvSpPr txBox="1"/>
          <p:nvPr/>
        </p:nvSpPr>
        <p:spPr>
          <a:xfrm>
            <a:off x="4561432" y="3498227"/>
            <a:ext cx="3395882" cy="830997"/>
          </a:xfrm>
          <a:prstGeom prst="rect">
            <a:avLst/>
          </a:prstGeom>
          <a:noFill/>
          <a:ln>
            <a:solidFill>
              <a:schemeClr val="tx1"/>
            </a:solidFill>
          </a:ln>
        </p:spPr>
        <p:txBody>
          <a:bodyPr wrap="none" rtlCol="0">
            <a:spAutoFit/>
          </a:bodyPr>
          <a:lstStyle/>
          <a:p>
            <a:pPr algn="ctr"/>
            <a:r>
              <a:rPr lang="ja-JP" altLang="en-US" sz="2400" dirty="0" smtClean="0">
                <a:latin typeface="+mn-ea"/>
              </a:rPr>
              <a:t>肝炎専門施設なら</a:t>
            </a:r>
            <a:endParaRPr lang="en-US" altLang="ja-JP" sz="2400" dirty="0">
              <a:latin typeface="+mn-ea"/>
            </a:endParaRPr>
          </a:p>
          <a:p>
            <a:pPr algn="ctr"/>
            <a:r>
              <a:rPr lang="ja-JP" altLang="en-US" sz="2400" dirty="0" smtClean="0">
                <a:latin typeface="+mn-ea"/>
              </a:rPr>
              <a:t>無料検診として受検可能</a:t>
            </a:r>
            <a:endParaRPr lang="en-US" altLang="ja-JP" sz="2400" dirty="0" smtClean="0">
              <a:latin typeface="+mn-ea"/>
            </a:endParaRPr>
          </a:p>
        </p:txBody>
      </p:sp>
      <p:sp>
        <p:nvSpPr>
          <p:cNvPr id="15" name="テキスト ボックス 14"/>
          <p:cNvSpPr txBox="1"/>
          <p:nvPr/>
        </p:nvSpPr>
        <p:spPr>
          <a:xfrm>
            <a:off x="1481580" y="484517"/>
            <a:ext cx="6186309" cy="646331"/>
          </a:xfrm>
          <a:prstGeom prst="rect">
            <a:avLst/>
          </a:prstGeom>
          <a:solidFill>
            <a:srgbClr val="FFFF99"/>
          </a:solidFill>
          <a:ln>
            <a:noFill/>
          </a:ln>
        </p:spPr>
        <p:txBody>
          <a:bodyPr wrap="none" rtlCol="0">
            <a:spAutoFit/>
          </a:bodyPr>
          <a:lstStyle/>
          <a:p>
            <a:pPr algn="ctr"/>
            <a:r>
              <a:rPr lang="ja-JP" altLang="en-US" sz="3600" dirty="0">
                <a:solidFill>
                  <a:srgbClr val="0000FF"/>
                </a:solidFill>
                <a:latin typeface="+mn-ea"/>
              </a:rPr>
              <a:t>職域の肝炎施策の今後の展開</a:t>
            </a:r>
          </a:p>
        </p:txBody>
      </p:sp>
      <p:pic>
        <p:nvPicPr>
          <p:cNvPr id="18" name="図 17"/>
          <p:cNvPicPr>
            <a:picLocks noChangeAspect="1"/>
          </p:cNvPicPr>
          <p:nvPr/>
        </p:nvPicPr>
        <p:blipFill rotWithShape="1">
          <a:blip r:embed="rId2"/>
          <a:srcRect r="68627" b="51902"/>
          <a:stretch/>
        </p:blipFill>
        <p:spPr>
          <a:xfrm>
            <a:off x="8388424" y="6153614"/>
            <a:ext cx="768102" cy="698123"/>
          </a:xfrm>
          <a:prstGeom prst="rect">
            <a:avLst/>
          </a:prstGeom>
        </p:spPr>
      </p:pic>
      <p:sp>
        <p:nvSpPr>
          <p:cNvPr id="19"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eiryo UI" panose="020B0604030504040204" pitchFamily="50" charset="-128"/>
                <a:ea typeface="Meiryo UI" panose="020B0604030504040204" pitchFamily="50" charset="-128"/>
              </a:rPr>
              <a:t>20150605</a:t>
            </a:r>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肝臓病教室</a:t>
            </a:r>
            <a:endParaRPr lang="es-ES" altLang="zh-CN" sz="15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716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vertical)">
                                      <p:cBhvr>
                                        <p:cTn id="32" dur="500"/>
                                        <p:tgtEl>
                                          <p:spTgt spid="2"/>
                                        </p:tgtEl>
                                      </p:cBhvr>
                                    </p:animEffect>
                                  </p:childTnLst>
                                </p:cTn>
                              </p:par>
                              <p:par>
                                <p:cTn id="33" presetID="3" presetClass="entr" presetSubtype="5"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P spid="13" grpId="0"/>
      <p:bldP spid="17" grpId="0" animBg="1"/>
      <p:bldP spid="16"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25021" y="1305977"/>
            <a:ext cx="1620957" cy="954107"/>
          </a:xfrm>
          <a:prstGeom prst="rect">
            <a:avLst/>
          </a:prstGeom>
          <a:solidFill>
            <a:srgbClr val="FFCCCC"/>
          </a:solidFill>
        </p:spPr>
        <p:txBody>
          <a:bodyPr wrap="none" rtlCol="0">
            <a:spAutoFit/>
          </a:bodyPr>
          <a:lstStyle/>
          <a:p>
            <a:pPr algn="ctr"/>
            <a:r>
              <a:rPr lang="ja-JP" altLang="en-US" sz="2800" dirty="0" smtClean="0">
                <a:latin typeface="+mn-ea"/>
              </a:rPr>
              <a:t>肝炎検診</a:t>
            </a:r>
            <a:endParaRPr lang="en-US" altLang="ja-JP" sz="2800" dirty="0" smtClean="0">
              <a:latin typeface="+mn-ea"/>
            </a:endParaRPr>
          </a:p>
          <a:p>
            <a:pPr algn="ctr"/>
            <a:r>
              <a:rPr lang="ja-JP" altLang="en-US" sz="2800" dirty="0" smtClean="0">
                <a:latin typeface="+mn-ea"/>
              </a:rPr>
              <a:t>受検</a:t>
            </a:r>
            <a:endParaRPr kumimoji="1" lang="ja-JP" altLang="en-US" sz="2800" dirty="0">
              <a:latin typeface="+mn-ea"/>
            </a:endParaRPr>
          </a:p>
        </p:txBody>
      </p:sp>
      <p:sp>
        <p:nvSpPr>
          <p:cNvPr id="6" name="テキスト ボックス 5"/>
          <p:cNvSpPr txBox="1"/>
          <p:nvPr/>
        </p:nvSpPr>
        <p:spPr>
          <a:xfrm>
            <a:off x="5347877" y="1305977"/>
            <a:ext cx="1620957" cy="954107"/>
          </a:xfrm>
          <a:prstGeom prst="rect">
            <a:avLst/>
          </a:prstGeom>
          <a:solidFill>
            <a:srgbClr val="FFCCCC"/>
          </a:solidFill>
        </p:spPr>
        <p:txBody>
          <a:bodyPr wrap="none" rtlCol="0">
            <a:spAutoFit/>
          </a:bodyPr>
          <a:lstStyle/>
          <a:p>
            <a:pPr algn="ctr"/>
            <a:r>
              <a:rPr kumimoji="1" lang="ja-JP" altLang="en-US" sz="2800" dirty="0" smtClean="0">
                <a:latin typeface="+mn-ea"/>
              </a:rPr>
              <a:t>専門機関</a:t>
            </a:r>
            <a:endParaRPr kumimoji="1" lang="en-US" altLang="ja-JP" sz="2800" dirty="0" smtClean="0">
              <a:latin typeface="+mn-ea"/>
            </a:endParaRPr>
          </a:p>
          <a:p>
            <a:pPr algn="ctr"/>
            <a:r>
              <a:rPr kumimoji="1" lang="ja-JP" altLang="en-US" sz="2800" dirty="0" smtClean="0">
                <a:latin typeface="+mn-ea"/>
              </a:rPr>
              <a:t>受診</a:t>
            </a:r>
            <a:endParaRPr kumimoji="1" lang="ja-JP" altLang="en-US" sz="2800" dirty="0">
              <a:latin typeface="+mn-ea"/>
            </a:endParaRPr>
          </a:p>
        </p:txBody>
      </p:sp>
      <p:sp>
        <p:nvSpPr>
          <p:cNvPr id="11" name="テキスト ボックス 10"/>
          <p:cNvSpPr txBox="1"/>
          <p:nvPr/>
        </p:nvSpPr>
        <p:spPr>
          <a:xfrm>
            <a:off x="2379231" y="2534784"/>
            <a:ext cx="4405745" cy="461665"/>
          </a:xfrm>
          <a:prstGeom prst="rect">
            <a:avLst/>
          </a:prstGeom>
          <a:solidFill>
            <a:srgbClr val="FFCCFF"/>
          </a:solidFill>
          <a:ln>
            <a:solidFill>
              <a:schemeClr val="tx1"/>
            </a:solidFill>
          </a:ln>
        </p:spPr>
        <p:txBody>
          <a:bodyPr wrap="square" rtlCol="0">
            <a:spAutoFit/>
          </a:bodyPr>
          <a:lstStyle/>
          <a:p>
            <a:pPr algn="ctr"/>
            <a:r>
              <a:rPr kumimoji="1" lang="ja-JP" altLang="en-US" sz="2400" dirty="0" smtClean="0">
                <a:latin typeface="+mn-ea"/>
              </a:rPr>
              <a:t>検診機関と肝炎専門機関</a:t>
            </a:r>
            <a:r>
              <a:rPr lang="ja-JP" altLang="en-US" sz="2400" dirty="0" smtClean="0">
                <a:latin typeface="+mn-ea"/>
              </a:rPr>
              <a:t>の連携</a:t>
            </a:r>
            <a:endParaRPr kumimoji="1" lang="ja-JP" altLang="en-US" sz="2400" dirty="0">
              <a:latin typeface="+mn-ea"/>
            </a:endParaRPr>
          </a:p>
        </p:txBody>
      </p:sp>
      <p:sp>
        <p:nvSpPr>
          <p:cNvPr id="14" name="テキスト ボックス 13"/>
          <p:cNvSpPr txBox="1"/>
          <p:nvPr/>
        </p:nvSpPr>
        <p:spPr>
          <a:xfrm>
            <a:off x="4310364" y="1321455"/>
            <a:ext cx="543739" cy="523220"/>
          </a:xfrm>
          <a:prstGeom prst="rect">
            <a:avLst/>
          </a:prstGeom>
          <a:noFill/>
        </p:spPr>
        <p:txBody>
          <a:bodyPr wrap="none" rtlCol="0">
            <a:spAutoFit/>
          </a:bodyPr>
          <a:lstStyle/>
          <a:p>
            <a:r>
              <a:rPr kumimoji="1" lang="ja-JP" altLang="en-US" sz="2800" dirty="0" smtClean="0">
                <a:latin typeface="+mn-ea"/>
              </a:rPr>
              <a:t>⇒</a:t>
            </a:r>
            <a:endParaRPr kumimoji="1" lang="ja-JP" altLang="en-US" sz="2800" dirty="0">
              <a:latin typeface="+mn-ea"/>
            </a:endParaRPr>
          </a:p>
        </p:txBody>
      </p:sp>
      <p:sp>
        <p:nvSpPr>
          <p:cNvPr id="18" name="テキスト ボックス 17"/>
          <p:cNvSpPr txBox="1"/>
          <p:nvPr/>
        </p:nvSpPr>
        <p:spPr>
          <a:xfrm>
            <a:off x="1353428" y="5279748"/>
            <a:ext cx="3716225" cy="1015663"/>
          </a:xfrm>
          <a:prstGeom prst="rect">
            <a:avLst/>
          </a:prstGeom>
          <a:noFill/>
          <a:ln>
            <a:solidFill>
              <a:schemeClr val="tx1"/>
            </a:solidFill>
          </a:ln>
        </p:spPr>
        <p:txBody>
          <a:bodyPr wrap="square" rtlCol="0">
            <a:spAutoFit/>
          </a:bodyPr>
          <a:lstStyle/>
          <a:p>
            <a:r>
              <a:rPr lang="ja-JP" altLang="en-US" sz="2000" dirty="0" smtClean="0">
                <a:latin typeface="+mn-ea"/>
              </a:rPr>
              <a:t>肝炎検診結果が陽性の場合</a:t>
            </a:r>
            <a:endParaRPr lang="en-US" altLang="ja-JP" sz="2000" dirty="0" smtClean="0">
              <a:latin typeface="+mn-ea"/>
            </a:endParaRPr>
          </a:p>
          <a:p>
            <a:r>
              <a:rPr lang="ja-JP" altLang="en-US" sz="2000" dirty="0" smtClean="0">
                <a:latin typeface="+mn-ea"/>
              </a:rPr>
              <a:t>初回精密検査の費用は</a:t>
            </a:r>
            <a:endParaRPr lang="en-US" altLang="ja-JP" sz="2000" dirty="0" smtClean="0">
              <a:latin typeface="+mn-ea"/>
            </a:endParaRPr>
          </a:p>
          <a:p>
            <a:r>
              <a:rPr lang="ja-JP" altLang="en-US" sz="2000" dirty="0" smtClean="0">
                <a:latin typeface="+mn-ea"/>
              </a:rPr>
              <a:t>フォローアップ事業で助成される</a:t>
            </a:r>
            <a:endParaRPr lang="en-US" altLang="ja-JP" sz="2000" dirty="0" smtClean="0">
              <a:latin typeface="+mn-ea"/>
            </a:endParaRPr>
          </a:p>
        </p:txBody>
      </p:sp>
      <p:pic>
        <p:nvPicPr>
          <p:cNvPr id="12" name="図 11"/>
          <p:cNvPicPr>
            <a:picLocks noChangeAspect="1"/>
          </p:cNvPicPr>
          <p:nvPr/>
        </p:nvPicPr>
        <p:blipFill rotWithShape="1">
          <a:blip r:embed="rId2">
            <a:extLst>
              <a:ext uri="{28A0092B-C50C-407E-A947-70E740481C1C}">
                <a14:useLocalDpi xmlns:a14="http://schemas.microsoft.com/office/drawing/2010/main" val="0"/>
              </a:ext>
            </a:extLst>
          </a:blip>
          <a:srcRect t="5577"/>
          <a:stretch/>
        </p:blipFill>
        <p:spPr>
          <a:xfrm>
            <a:off x="5413074" y="3226793"/>
            <a:ext cx="2528202" cy="3211401"/>
          </a:xfrm>
          <a:prstGeom prst="rect">
            <a:avLst/>
          </a:prstGeom>
        </p:spPr>
      </p:pic>
      <p:pic>
        <p:nvPicPr>
          <p:cNvPr id="17" name="図 16"/>
          <p:cNvPicPr>
            <a:picLocks noChangeAspect="1"/>
          </p:cNvPicPr>
          <p:nvPr/>
        </p:nvPicPr>
        <p:blipFill>
          <a:blip r:embed="rId3"/>
          <a:stretch>
            <a:fillRect/>
          </a:stretch>
        </p:blipFill>
        <p:spPr>
          <a:xfrm>
            <a:off x="917279" y="3291368"/>
            <a:ext cx="4152375" cy="1816091"/>
          </a:xfrm>
          <a:prstGeom prst="rect">
            <a:avLst/>
          </a:prstGeom>
        </p:spPr>
      </p:pic>
      <p:sp>
        <p:nvSpPr>
          <p:cNvPr id="10" name="テキスト ボックス 9"/>
          <p:cNvSpPr txBox="1"/>
          <p:nvPr/>
        </p:nvSpPr>
        <p:spPr>
          <a:xfrm>
            <a:off x="1481580" y="484517"/>
            <a:ext cx="6186309" cy="646331"/>
          </a:xfrm>
          <a:prstGeom prst="rect">
            <a:avLst/>
          </a:prstGeom>
          <a:solidFill>
            <a:srgbClr val="FFFF99"/>
          </a:solidFill>
          <a:ln>
            <a:noFill/>
          </a:ln>
        </p:spPr>
        <p:txBody>
          <a:bodyPr wrap="none" rtlCol="0">
            <a:spAutoFit/>
          </a:bodyPr>
          <a:lstStyle/>
          <a:p>
            <a:pPr algn="ctr"/>
            <a:r>
              <a:rPr lang="ja-JP" altLang="en-US" sz="3600" dirty="0">
                <a:solidFill>
                  <a:srgbClr val="0000FF"/>
                </a:solidFill>
                <a:latin typeface="+mn-ea"/>
              </a:rPr>
              <a:t>職域の肝炎施策の今後の展開</a:t>
            </a:r>
          </a:p>
        </p:txBody>
      </p:sp>
      <p:pic>
        <p:nvPicPr>
          <p:cNvPr id="13" name="図 12"/>
          <p:cNvPicPr>
            <a:picLocks noChangeAspect="1"/>
          </p:cNvPicPr>
          <p:nvPr/>
        </p:nvPicPr>
        <p:blipFill rotWithShape="1">
          <a:blip r:embed="rId4"/>
          <a:srcRect r="68627" b="51902"/>
          <a:stretch/>
        </p:blipFill>
        <p:spPr>
          <a:xfrm>
            <a:off x="8388424" y="6153614"/>
            <a:ext cx="768102" cy="698123"/>
          </a:xfrm>
          <a:prstGeom prst="rect">
            <a:avLst/>
          </a:prstGeom>
        </p:spPr>
      </p:pic>
      <p:sp>
        <p:nvSpPr>
          <p:cNvPr id="15"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Tree>
    <p:extLst>
      <p:ext uri="{BB962C8B-B14F-4D97-AF65-F5344CB8AC3E}">
        <p14:creationId xmlns:p14="http://schemas.microsoft.com/office/powerpoint/2010/main" val="278894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vertical)">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smtClean="0"/>
              <a:t>肝炎ウイルス検査を</a:t>
            </a:r>
            <a:r>
              <a:rPr lang="en-US" altLang="ja-JP" b="1" dirty="0" smtClean="0"/>
              <a:t/>
            </a:r>
            <a:br>
              <a:rPr lang="en-US" altLang="ja-JP" b="1" dirty="0" smtClean="0"/>
            </a:br>
            <a:r>
              <a:rPr lang="ja-JP" altLang="en-US" b="1" dirty="0" smtClean="0"/>
              <a:t>受けた</a:t>
            </a:r>
            <a:r>
              <a:rPr lang="ja-JP" altLang="en-US" b="1" dirty="0"/>
              <a:t>方が良い</a:t>
            </a:r>
            <a:r>
              <a:rPr lang="ja-JP" altLang="en-US" b="1" dirty="0" smtClean="0"/>
              <a:t>方</a:t>
            </a:r>
            <a:endParaRPr kumimoji="1" lang="ja-JP" altLang="en-US" dirty="0"/>
          </a:p>
        </p:txBody>
      </p:sp>
      <p:sp>
        <p:nvSpPr>
          <p:cNvPr id="3" name="コンテンツ プレースホルダー 2"/>
          <p:cNvSpPr>
            <a:spLocks noGrp="1"/>
          </p:cNvSpPr>
          <p:nvPr>
            <p:ph idx="1"/>
          </p:nvPr>
        </p:nvSpPr>
        <p:spPr>
          <a:xfrm>
            <a:off x="457199" y="1633624"/>
            <a:ext cx="8229601" cy="4817034"/>
          </a:xfrm>
        </p:spPr>
        <p:txBody>
          <a:bodyPr>
            <a:noAutofit/>
          </a:bodyPr>
          <a:lstStyle/>
          <a:p>
            <a:r>
              <a:rPr lang="ja-JP" altLang="en-US" sz="2000" dirty="0" smtClean="0">
                <a:latin typeface="+mn-ea"/>
              </a:rPr>
              <a:t>これまでに肝炎</a:t>
            </a:r>
            <a:r>
              <a:rPr lang="ja-JP" altLang="en-US" sz="2000" dirty="0">
                <a:latin typeface="+mn-ea"/>
              </a:rPr>
              <a:t>ウイルス検査を受けたことがない方</a:t>
            </a:r>
          </a:p>
          <a:p>
            <a:r>
              <a:rPr lang="ja-JP" altLang="en-US" sz="2000" dirty="0" smtClean="0">
                <a:latin typeface="+mn-ea"/>
              </a:rPr>
              <a:t>ご自身の肝炎</a:t>
            </a:r>
            <a:r>
              <a:rPr lang="ja-JP" altLang="en-US" sz="2000" dirty="0">
                <a:latin typeface="+mn-ea"/>
              </a:rPr>
              <a:t>ウイルス検査の結果をご存じでない方</a:t>
            </a:r>
          </a:p>
          <a:p>
            <a:r>
              <a:rPr lang="ja-JP" altLang="en-US" sz="2000" dirty="0" smtClean="0">
                <a:latin typeface="+mn-ea"/>
              </a:rPr>
              <a:t>ご家族</a:t>
            </a:r>
            <a:r>
              <a:rPr lang="ja-JP" altLang="en-US" sz="2000" dirty="0">
                <a:latin typeface="+mn-ea"/>
              </a:rPr>
              <a:t>に</a:t>
            </a:r>
            <a:r>
              <a:rPr lang="en-US" altLang="ja-JP" sz="2000" dirty="0">
                <a:latin typeface="+mn-ea"/>
              </a:rPr>
              <a:t>B</a:t>
            </a:r>
            <a:r>
              <a:rPr lang="ja-JP" altLang="en-US" sz="2000" dirty="0">
                <a:latin typeface="+mn-ea"/>
              </a:rPr>
              <a:t>型肝炎ウイルス、</a:t>
            </a:r>
            <a:r>
              <a:rPr lang="en-US" altLang="ja-JP" sz="2000" dirty="0">
                <a:latin typeface="+mn-ea"/>
              </a:rPr>
              <a:t>C</a:t>
            </a:r>
            <a:r>
              <a:rPr lang="ja-JP" altLang="en-US" sz="2000" dirty="0">
                <a:latin typeface="+mn-ea"/>
              </a:rPr>
              <a:t>型肝炎ウイルスに感染している方</a:t>
            </a:r>
            <a:r>
              <a:rPr lang="ja-JP" altLang="en-US" sz="2000" dirty="0" smtClean="0">
                <a:latin typeface="+mn-ea"/>
              </a:rPr>
              <a:t>、肝</a:t>
            </a:r>
            <a:r>
              <a:rPr lang="ja-JP" altLang="en-US" sz="2000" dirty="0">
                <a:latin typeface="+mn-ea"/>
              </a:rPr>
              <a:t>がんの患者さんがいる方</a:t>
            </a:r>
          </a:p>
          <a:p>
            <a:r>
              <a:rPr lang="ja-JP" altLang="en-US" sz="2000" dirty="0" smtClean="0">
                <a:latin typeface="+mn-ea"/>
              </a:rPr>
              <a:t>健康</a:t>
            </a:r>
            <a:r>
              <a:rPr lang="ja-JP" altLang="en-US" sz="2000" dirty="0">
                <a:latin typeface="+mn-ea"/>
              </a:rPr>
              <a:t>診断の血液検査で肝機能検査（</a:t>
            </a:r>
            <a:r>
              <a:rPr lang="en-US" altLang="ja-JP" sz="2000" dirty="0">
                <a:latin typeface="+mn-ea"/>
              </a:rPr>
              <a:t>AST</a:t>
            </a:r>
            <a:r>
              <a:rPr lang="ja-JP" altLang="en-US" sz="2000" dirty="0">
                <a:latin typeface="+mn-ea"/>
              </a:rPr>
              <a:t>（</a:t>
            </a:r>
            <a:r>
              <a:rPr lang="en-US" altLang="ja-JP" sz="2000" dirty="0">
                <a:latin typeface="+mn-ea"/>
              </a:rPr>
              <a:t>GOT</a:t>
            </a:r>
            <a:r>
              <a:rPr lang="ja-JP" altLang="en-US" sz="2000" dirty="0">
                <a:latin typeface="+mn-ea"/>
              </a:rPr>
              <a:t>）、</a:t>
            </a:r>
            <a:r>
              <a:rPr lang="en-US" altLang="ja-JP" sz="2000" dirty="0">
                <a:latin typeface="+mn-ea"/>
              </a:rPr>
              <a:t>ALT</a:t>
            </a:r>
            <a:r>
              <a:rPr lang="ja-JP" altLang="en-US" sz="2000" dirty="0">
                <a:latin typeface="+mn-ea"/>
              </a:rPr>
              <a:t>（</a:t>
            </a:r>
            <a:r>
              <a:rPr lang="en-US" altLang="ja-JP" sz="2000" dirty="0">
                <a:latin typeface="+mn-ea"/>
              </a:rPr>
              <a:t>GPT</a:t>
            </a:r>
            <a:r>
              <a:rPr lang="ja-JP" altLang="en-US" sz="2000" dirty="0">
                <a:latin typeface="+mn-ea"/>
              </a:rPr>
              <a:t>））の値の異常を指摘されたが、まだ医療機関を受診されていない方</a:t>
            </a:r>
          </a:p>
          <a:p>
            <a:r>
              <a:rPr lang="ja-JP" altLang="en-US" sz="2000" dirty="0" smtClean="0">
                <a:latin typeface="+mn-ea"/>
              </a:rPr>
              <a:t>母子</a:t>
            </a:r>
            <a:r>
              <a:rPr lang="ja-JP" altLang="en-US" sz="2000" dirty="0">
                <a:latin typeface="+mn-ea"/>
              </a:rPr>
              <a:t>感染予防策が実施されていなかった</a:t>
            </a:r>
            <a:r>
              <a:rPr lang="en-US" altLang="ja-JP" sz="2000" dirty="0">
                <a:latin typeface="+mn-ea"/>
              </a:rPr>
              <a:t>1985</a:t>
            </a:r>
            <a:r>
              <a:rPr lang="ja-JP" altLang="en-US" sz="2000" dirty="0">
                <a:latin typeface="+mn-ea"/>
              </a:rPr>
              <a:t>年（昭和</a:t>
            </a:r>
            <a:r>
              <a:rPr lang="en-US" altLang="ja-JP" sz="2000" dirty="0">
                <a:latin typeface="+mn-ea"/>
              </a:rPr>
              <a:t>60</a:t>
            </a:r>
            <a:r>
              <a:rPr lang="ja-JP" altLang="en-US" sz="2000" dirty="0">
                <a:latin typeface="+mn-ea"/>
              </a:rPr>
              <a:t>年）以前に生まれた方</a:t>
            </a:r>
          </a:p>
          <a:p>
            <a:r>
              <a:rPr lang="ja-JP" altLang="en-US" sz="2000" dirty="0" smtClean="0">
                <a:latin typeface="+mn-ea"/>
              </a:rPr>
              <a:t>輸血</a:t>
            </a:r>
            <a:r>
              <a:rPr lang="ja-JP" altLang="en-US" sz="2000" dirty="0">
                <a:latin typeface="+mn-ea"/>
              </a:rPr>
              <a:t>や大きな手術を受けた方</a:t>
            </a:r>
          </a:p>
          <a:p>
            <a:r>
              <a:rPr lang="ja-JP" altLang="en-US" sz="2000" dirty="0" smtClean="0">
                <a:latin typeface="+mn-ea"/>
              </a:rPr>
              <a:t>入墨</a:t>
            </a:r>
            <a:r>
              <a:rPr lang="ja-JP" altLang="en-US" sz="2000" dirty="0">
                <a:latin typeface="+mn-ea"/>
              </a:rPr>
              <a:t>（タトゥー）を入れたり、医療機関以外でピアスの穴をあけたことがある方</a:t>
            </a:r>
          </a:p>
          <a:p>
            <a:pPr marL="0" indent="0">
              <a:buNone/>
            </a:pPr>
            <a:r>
              <a:rPr lang="ja-JP" altLang="en-US" sz="2000" dirty="0" smtClean="0">
                <a:latin typeface="+mn-ea"/>
              </a:rPr>
              <a:t>なお</a:t>
            </a:r>
            <a:r>
              <a:rPr lang="ja-JP" altLang="en-US" sz="2000" dirty="0">
                <a:latin typeface="+mn-ea"/>
              </a:rPr>
              <a:t>、肝機能検査上、異常がない場合でも肝炎ウイルスに感染している場合がありますので、一生に一度は肝炎ウイルス検査を受けることをお勧めします</a:t>
            </a:r>
            <a:r>
              <a:rPr lang="ja-JP" altLang="en-US" sz="2000" dirty="0" smtClean="0">
                <a:latin typeface="+mn-ea"/>
              </a:rPr>
              <a:t>。</a:t>
            </a:r>
            <a:endParaRPr lang="en-US" altLang="ja-JP" sz="2000" dirty="0" smtClean="0">
              <a:latin typeface="+mn-ea"/>
            </a:endParaRPr>
          </a:p>
          <a:p>
            <a:pPr marL="0" indent="0" algn="r">
              <a:buNone/>
            </a:pPr>
            <a:r>
              <a:rPr lang="ja-JP" altLang="en-US" sz="2000" dirty="0" smtClean="0">
                <a:latin typeface="+mn-ea"/>
              </a:rPr>
              <a:t>「知って、肝炎」ホームページより</a:t>
            </a:r>
            <a:endParaRPr lang="ja-JP" altLang="en-US" sz="2000" dirty="0">
              <a:latin typeface="+mn-ea"/>
            </a:endParaRPr>
          </a:p>
          <a:p>
            <a:endParaRPr kumimoji="1" lang="ja-JP" altLang="en-US" sz="2000" dirty="0">
              <a:latin typeface="+mn-ea"/>
            </a:endParaRPr>
          </a:p>
        </p:txBody>
      </p:sp>
    </p:spTree>
    <p:extLst>
      <p:ext uri="{BB962C8B-B14F-4D97-AF65-F5344CB8AC3E}">
        <p14:creationId xmlns:p14="http://schemas.microsoft.com/office/powerpoint/2010/main" val="1421651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ウイルス肝炎がなかったら</a:t>
            </a:r>
            <a:r>
              <a:rPr kumimoji="1" lang="en-US" altLang="ja-JP" dirty="0" smtClean="0"/>
              <a:t/>
            </a:r>
            <a:br>
              <a:rPr kumimoji="1" lang="en-US" altLang="ja-JP" dirty="0" smtClean="0"/>
            </a:br>
            <a:r>
              <a:rPr lang="ja-JP" altLang="en-US" dirty="0" smtClean="0"/>
              <a:t>（治ったら）</a:t>
            </a:r>
            <a:endParaRPr kumimoji="1" lang="ja-JP" altLang="en-US" dirty="0"/>
          </a:p>
        </p:txBody>
      </p:sp>
      <p:pic>
        <p:nvPicPr>
          <p:cNvPr id="5" name="図 4"/>
          <p:cNvPicPr>
            <a:picLocks noChangeAspect="1"/>
          </p:cNvPicPr>
          <p:nvPr/>
        </p:nvPicPr>
        <p:blipFill>
          <a:blip r:embed="rId2"/>
          <a:stretch>
            <a:fillRect/>
          </a:stretch>
        </p:blipFill>
        <p:spPr>
          <a:xfrm>
            <a:off x="4311212" y="1781329"/>
            <a:ext cx="2794000" cy="3429000"/>
          </a:xfrm>
          <a:prstGeom prst="rect">
            <a:avLst/>
          </a:prstGeom>
        </p:spPr>
      </p:pic>
      <p:pic>
        <p:nvPicPr>
          <p:cNvPr id="6" name="図 5"/>
          <p:cNvPicPr>
            <a:picLocks noChangeAspect="1"/>
          </p:cNvPicPr>
          <p:nvPr/>
        </p:nvPicPr>
        <p:blipFill>
          <a:blip r:embed="rId3"/>
          <a:stretch>
            <a:fillRect/>
          </a:stretch>
        </p:blipFill>
        <p:spPr>
          <a:xfrm>
            <a:off x="2162658" y="1781329"/>
            <a:ext cx="2603500" cy="3429000"/>
          </a:xfrm>
          <a:prstGeom prst="rect">
            <a:avLst/>
          </a:prstGeom>
        </p:spPr>
      </p:pic>
      <p:sp>
        <p:nvSpPr>
          <p:cNvPr id="8" name="円形吹き出し 7"/>
          <p:cNvSpPr/>
          <p:nvPr/>
        </p:nvSpPr>
        <p:spPr>
          <a:xfrm>
            <a:off x="1954953" y="5464675"/>
            <a:ext cx="5814732" cy="1052827"/>
          </a:xfrm>
          <a:prstGeom prst="wedgeEllipseCallout">
            <a:avLst>
              <a:gd name="adj1" fmla="val -6178"/>
              <a:gd name="adj2" fmla="val -16765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smtClean="0"/>
              <a:t>もう肝炎の心配はしなくていいの？</a:t>
            </a:r>
            <a:endParaRPr kumimoji="1" lang="ja-JP" altLang="en-US" dirty="0"/>
          </a:p>
        </p:txBody>
      </p:sp>
    </p:spTree>
    <p:extLst>
      <p:ext uri="{BB962C8B-B14F-4D97-AF65-F5344CB8AC3E}">
        <p14:creationId xmlns:p14="http://schemas.microsoft.com/office/powerpoint/2010/main" val="3736905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ウイルス性肝炎がなくなっても</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86" y="1156505"/>
            <a:ext cx="7394393" cy="3244503"/>
          </a:xfrm>
          <a:prstGeom prst="rect">
            <a:avLst/>
          </a:prstGeom>
        </p:spPr>
      </p:pic>
      <p:sp>
        <p:nvSpPr>
          <p:cNvPr id="5" name="テキスト ボックス 4"/>
          <p:cNvSpPr txBox="1"/>
          <p:nvPr/>
        </p:nvSpPr>
        <p:spPr>
          <a:xfrm>
            <a:off x="457200" y="4668393"/>
            <a:ext cx="8415279" cy="1569660"/>
          </a:xfrm>
          <a:prstGeom prst="rect">
            <a:avLst/>
          </a:prstGeom>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3200" dirty="0"/>
              <a:t>生活</a:t>
            </a:r>
            <a:r>
              <a:rPr lang="ja-JP" altLang="en-US" sz="3200" dirty="0" smtClean="0"/>
              <a:t>習慣の悪化（肥満・アルコールなど）からくる</a:t>
            </a:r>
            <a:endParaRPr lang="en-US" altLang="ja-JP" sz="3200" dirty="0" smtClean="0"/>
          </a:p>
          <a:p>
            <a:r>
              <a:rPr kumimoji="1" lang="ja-JP" altLang="en-US" sz="3200" dirty="0" smtClean="0"/>
              <a:t>肝炎もあります。</a:t>
            </a:r>
            <a:endParaRPr kumimoji="1" lang="en-US" altLang="ja-JP" sz="3200" dirty="0" smtClean="0"/>
          </a:p>
          <a:p>
            <a:r>
              <a:rPr lang="en-US" altLang="ja-JP" sz="3200" dirty="0" smtClean="0"/>
              <a:t>→</a:t>
            </a:r>
            <a:r>
              <a:rPr lang="ja-JP" altLang="en-US" sz="3200" dirty="0" smtClean="0">
                <a:solidFill>
                  <a:srgbClr val="FF0000"/>
                </a:solidFill>
              </a:rPr>
              <a:t>肝臓にやさしい生活</a:t>
            </a:r>
            <a:r>
              <a:rPr lang="ja-JP" altLang="en-US" sz="3200" dirty="0">
                <a:solidFill>
                  <a:srgbClr val="FF0000"/>
                </a:solidFill>
              </a:rPr>
              <a:t>（食事・運動・飲酒</a:t>
            </a:r>
            <a:r>
              <a:rPr lang="ja-JP" altLang="en-US" sz="3200" dirty="0" smtClean="0">
                <a:solidFill>
                  <a:srgbClr val="FF0000"/>
                </a:solidFill>
              </a:rPr>
              <a:t>）を！！</a:t>
            </a:r>
            <a:r>
              <a:rPr kumimoji="1" lang="ja-JP" altLang="ja-JP" sz="3200" dirty="0"/>
              <a:t>　</a:t>
            </a:r>
            <a:endParaRPr kumimoji="1" lang="en-US" altLang="ja-JP" sz="3200" dirty="0" smtClean="0"/>
          </a:p>
        </p:txBody>
      </p:sp>
      <p:sp>
        <p:nvSpPr>
          <p:cNvPr id="6" name="テキスト ボックス 5"/>
          <p:cNvSpPr txBox="1"/>
          <p:nvPr/>
        </p:nvSpPr>
        <p:spPr>
          <a:xfrm>
            <a:off x="590871" y="3431511"/>
            <a:ext cx="346941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600" dirty="0" smtClean="0"/>
              <a:t>慢性肝炎の原因</a:t>
            </a:r>
            <a:endParaRPr kumimoji="1" lang="ja-JP" altLang="en-US" sz="3600" dirty="0"/>
          </a:p>
        </p:txBody>
      </p:sp>
    </p:spTree>
    <p:extLst>
      <p:ext uri="{BB962C8B-B14F-4D97-AF65-F5344CB8AC3E}">
        <p14:creationId xmlns:p14="http://schemas.microsoft.com/office/powerpoint/2010/main" val="158946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1268636" y="386075"/>
            <a:ext cx="6628476" cy="1366526"/>
            <a:chOff x="1822797" y="254456"/>
            <a:chExt cx="5484551" cy="1040024"/>
          </a:xfrm>
        </p:grpSpPr>
        <p:pic>
          <p:nvPicPr>
            <p:cNvPr id="5" name="図 4"/>
            <p:cNvPicPr>
              <a:picLocks noChangeAspect="1"/>
            </p:cNvPicPr>
            <p:nvPr/>
          </p:nvPicPr>
          <p:blipFill>
            <a:blip r:embed="rId2"/>
            <a:stretch>
              <a:fillRect/>
            </a:stretch>
          </p:blipFill>
          <p:spPr>
            <a:xfrm>
              <a:off x="1822797" y="254456"/>
              <a:ext cx="4402660" cy="1040024"/>
            </a:xfrm>
            <a:prstGeom prst="rect">
              <a:avLst/>
            </a:prstGeom>
          </p:spPr>
        </p:pic>
        <p:pic>
          <p:nvPicPr>
            <p:cNvPr id="6" name="図 5"/>
            <p:cNvPicPr>
              <a:picLocks noChangeAspect="1"/>
            </p:cNvPicPr>
            <p:nvPr/>
          </p:nvPicPr>
          <p:blipFill>
            <a:blip r:embed="rId3"/>
            <a:stretch>
              <a:fillRect/>
            </a:stretch>
          </p:blipFill>
          <p:spPr>
            <a:xfrm>
              <a:off x="6211603" y="254456"/>
              <a:ext cx="1095745" cy="1040024"/>
            </a:xfrm>
            <a:prstGeom prst="rect">
              <a:avLst/>
            </a:prstGeom>
          </p:spPr>
        </p:pic>
      </p:grpSp>
      <p:sp>
        <p:nvSpPr>
          <p:cNvPr id="13" name="正方形/長方形 12"/>
          <p:cNvSpPr/>
          <p:nvPr/>
        </p:nvSpPr>
        <p:spPr>
          <a:xfrm>
            <a:off x="1981769" y="2074638"/>
            <a:ext cx="6615567" cy="4154984"/>
          </a:xfrm>
          <a:prstGeom prst="rect">
            <a:avLst/>
          </a:prstGeom>
          <a:noFill/>
          <a:ln w="38100">
            <a:solidFill>
              <a:srgbClr val="F0CCFF"/>
            </a:solidFill>
          </a:ln>
        </p:spPr>
        <p:txBody>
          <a:bodyPr wrap="square">
            <a:spAutoFit/>
          </a:bodyPr>
          <a:lstStyle/>
          <a:p>
            <a:pPr marL="342900" indent="-342900">
              <a:buFont typeface="Arial" panose="020B0604020202020204" pitchFamily="34" charset="0"/>
              <a:buChar char="•"/>
            </a:pPr>
            <a:r>
              <a:rPr lang="ja-JP" altLang="en-US" sz="2400" dirty="0" smtClean="0">
                <a:latin typeface="+mn-ea"/>
              </a:rPr>
              <a:t>社会</a:t>
            </a:r>
            <a:r>
              <a:rPr lang="ja-JP" altLang="en-US" sz="2400" dirty="0">
                <a:latin typeface="+mn-ea"/>
              </a:rPr>
              <a:t>環境の整備 (家庭、学校、地域、職場等</a:t>
            </a:r>
            <a:r>
              <a:rPr lang="ja-JP" altLang="en-US" sz="2400" dirty="0" smtClean="0">
                <a:latin typeface="+mn-ea"/>
              </a:rPr>
              <a:t>)</a:t>
            </a:r>
            <a:endParaRPr lang="en-US" altLang="ja-JP" sz="2400" dirty="0" smtClean="0">
              <a:latin typeface="+mn-ea"/>
            </a:endParaRPr>
          </a:p>
          <a:p>
            <a:pPr marL="342900" indent="-342900">
              <a:buFont typeface="Arial" panose="020B0604020202020204" pitchFamily="34" charset="0"/>
              <a:buChar char="•"/>
            </a:pPr>
            <a:endParaRPr lang="en-US" altLang="ja-JP" sz="2400" dirty="0" smtClean="0">
              <a:latin typeface="+mn-ea"/>
            </a:endParaRPr>
          </a:p>
          <a:p>
            <a:endParaRPr lang="en-US" altLang="ja-JP" sz="2400" dirty="0">
              <a:latin typeface="+mn-ea"/>
            </a:endParaRPr>
          </a:p>
          <a:p>
            <a:pPr marL="342900" indent="-342900">
              <a:buFont typeface="Arial" panose="020B0604020202020204" pitchFamily="34" charset="0"/>
              <a:buChar char="•"/>
            </a:pPr>
            <a:r>
              <a:rPr lang="ja-JP" altLang="en-US" sz="2400" dirty="0">
                <a:latin typeface="+mn-ea"/>
              </a:rPr>
              <a:t>心</a:t>
            </a:r>
            <a:r>
              <a:rPr lang="ja-JP" altLang="en-US" sz="2400" dirty="0" smtClean="0">
                <a:latin typeface="+mn-ea"/>
              </a:rPr>
              <a:t>身機能の維持及び向上</a:t>
            </a:r>
            <a:endParaRPr lang="en-US" altLang="ja-JP" sz="2400" dirty="0" smtClean="0">
              <a:latin typeface="+mn-ea"/>
            </a:endParaRPr>
          </a:p>
          <a:p>
            <a:endParaRPr lang="en-US" altLang="ja-JP" sz="2400" dirty="0" smtClean="0">
              <a:latin typeface="+mn-ea"/>
            </a:endParaRPr>
          </a:p>
          <a:p>
            <a:pPr marL="342900" indent="-342900">
              <a:buFont typeface="Arial" panose="020B0604020202020204" pitchFamily="34" charset="0"/>
              <a:buChar char="•"/>
            </a:pPr>
            <a:endParaRPr lang="en-US" altLang="ja-JP" sz="2400" dirty="0">
              <a:latin typeface="+mn-ea"/>
            </a:endParaRPr>
          </a:p>
          <a:p>
            <a:endParaRPr lang="ja-JP" altLang="en-US" sz="2400" dirty="0" smtClean="0">
              <a:latin typeface="+mn-ea"/>
            </a:endParaRPr>
          </a:p>
          <a:p>
            <a:pPr marL="342900" indent="-342900">
              <a:buFont typeface="Arial" panose="020B0604020202020204" pitchFamily="34" charset="0"/>
              <a:buChar char="•"/>
            </a:pPr>
            <a:r>
              <a:rPr lang="ja-JP" altLang="en-US" sz="2400" dirty="0" smtClean="0">
                <a:latin typeface="+mn-ea"/>
              </a:rPr>
              <a:t>生活習慣病の発症予防と重症化予防</a:t>
            </a:r>
            <a:endParaRPr lang="en-US" altLang="ja-JP" sz="2400" dirty="0" smtClean="0">
              <a:latin typeface="+mn-ea"/>
            </a:endParaRPr>
          </a:p>
          <a:p>
            <a:pPr marL="342900" indent="-342900">
              <a:buFont typeface="Arial" panose="020B0604020202020204" pitchFamily="34" charset="0"/>
              <a:buChar char="•"/>
            </a:pPr>
            <a:endParaRPr lang="en-US" altLang="ja-JP" sz="2400" dirty="0">
              <a:latin typeface="+mn-ea"/>
            </a:endParaRPr>
          </a:p>
          <a:p>
            <a:endParaRPr lang="en-US" altLang="ja-JP" sz="2400" dirty="0">
              <a:latin typeface="+mn-ea"/>
            </a:endParaRPr>
          </a:p>
          <a:p>
            <a:pPr marL="342900" indent="-342900">
              <a:buFont typeface="Arial" panose="020B0604020202020204" pitchFamily="34" charset="0"/>
              <a:buChar char="•"/>
            </a:pPr>
            <a:endParaRPr lang="ja-JP" altLang="en-US" sz="2400" dirty="0" smtClean="0">
              <a:latin typeface="+mn-ea"/>
            </a:endParaRPr>
          </a:p>
        </p:txBody>
      </p:sp>
      <p:sp>
        <p:nvSpPr>
          <p:cNvPr id="15" name="正方形/長方形 14"/>
          <p:cNvSpPr/>
          <p:nvPr/>
        </p:nvSpPr>
        <p:spPr>
          <a:xfrm>
            <a:off x="2529027" y="2451660"/>
            <a:ext cx="5708509" cy="707886"/>
          </a:xfrm>
          <a:prstGeom prst="rect">
            <a:avLst/>
          </a:prstGeom>
          <a:solidFill>
            <a:srgbClr val="FFFFCC"/>
          </a:solidFill>
        </p:spPr>
        <p:txBody>
          <a:bodyPr wrap="square">
            <a:spAutoFit/>
          </a:bodyPr>
          <a:lstStyle/>
          <a:p>
            <a:r>
              <a:rPr lang="ja-JP" altLang="en-US" sz="2000" dirty="0" smtClean="0">
                <a:latin typeface="+mn-ea"/>
              </a:rPr>
              <a:t> 互いに信頼し、支え合う関係づくり</a:t>
            </a:r>
            <a:endParaRPr lang="en-US" altLang="ja-JP" sz="2000" dirty="0" smtClean="0">
              <a:latin typeface="+mn-ea"/>
            </a:endParaRPr>
          </a:p>
          <a:p>
            <a:r>
              <a:rPr lang="ja-JP" altLang="en-US" sz="2000" dirty="0" smtClean="0">
                <a:latin typeface="+mn-ea"/>
              </a:rPr>
              <a:t> 肝炎ウイルス等の感染防止、不当な差別を</a:t>
            </a:r>
            <a:r>
              <a:rPr lang="ja-JP" altLang="en-US" sz="2000" dirty="0">
                <a:latin typeface="+mn-ea"/>
              </a:rPr>
              <a:t>減</a:t>
            </a:r>
            <a:r>
              <a:rPr lang="ja-JP" altLang="en-US" sz="2000" dirty="0" smtClean="0">
                <a:latin typeface="+mn-ea"/>
              </a:rPr>
              <a:t>らす</a:t>
            </a:r>
          </a:p>
        </p:txBody>
      </p:sp>
      <p:grpSp>
        <p:nvGrpSpPr>
          <p:cNvPr id="21" name="グループ化 20"/>
          <p:cNvGrpSpPr/>
          <p:nvPr/>
        </p:nvGrpSpPr>
        <p:grpSpPr>
          <a:xfrm>
            <a:off x="2529028" y="3609363"/>
            <a:ext cx="5708508" cy="1015663"/>
            <a:chOff x="1634840" y="2322385"/>
            <a:chExt cx="5354780" cy="1015663"/>
          </a:xfrm>
        </p:grpSpPr>
        <p:sp>
          <p:nvSpPr>
            <p:cNvPr id="20" name="正方形/長方形 19"/>
            <p:cNvSpPr/>
            <p:nvPr/>
          </p:nvSpPr>
          <p:spPr>
            <a:xfrm>
              <a:off x="4135594" y="2322385"/>
              <a:ext cx="2854026" cy="1015663"/>
            </a:xfrm>
            <a:prstGeom prst="rect">
              <a:avLst/>
            </a:prstGeom>
            <a:solidFill>
              <a:srgbClr val="FFFFCC"/>
            </a:solidFill>
          </p:spPr>
          <p:txBody>
            <a:bodyPr wrap="square">
              <a:spAutoFit/>
            </a:bodyPr>
            <a:lstStyle/>
            <a:p>
              <a:endParaRPr lang="en-US" altLang="ja-JP" sz="2000" dirty="0" smtClean="0">
                <a:latin typeface="+mn-ea"/>
              </a:endParaRPr>
            </a:p>
            <a:p>
              <a:r>
                <a:rPr lang="ja-JP" altLang="en-US" sz="2000" dirty="0">
                  <a:latin typeface="+mn-ea"/>
                </a:rPr>
                <a:t>　</a:t>
              </a:r>
              <a:r>
                <a:rPr lang="ja-JP" altLang="en-US" sz="2000" dirty="0" smtClean="0">
                  <a:latin typeface="+mn-ea"/>
                </a:rPr>
                <a:t>⇒　適正な体重の維持</a:t>
              </a:r>
              <a:endParaRPr lang="en-US" altLang="ja-JP" sz="2000" dirty="0" smtClean="0">
                <a:latin typeface="+mn-ea"/>
              </a:endParaRPr>
            </a:p>
            <a:p>
              <a:endParaRPr lang="ja-JP" altLang="en-US" sz="2000" dirty="0" smtClean="0">
                <a:latin typeface="+mn-ea"/>
              </a:endParaRPr>
            </a:p>
          </p:txBody>
        </p:sp>
        <p:sp>
          <p:nvSpPr>
            <p:cNvPr id="14" name="正方形/長方形 13"/>
            <p:cNvSpPr/>
            <p:nvPr/>
          </p:nvSpPr>
          <p:spPr>
            <a:xfrm>
              <a:off x="1634840" y="2322385"/>
              <a:ext cx="2815654" cy="1015663"/>
            </a:xfrm>
            <a:prstGeom prst="rect">
              <a:avLst/>
            </a:prstGeom>
            <a:solidFill>
              <a:srgbClr val="FFFFCC"/>
            </a:solidFill>
            <a:ln>
              <a:noFill/>
            </a:ln>
          </p:spPr>
          <p:txBody>
            <a:bodyPr wrap="square">
              <a:spAutoFit/>
            </a:bodyPr>
            <a:lstStyle/>
            <a:p>
              <a:r>
                <a:rPr lang="ja-JP" altLang="en-US" sz="2000" dirty="0" smtClean="0">
                  <a:latin typeface="+mn-ea"/>
                </a:rPr>
                <a:t> 適量で規則正しい食事</a:t>
              </a:r>
              <a:endParaRPr lang="en-US" altLang="ja-JP" sz="2000" dirty="0" smtClean="0">
                <a:latin typeface="+mn-ea"/>
              </a:endParaRPr>
            </a:p>
            <a:p>
              <a:r>
                <a:rPr lang="ja-JP" altLang="en-US" sz="2000" dirty="0" smtClean="0">
                  <a:latin typeface="+mn-ea"/>
                </a:rPr>
                <a:t> 適度な運動と休養</a:t>
              </a:r>
              <a:endParaRPr lang="en-US" altLang="ja-JP" sz="2000" dirty="0" smtClean="0">
                <a:latin typeface="+mn-ea"/>
              </a:endParaRPr>
            </a:p>
            <a:p>
              <a:r>
                <a:rPr lang="ja-JP" altLang="en-US" sz="2000" dirty="0" smtClean="0">
                  <a:latin typeface="+mn-ea"/>
                </a:rPr>
                <a:t> 節度ある飲酒、禁煙</a:t>
              </a:r>
            </a:p>
          </p:txBody>
        </p:sp>
      </p:grpSp>
      <p:grpSp>
        <p:nvGrpSpPr>
          <p:cNvPr id="28" name="グループ化 27"/>
          <p:cNvGrpSpPr/>
          <p:nvPr/>
        </p:nvGrpSpPr>
        <p:grpSpPr>
          <a:xfrm>
            <a:off x="2529028" y="5062984"/>
            <a:ext cx="4932216" cy="1015663"/>
            <a:chOff x="1828804" y="4143155"/>
            <a:chExt cx="4932216" cy="1015663"/>
          </a:xfrm>
        </p:grpSpPr>
        <p:sp>
          <p:nvSpPr>
            <p:cNvPr id="19" name="正方形/長方形 18"/>
            <p:cNvSpPr/>
            <p:nvPr/>
          </p:nvSpPr>
          <p:spPr>
            <a:xfrm>
              <a:off x="1828804" y="4143155"/>
              <a:ext cx="1392380" cy="1015663"/>
            </a:xfrm>
            <a:prstGeom prst="rect">
              <a:avLst/>
            </a:prstGeom>
            <a:solidFill>
              <a:srgbClr val="FFFFCC"/>
            </a:solidFill>
          </p:spPr>
          <p:txBody>
            <a:bodyPr wrap="square">
              <a:spAutoFit/>
            </a:bodyPr>
            <a:lstStyle/>
            <a:p>
              <a:r>
                <a:rPr lang="ja-JP" altLang="en-US" sz="2000" dirty="0" smtClean="0">
                  <a:latin typeface="+mn-ea"/>
                </a:rPr>
                <a:t> 高血圧</a:t>
              </a:r>
              <a:endParaRPr lang="en-US" altLang="ja-JP" sz="2000" dirty="0" smtClean="0">
                <a:latin typeface="+mn-ea"/>
              </a:endParaRPr>
            </a:p>
            <a:p>
              <a:r>
                <a:rPr lang="ja-JP" altLang="en-US" sz="2000" dirty="0" smtClean="0">
                  <a:latin typeface="+mn-ea"/>
                </a:rPr>
                <a:t> 脂質異常</a:t>
              </a:r>
              <a:endParaRPr lang="en-US" altLang="ja-JP" sz="2000" dirty="0" smtClean="0">
                <a:latin typeface="+mn-ea"/>
              </a:endParaRPr>
            </a:p>
            <a:p>
              <a:r>
                <a:rPr lang="ja-JP" altLang="en-US" sz="2000" dirty="0" smtClean="0">
                  <a:latin typeface="+mn-ea"/>
                </a:rPr>
                <a:t> 糖尿病</a:t>
              </a:r>
            </a:p>
          </p:txBody>
        </p:sp>
        <p:sp>
          <p:nvSpPr>
            <p:cNvPr id="23" name="正方形/長方形 22"/>
            <p:cNvSpPr/>
            <p:nvPr/>
          </p:nvSpPr>
          <p:spPr>
            <a:xfrm>
              <a:off x="3103431" y="4143155"/>
              <a:ext cx="3657589" cy="1015663"/>
            </a:xfrm>
            <a:prstGeom prst="rect">
              <a:avLst/>
            </a:prstGeom>
            <a:solidFill>
              <a:srgbClr val="FFFFCC"/>
            </a:solidFill>
          </p:spPr>
          <p:txBody>
            <a:bodyPr wrap="square">
              <a:spAutoFit/>
            </a:bodyPr>
            <a:lstStyle/>
            <a:p>
              <a:endParaRPr lang="en-US" altLang="ja-JP" sz="2000" dirty="0" smtClean="0">
                <a:latin typeface="+mn-ea"/>
              </a:endParaRPr>
            </a:p>
            <a:p>
              <a:r>
                <a:rPr lang="ja-JP" altLang="en-US" sz="2000" dirty="0">
                  <a:latin typeface="+mn-ea"/>
                </a:rPr>
                <a:t>　</a:t>
              </a:r>
              <a:r>
                <a:rPr lang="ja-JP" altLang="en-US" sz="2000" dirty="0" smtClean="0">
                  <a:latin typeface="+mn-ea"/>
                </a:rPr>
                <a:t>⇒　がん、脳血管疾患、心疾患</a:t>
              </a:r>
              <a:endParaRPr lang="en-US" altLang="ja-JP" sz="2000" dirty="0">
                <a:latin typeface="+mn-ea"/>
              </a:endParaRPr>
            </a:p>
            <a:p>
              <a:endParaRPr lang="en-US" altLang="ja-JP" sz="2000" dirty="0" smtClean="0">
                <a:latin typeface="+mn-ea"/>
              </a:endParaRPr>
            </a:p>
          </p:txBody>
        </p:sp>
      </p:grpSp>
      <p:sp>
        <p:nvSpPr>
          <p:cNvPr id="25" name="テキスト ボックス 24"/>
          <p:cNvSpPr txBox="1"/>
          <p:nvPr/>
        </p:nvSpPr>
        <p:spPr>
          <a:xfrm>
            <a:off x="1989643" y="3061927"/>
            <a:ext cx="491837" cy="584775"/>
          </a:xfrm>
          <a:prstGeom prst="rect">
            <a:avLst/>
          </a:prstGeom>
          <a:noFill/>
        </p:spPr>
        <p:txBody>
          <a:bodyPr wrap="square" rtlCol="0">
            <a:spAutoFit/>
          </a:bodyPr>
          <a:lstStyle/>
          <a:p>
            <a:r>
              <a:rPr kumimoji="1" lang="ja-JP" altLang="en-US" sz="3200" dirty="0" smtClean="0">
                <a:solidFill>
                  <a:srgbClr val="FF0000"/>
                </a:solidFill>
                <a:latin typeface="+mn-ea"/>
              </a:rPr>
              <a:t>✔</a:t>
            </a:r>
            <a:endParaRPr kumimoji="1" lang="ja-JP" altLang="en-US" sz="3200" dirty="0">
              <a:solidFill>
                <a:srgbClr val="FF0000"/>
              </a:solidFill>
              <a:latin typeface="+mn-ea"/>
            </a:endParaRPr>
          </a:p>
        </p:txBody>
      </p:sp>
      <p:cxnSp>
        <p:nvCxnSpPr>
          <p:cNvPr id="26" name="直線コネクタ 25"/>
          <p:cNvCxnSpPr/>
          <p:nvPr/>
        </p:nvCxnSpPr>
        <p:spPr>
          <a:xfrm flipV="1">
            <a:off x="2397404" y="3560436"/>
            <a:ext cx="3345875" cy="6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rotWithShape="1">
          <a:blip r:embed="rId4"/>
          <a:srcRect r="68627" b="51902"/>
          <a:stretch/>
        </p:blipFill>
        <p:spPr>
          <a:xfrm>
            <a:off x="8388424" y="6153614"/>
            <a:ext cx="768102" cy="698123"/>
          </a:xfrm>
          <a:prstGeom prst="rect">
            <a:avLst/>
          </a:prstGeom>
        </p:spPr>
      </p:pic>
      <p:sp>
        <p:nvSpPr>
          <p:cNvPr id="17"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
        <p:nvSpPr>
          <p:cNvPr id="2" name="二等辺三角形 1"/>
          <p:cNvSpPr/>
          <p:nvPr/>
        </p:nvSpPr>
        <p:spPr>
          <a:xfrm flipV="1">
            <a:off x="91005" y="1902944"/>
            <a:ext cx="2009648" cy="4423724"/>
          </a:xfrm>
          <a:prstGeom prst="triangle">
            <a:avLst/>
          </a:prstGeom>
          <a:solidFill>
            <a:srgbClr val="F0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8" name="テキスト ボックス 17"/>
          <p:cNvSpPr txBox="1"/>
          <p:nvPr/>
        </p:nvSpPr>
        <p:spPr>
          <a:xfrm>
            <a:off x="644424" y="2202493"/>
            <a:ext cx="902811" cy="2246769"/>
          </a:xfrm>
          <a:prstGeom prst="rect">
            <a:avLst/>
          </a:prstGeom>
          <a:noFill/>
          <a:ln w="38100">
            <a:noFill/>
          </a:ln>
        </p:spPr>
        <p:txBody>
          <a:bodyPr wrap="none" rtlCol="0">
            <a:spAutoFit/>
          </a:bodyPr>
          <a:lstStyle/>
          <a:p>
            <a:pPr algn="ctr"/>
            <a:r>
              <a:rPr lang="ja-JP" altLang="en-US" sz="2800" dirty="0" smtClean="0">
                <a:latin typeface="+mn-ea"/>
              </a:rPr>
              <a:t>社会</a:t>
            </a:r>
            <a:endParaRPr lang="en-US" altLang="ja-JP" sz="2800" dirty="0" smtClean="0">
              <a:latin typeface="+mn-ea"/>
            </a:endParaRPr>
          </a:p>
          <a:p>
            <a:pPr algn="ctr"/>
            <a:endParaRPr kumimoji="1" lang="en-US" altLang="ja-JP" sz="2800" dirty="0">
              <a:latin typeface="+mn-ea"/>
            </a:endParaRPr>
          </a:p>
          <a:p>
            <a:pPr algn="ctr"/>
            <a:r>
              <a:rPr lang="ja-JP" altLang="en-US" sz="2800" dirty="0" smtClean="0">
                <a:latin typeface="+mn-ea"/>
              </a:rPr>
              <a:t>⇓</a:t>
            </a:r>
            <a:endParaRPr lang="en-US" altLang="ja-JP" sz="2800" dirty="0" smtClean="0">
              <a:latin typeface="+mn-ea"/>
            </a:endParaRPr>
          </a:p>
          <a:p>
            <a:pPr algn="ctr"/>
            <a:endParaRPr kumimoji="1" lang="en-US" altLang="ja-JP" sz="2800" dirty="0">
              <a:latin typeface="+mn-ea"/>
            </a:endParaRPr>
          </a:p>
          <a:p>
            <a:pPr algn="ctr"/>
            <a:r>
              <a:rPr lang="ja-JP" altLang="en-US" sz="2800" dirty="0" smtClean="0">
                <a:latin typeface="+mn-ea"/>
              </a:rPr>
              <a:t>個人</a:t>
            </a:r>
            <a:endParaRPr kumimoji="1" lang="ja-JP" altLang="en-US" sz="2800" dirty="0">
              <a:latin typeface="+mn-ea"/>
            </a:endParaRPr>
          </a:p>
        </p:txBody>
      </p:sp>
    </p:spTree>
    <p:extLst>
      <p:ext uri="{BB962C8B-B14F-4D97-AF65-F5344CB8AC3E}">
        <p14:creationId xmlns:p14="http://schemas.microsoft.com/office/powerpoint/2010/main" val="196488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90">
                                          <p:stCondLst>
                                            <p:cond delay="0"/>
                                          </p:stCondLst>
                                        </p:cTn>
                                        <p:tgtEl>
                                          <p:spTgt spid="25"/>
                                        </p:tgtEl>
                                      </p:cBhvr>
                                    </p:animEffect>
                                    <p:anim calcmode="lin" valueType="num">
                                      <p:cBhvr>
                                        <p:cTn id="8"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13" dur="13">
                                          <p:stCondLst>
                                            <p:cond delay="325"/>
                                          </p:stCondLst>
                                        </p:cTn>
                                        <p:tgtEl>
                                          <p:spTgt spid="25"/>
                                        </p:tgtEl>
                                      </p:cBhvr>
                                      <p:to x="100000" y="60000"/>
                                    </p:animScale>
                                    <p:animScale>
                                      <p:cBhvr>
                                        <p:cTn id="14" dur="83" decel="50000">
                                          <p:stCondLst>
                                            <p:cond delay="338"/>
                                          </p:stCondLst>
                                        </p:cTn>
                                        <p:tgtEl>
                                          <p:spTgt spid="25"/>
                                        </p:tgtEl>
                                      </p:cBhvr>
                                      <p:to x="100000" y="100000"/>
                                    </p:animScale>
                                    <p:animScale>
                                      <p:cBhvr>
                                        <p:cTn id="15" dur="13">
                                          <p:stCondLst>
                                            <p:cond delay="656"/>
                                          </p:stCondLst>
                                        </p:cTn>
                                        <p:tgtEl>
                                          <p:spTgt spid="25"/>
                                        </p:tgtEl>
                                      </p:cBhvr>
                                      <p:to x="100000" y="80000"/>
                                    </p:animScale>
                                    <p:animScale>
                                      <p:cBhvr>
                                        <p:cTn id="16" dur="83" decel="50000">
                                          <p:stCondLst>
                                            <p:cond delay="669"/>
                                          </p:stCondLst>
                                        </p:cTn>
                                        <p:tgtEl>
                                          <p:spTgt spid="25"/>
                                        </p:tgtEl>
                                      </p:cBhvr>
                                      <p:to x="100000" y="100000"/>
                                    </p:animScale>
                                    <p:animScale>
                                      <p:cBhvr>
                                        <p:cTn id="17" dur="13">
                                          <p:stCondLst>
                                            <p:cond delay="821"/>
                                          </p:stCondLst>
                                        </p:cTn>
                                        <p:tgtEl>
                                          <p:spTgt spid="25"/>
                                        </p:tgtEl>
                                      </p:cBhvr>
                                      <p:to x="100000" y="90000"/>
                                    </p:animScale>
                                    <p:animScale>
                                      <p:cBhvr>
                                        <p:cTn id="18" dur="83" decel="50000">
                                          <p:stCondLst>
                                            <p:cond delay="834"/>
                                          </p:stCondLst>
                                        </p:cTn>
                                        <p:tgtEl>
                                          <p:spTgt spid="25"/>
                                        </p:tgtEl>
                                      </p:cBhvr>
                                      <p:to x="100000" y="100000"/>
                                    </p:animScale>
                                    <p:animScale>
                                      <p:cBhvr>
                                        <p:cTn id="19" dur="13">
                                          <p:stCondLst>
                                            <p:cond delay="904"/>
                                          </p:stCondLst>
                                        </p:cTn>
                                        <p:tgtEl>
                                          <p:spTgt spid="25"/>
                                        </p:tgtEl>
                                      </p:cBhvr>
                                      <p:to x="100000" y="95000"/>
                                    </p:animScale>
                                    <p:animScale>
                                      <p:cBhvr>
                                        <p:cTn id="20" dur="83" decel="50000">
                                          <p:stCondLst>
                                            <p:cond delay="917"/>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90">
                                          <p:stCondLst>
                                            <p:cond delay="0"/>
                                          </p:stCondLst>
                                        </p:cTn>
                                        <p:tgtEl>
                                          <p:spTgt spid="26"/>
                                        </p:tgtEl>
                                      </p:cBhvr>
                                    </p:animEffect>
                                    <p:anim calcmode="lin" valueType="num">
                                      <p:cBhvr>
                                        <p:cTn id="24"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29" dur="13">
                                          <p:stCondLst>
                                            <p:cond delay="325"/>
                                          </p:stCondLst>
                                        </p:cTn>
                                        <p:tgtEl>
                                          <p:spTgt spid="26"/>
                                        </p:tgtEl>
                                      </p:cBhvr>
                                      <p:to x="100000" y="60000"/>
                                    </p:animScale>
                                    <p:animScale>
                                      <p:cBhvr>
                                        <p:cTn id="30" dur="83" decel="50000">
                                          <p:stCondLst>
                                            <p:cond delay="338"/>
                                          </p:stCondLst>
                                        </p:cTn>
                                        <p:tgtEl>
                                          <p:spTgt spid="26"/>
                                        </p:tgtEl>
                                      </p:cBhvr>
                                      <p:to x="100000" y="100000"/>
                                    </p:animScale>
                                    <p:animScale>
                                      <p:cBhvr>
                                        <p:cTn id="31" dur="13">
                                          <p:stCondLst>
                                            <p:cond delay="656"/>
                                          </p:stCondLst>
                                        </p:cTn>
                                        <p:tgtEl>
                                          <p:spTgt spid="26"/>
                                        </p:tgtEl>
                                      </p:cBhvr>
                                      <p:to x="100000" y="80000"/>
                                    </p:animScale>
                                    <p:animScale>
                                      <p:cBhvr>
                                        <p:cTn id="32" dur="83" decel="50000">
                                          <p:stCondLst>
                                            <p:cond delay="669"/>
                                          </p:stCondLst>
                                        </p:cTn>
                                        <p:tgtEl>
                                          <p:spTgt spid="26"/>
                                        </p:tgtEl>
                                      </p:cBhvr>
                                      <p:to x="100000" y="100000"/>
                                    </p:animScale>
                                    <p:animScale>
                                      <p:cBhvr>
                                        <p:cTn id="33" dur="13">
                                          <p:stCondLst>
                                            <p:cond delay="821"/>
                                          </p:stCondLst>
                                        </p:cTn>
                                        <p:tgtEl>
                                          <p:spTgt spid="26"/>
                                        </p:tgtEl>
                                      </p:cBhvr>
                                      <p:to x="100000" y="90000"/>
                                    </p:animScale>
                                    <p:animScale>
                                      <p:cBhvr>
                                        <p:cTn id="34" dur="83" decel="50000">
                                          <p:stCondLst>
                                            <p:cond delay="834"/>
                                          </p:stCondLst>
                                        </p:cTn>
                                        <p:tgtEl>
                                          <p:spTgt spid="26"/>
                                        </p:tgtEl>
                                      </p:cBhvr>
                                      <p:to x="100000" y="100000"/>
                                    </p:animScale>
                                    <p:animScale>
                                      <p:cBhvr>
                                        <p:cTn id="35" dur="13">
                                          <p:stCondLst>
                                            <p:cond delay="904"/>
                                          </p:stCondLst>
                                        </p:cTn>
                                        <p:tgtEl>
                                          <p:spTgt spid="26"/>
                                        </p:tgtEl>
                                      </p:cBhvr>
                                      <p:to x="100000" y="95000"/>
                                    </p:animScale>
                                    <p:animScale>
                                      <p:cBhvr>
                                        <p:cTn id="36" dur="83" decel="50000">
                                          <p:stCondLst>
                                            <p:cond delay="917"/>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3517931" y="3475238"/>
            <a:ext cx="800219" cy="461665"/>
          </a:xfrm>
          <a:prstGeom prst="rect">
            <a:avLst/>
          </a:prstGeom>
          <a:noFill/>
        </p:spPr>
        <p:txBody>
          <a:bodyPr wrap="none" rtlCol="0">
            <a:spAutoFit/>
          </a:bodyPr>
          <a:lstStyle/>
          <a:p>
            <a:r>
              <a:rPr lang="ja-JP" altLang="en-US" sz="2400" dirty="0" smtClean="0">
                <a:latin typeface="+mn-ea"/>
              </a:rPr>
              <a:t>現状</a:t>
            </a:r>
            <a:endParaRPr kumimoji="1" lang="ja-JP" altLang="en-US" sz="2400" dirty="0">
              <a:latin typeface="+mn-ea"/>
            </a:endParaRPr>
          </a:p>
        </p:txBody>
      </p:sp>
      <p:sp>
        <p:nvSpPr>
          <p:cNvPr id="26" name="テキスト ボックス 25"/>
          <p:cNvSpPr txBox="1"/>
          <p:nvPr/>
        </p:nvSpPr>
        <p:spPr>
          <a:xfrm>
            <a:off x="5583384" y="3452918"/>
            <a:ext cx="1107996" cy="461665"/>
          </a:xfrm>
          <a:prstGeom prst="rect">
            <a:avLst/>
          </a:prstGeom>
          <a:noFill/>
        </p:spPr>
        <p:txBody>
          <a:bodyPr wrap="none" rtlCol="0">
            <a:spAutoFit/>
          </a:bodyPr>
          <a:lstStyle/>
          <a:p>
            <a:r>
              <a:rPr lang="ja-JP" altLang="en-US" sz="2400" dirty="0">
                <a:latin typeface="+mn-ea"/>
              </a:rPr>
              <a:t>目標</a:t>
            </a:r>
            <a:r>
              <a:rPr lang="ja-JP" altLang="en-US" sz="2400" dirty="0" smtClean="0">
                <a:latin typeface="+mn-ea"/>
              </a:rPr>
              <a:t>値</a:t>
            </a:r>
            <a:endParaRPr kumimoji="1" lang="ja-JP" altLang="en-US" sz="2400" dirty="0">
              <a:latin typeface="+mn-ea"/>
            </a:endParaRPr>
          </a:p>
        </p:txBody>
      </p:sp>
      <p:sp>
        <p:nvSpPr>
          <p:cNvPr id="21" name="テキスト ボックス 20"/>
          <p:cNvSpPr txBox="1"/>
          <p:nvPr/>
        </p:nvSpPr>
        <p:spPr>
          <a:xfrm>
            <a:off x="3513815" y="1172769"/>
            <a:ext cx="800219" cy="461665"/>
          </a:xfrm>
          <a:prstGeom prst="rect">
            <a:avLst/>
          </a:prstGeom>
          <a:noFill/>
        </p:spPr>
        <p:txBody>
          <a:bodyPr wrap="none" rtlCol="0">
            <a:spAutoFit/>
          </a:bodyPr>
          <a:lstStyle/>
          <a:p>
            <a:r>
              <a:rPr lang="ja-JP" altLang="en-US" sz="2400" dirty="0" smtClean="0">
                <a:latin typeface="+mn-ea"/>
              </a:rPr>
              <a:t>現状</a:t>
            </a:r>
            <a:endParaRPr kumimoji="1" lang="ja-JP" altLang="en-US" sz="2400" dirty="0">
              <a:latin typeface="+mn-ea"/>
            </a:endParaRPr>
          </a:p>
        </p:txBody>
      </p:sp>
      <p:sp>
        <p:nvSpPr>
          <p:cNvPr id="22" name="テキスト ボックス 21"/>
          <p:cNvSpPr txBox="1"/>
          <p:nvPr/>
        </p:nvSpPr>
        <p:spPr>
          <a:xfrm>
            <a:off x="5583384" y="1172769"/>
            <a:ext cx="1107996" cy="461665"/>
          </a:xfrm>
          <a:prstGeom prst="rect">
            <a:avLst/>
          </a:prstGeom>
          <a:noFill/>
        </p:spPr>
        <p:txBody>
          <a:bodyPr wrap="none" rtlCol="0">
            <a:spAutoFit/>
          </a:bodyPr>
          <a:lstStyle/>
          <a:p>
            <a:r>
              <a:rPr lang="ja-JP" altLang="en-US" sz="2400" dirty="0">
                <a:latin typeface="+mn-ea"/>
              </a:rPr>
              <a:t>目標</a:t>
            </a:r>
            <a:r>
              <a:rPr lang="ja-JP" altLang="en-US" sz="2400" dirty="0" smtClean="0">
                <a:latin typeface="+mn-ea"/>
              </a:rPr>
              <a:t>値</a:t>
            </a:r>
            <a:endParaRPr kumimoji="1" lang="ja-JP" altLang="en-US" sz="2400" dirty="0">
              <a:latin typeface="+mn-ea"/>
            </a:endParaRPr>
          </a:p>
        </p:txBody>
      </p:sp>
      <p:sp>
        <p:nvSpPr>
          <p:cNvPr id="6" name="テキスト ボックス 5"/>
          <p:cNvSpPr txBox="1"/>
          <p:nvPr/>
        </p:nvSpPr>
        <p:spPr>
          <a:xfrm>
            <a:off x="843624" y="1120532"/>
            <a:ext cx="2482971" cy="1451679"/>
          </a:xfrm>
          <a:prstGeom prst="rect">
            <a:avLst/>
          </a:prstGeom>
          <a:solidFill>
            <a:srgbClr val="CCFF99"/>
          </a:solidFill>
        </p:spPr>
        <p:txBody>
          <a:bodyPr wrap="none" rtlCol="0">
            <a:spAutoFit/>
          </a:bodyPr>
          <a:lstStyle/>
          <a:p>
            <a:pPr>
              <a:lnSpc>
                <a:spcPct val="150000"/>
              </a:lnSpc>
            </a:pPr>
            <a:r>
              <a:rPr lang="ja-JP" altLang="en-US" sz="2000" dirty="0" smtClean="0">
                <a:latin typeface="+mn-ea"/>
              </a:rPr>
              <a:t>食塩摂取量</a:t>
            </a:r>
            <a:endParaRPr lang="en-US" altLang="ja-JP" sz="2000" dirty="0" smtClean="0">
              <a:latin typeface="+mn-ea"/>
            </a:endParaRPr>
          </a:p>
          <a:p>
            <a:pPr>
              <a:lnSpc>
                <a:spcPct val="150000"/>
              </a:lnSpc>
            </a:pPr>
            <a:r>
              <a:rPr lang="ja-JP" altLang="en-US" sz="2000" dirty="0">
                <a:latin typeface="+mn-ea"/>
              </a:rPr>
              <a:t>野菜摂取量</a:t>
            </a:r>
          </a:p>
          <a:p>
            <a:pPr>
              <a:lnSpc>
                <a:spcPct val="150000"/>
              </a:lnSpc>
            </a:pPr>
            <a:r>
              <a:rPr lang="ja-JP" altLang="en-US" sz="2000" dirty="0">
                <a:latin typeface="+mn-ea"/>
              </a:rPr>
              <a:t>果物摂取量</a:t>
            </a:r>
            <a:r>
              <a:rPr lang="en-US" altLang="ja-JP" sz="2000" dirty="0" smtClean="0">
                <a:latin typeface="+mn-ea"/>
              </a:rPr>
              <a:t>100g</a:t>
            </a:r>
            <a:r>
              <a:rPr lang="ja-JP" altLang="en-US" sz="2000" dirty="0" smtClean="0">
                <a:latin typeface="+mn-ea"/>
              </a:rPr>
              <a:t>以上</a:t>
            </a:r>
            <a:endParaRPr lang="ja-JP" altLang="en-US" sz="2000" dirty="0">
              <a:latin typeface="+mn-ea"/>
            </a:endParaRPr>
          </a:p>
        </p:txBody>
      </p:sp>
      <p:sp>
        <p:nvSpPr>
          <p:cNvPr id="11" name="テキスト ボックス 10"/>
          <p:cNvSpPr txBox="1"/>
          <p:nvPr/>
        </p:nvSpPr>
        <p:spPr>
          <a:xfrm>
            <a:off x="843624" y="3366287"/>
            <a:ext cx="2492990" cy="1913344"/>
          </a:xfrm>
          <a:prstGeom prst="rect">
            <a:avLst/>
          </a:prstGeom>
          <a:solidFill>
            <a:srgbClr val="FFFFCC"/>
          </a:solidFill>
        </p:spPr>
        <p:txBody>
          <a:bodyPr wrap="none" rtlCol="0">
            <a:spAutoFit/>
          </a:bodyPr>
          <a:lstStyle/>
          <a:p>
            <a:pPr>
              <a:lnSpc>
                <a:spcPct val="150000"/>
              </a:lnSpc>
            </a:pPr>
            <a:r>
              <a:rPr lang="en-US" altLang="ja-JP" sz="2000" dirty="0" smtClean="0">
                <a:latin typeface="+mn-ea"/>
              </a:rPr>
              <a:t>20</a:t>
            </a:r>
            <a:r>
              <a:rPr lang="ja-JP" altLang="en-US" sz="2000" dirty="0" smtClean="0">
                <a:latin typeface="+mn-ea"/>
              </a:rPr>
              <a:t>～</a:t>
            </a:r>
            <a:r>
              <a:rPr lang="en-US" altLang="ja-JP" sz="2000" dirty="0" smtClean="0">
                <a:latin typeface="+mn-ea"/>
              </a:rPr>
              <a:t>64</a:t>
            </a:r>
            <a:r>
              <a:rPr lang="ja-JP" altLang="en-US" sz="2000" dirty="0" smtClean="0">
                <a:latin typeface="+mn-ea"/>
              </a:rPr>
              <a:t>歳男性の歩数</a:t>
            </a:r>
            <a:endParaRPr lang="en-US" altLang="ja-JP" sz="2000" dirty="0" smtClean="0">
              <a:latin typeface="+mn-ea"/>
            </a:endParaRPr>
          </a:p>
          <a:p>
            <a:pPr>
              <a:lnSpc>
                <a:spcPct val="150000"/>
              </a:lnSpc>
            </a:pPr>
            <a:r>
              <a:rPr lang="en-US" altLang="ja-JP" sz="2000" dirty="0">
                <a:latin typeface="+mn-ea"/>
              </a:rPr>
              <a:t>20</a:t>
            </a:r>
            <a:r>
              <a:rPr lang="ja-JP" altLang="en-US" sz="2000" dirty="0">
                <a:latin typeface="+mn-ea"/>
              </a:rPr>
              <a:t>～</a:t>
            </a:r>
            <a:r>
              <a:rPr lang="en-US" altLang="ja-JP" sz="2000" dirty="0">
                <a:latin typeface="+mn-ea"/>
              </a:rPr>
              <a:t>64</a:t>
            </a:r>
            <a:r>
              <a:rPr lang="ja-JP" altLang="en-US" sz="2000" dirty="0" smtClean="0">
                <a:latin typeface="+mn-ea"/>
              </a:rPr>
              <a:t>歳女性</a:t>
            </a:r>
            <a:r>
              <a:rPr lang="ja-JP" altLang="en-US" sz="2000" dirty="0">
                <a:latin typeface="+mn-ea"/>
              </a:rPr>
              <a:t>の歩数</a:t>
            </a:r>
          </a:p>
          <a:p>
            <a:pPr>
              <a:lnSpc>
                <a:spcPct val="150000"/>
              </a:lnSpc>
            </a:pPr>
            <a:r>
              <a:rPr lang="en-US" altLang="ja-JP" sz="2000" dirty="0" smtClean="0">
                <a:latin typeface="+mn-ea"/>
              </a:rPr>
              <a:t>65</a:t>
            </a:r>
            <a:r>
              <a:rPr lang="ja-JP" altLang="en-US" sz="2000" dirty="0" smtClean="0">
                <a:latin typeface="+mn-ea"/>
              </a:rPr>
              <a:t>歳</a:t>
            </a:r>
            <a:r>
              <a:rPr lang="ja-JP" altLang="en-US" sz="2000" dirty="0">
                <a:latin typeface="+mn-ea"/>
              </a:rPr>
              <a:t>以上</a:t>
            </a:r>
            <a:r>
              <a:rPr lang="ja-JP" altLang="en-US" sz="2000" dirty="0" smtClean="0">
                <a:latin typeface="+mn-ea"/>
              </a:rPr>
              <a:t>男性</a:t>
            </a:r>
            <a:r>
              <a:rPr lang="ja-JP" altLang="en-US" sz="2000" dirty="0">
                <a:latin typeface="+mn-ea"/>
              </a:rPr>
              <a:t>の歩数</a:t>
            </a:r>
          </a:p>
          <a:p>
            <a:pPr>
              <a:lnSpc>
                <a:spcPct val="150000"/>
              </a:lnSpc>
            </a:pPr>
            <a:r>
              <a:rPr lang="en-US" altLang="ja-JP" sz="2000" dirty="0" smtClean="0">
                <a:latin typeface="+mn-ea"/>
              </a:rPr>
              <a:t>65</a:t>
            </a:r>
            <a:r>
              <a:rPr lang="ja-JP" altLang="en-US" sz="2000" dirty="0" smtClean="0">
                <a:latin typeface="+mn-ea"/>
              </a:rPr>
              <a:t>歳以上女性</a:t>
            </a:r>
            <a:r>
              <a:rPr lang="ja-JP" altLang="en-US" sz="2000" dirty="0">
                <a:latin typeface="+mn-ea"/>
              </a:rPr>
              <a:t>の</a:t>
            </a:r>
            <a:r>
              <a:rPr lang="ja-JP" altLang="en-US" sz="2000" dirty="0" smtClean="0">
                <a:latin typeface="+mn-ea"/>
              </a:rPr>
              <a:t>歩数</a:t>
            </a:r>
            <a:endParaRPr lang="ja-JP" altLang="en-US" sz="2000" dirty="0">
              <a:latin typeface="+mn-ea"/>
            </a:endParaRPr>
          </a:p>
        </p:txBody>
      </p:sp>
      <p:sp>
        <p:nvSpPr>
          <p:cNvPr id="13" name="テキスト ボックス 12"/>
          <p:cNvSpPr txBox="1"/>
          <p:nvPr/>
        </p:nvSpPr>
        <p:spPr>
          <a:xfrm>
            <a:off x="4582381" y="1120532"/>
            <a:ext cx="877965" cy="1451679"/>
          </a:xfrm>
          <a:prstGeom prst="rect">
            <a:avLst/>
          </a:prstGeom>
          <a:solidFill>
            <a:srgbClr val="CCFF99"/>
          </a:solidFill>
        </p:spPr>
        <p:txBody>
          <a:bodyPr wrap="none" rtlCol="0">
            <a:spAutoFit/>
          </a:bodyPr>
          <a:lstStyle/>
          <a:p>
            <a:pPr algn="r">
              <a:lnSpc>
                <a:spcPct val="150000"/>
              </a:lnSpc>
            </a:pPr>
            <a:r>
              <a:rPr kumimoji="1" lang="en-US" altLang="ja-JP" sz="2000" dirty="0" smtClean="0">
                <a:latin typeface="+mn-ea"/>
              </a:rPr>
              <a:t>10.3g</a:t>
            </a:r>
          </a:p>
          <a:p>
            <a:pPr algn="r">
              <a:lnSpc>
                <a:spcPct val="150000"/>
              </a:lnSpc>
            </a:pPr>
            <a:r>
              <a:rPr lang="en-US" altLang="ja-JP" sz="2000" dirty="0" smtClean="0">
                <a:latin typeface="+mn-ea"/>
              </a:rPr>
              <a:t>291.2g</a:t>
            </a:r>
          </a:p>
          <a:p>
            <a:pPr algn="r">
              <a:lnSpc>
                <a:spcPct val="150000"/>
              </a:lnSpc>
            </a:pPr>
            <a:r>
              <a:rPr lang="en-US" altLang="ja-JP" sz="2000" dirty="0" smtClean="0">
                <a:latin typeface="+mn-ea"/>
              </a:rPr>
              <a:t>38.9</a:t>
            </a:r>
            <a:r>
              <a:rPr kumimoji="1" lang="en-US" altLang="ja-JP" sz="2000" dirty="0" smtClean="0">
                <a:latin typeface="+mn-ea"/>
              </a:rPr>
              <a:t>%</a:t>
            </a:r>
          </a:p>
        </p:txBody>
      </p:sp>
      <p:sp>
        <p:nvSpPr>
          <p:cNvPr id="16" name="テキスト ボックス 15"/>
          <p:cNvSpPr txBox="1"/>
          <p:nvPr/>
        </p:nvSpPr>
        <p:spPr>
          <a:xfrm>
            <a:off x="4390020" y="3366287"/>
            <a:ext cx="954107" cy="1913344"/>
          </a:xfrm>
          <a:prstGeom prst="rect">
            <a:avLst/>
          </a:prstGeom>
          <a:solidFill>
            <a:srgbClr val="FFFFCC"/>
          </a:solidFill>
        </p:spPr>
        <p:txBody>
          <a:bodyPr wrap="none" rtlCol="0">
            <a:spAutoFit/>
          </a:bodyPr>
          <a:lstStyle/>
          <a:p>
            <a:pPr>
              <a:lnSpc>
                <a:spcPct val="150000"/>
              </a:lnSpc>
            </a:pPr>
            <a:r>
              <a:rPr kumimoji="1" lang="en-US" altLang="ja-JP" sz="2000" dirty="0" smtClean="0">
                <a:latin typeface="+mn-ea"/>
              </a:rPr>
              <a:t>7960</a:t>
            </a:r>
            <a:r>
              <a:rPr kumimoji="1" lang="ja-JP" altLang="en-US" sz="2000" dirty="0" smtClean="0">
                <a:latin typeface="+mn-ea"/>
              </a:rPr>
              <a:t>歩</a:t>
            </a:r>
            <a:endParaRPr kumimoji="1" lang="en-US" altLang="ja-JP" sz="2000" dirty="0" smtClean="0">
              <a:latin typeface="+mn-ea"/>
            </a:endParaRPr>
          </a:p>
          <a:p>
            <a:pPr>
              <a:lnSpc>
                <a:spcPct val="150000"/>
              </a:lnSpc>
            </a:pPr>
            <a:r>
              <a:rPr lang="en-US" altLang="ja-JP" sz="2000" dirty="0" smtClean="0">
                <a:latin typeface="+mn-ea"/>
              </a:rPr>
              <a:t>6818</a:t>
            </a:r>
            <a:r>
              <a:rPr lang="ja-JP" altLang="en-US" sz="2000" dirty="0" smtClean="0">
                <a:latin typeface="+mn-ea"/>
              </a:rPr>
              <a:t>歩</a:t>
            </a:r>
            <a:endParaRPr lang="en-US" altLang="ja-JP" sz="2000" dirty="0" smtClean="0">
              <a:latin typeface="+mn-ea"/>
            </a:endParaRPr>
          </a:p>
          <a:p>
            <a:pPr>
              <a:lnSpc>
                <a:spcPct val="150000"/>
              </a:lnSpc>
            </a:pPr>
            <a:r>
              <a:rPr kumimoji="1" lang="en-US" altLang="ja-JP" sz="2000" dirty="0" smtClean="0">
                <a:latin typeface="+mn-ea"/>
              </a:rPr>
              <a:t>5749</a:t>
            </a:r>
            <a:r>
              <a:rPr kumimoji="1" lang="ja-JP" altLang="en-US" sz="2000" dirty="0" smtClean="0">
                <a:latin typeface="+mn-ea"/>
              </a:rPr>
              <a:t>歩</a:t>
            </a:r>
            <a:endParaRPr kumimoji="1" lang="en-US" altLang="ja-JP" sz="2000" dirty="0" smtClean="0">
              <a:latin typeface="+mn-ea"/>
            </a:endParaRPr>
          </a:p>
          <a:p>
            <a:pPr>
              <a:lnSpc>
                <a:spcPct val="150000"/>
              </a:lnSpc>
            </a:pPr>
            <a:r>
              <a:rPr lang="en-US" altLang="ja-JP" sz="2000" dirty="0" smtClean="0">
                <a:latin typeface="+mn-ea"/>
              </a:rPr>
              <a:t>4964</a:t>
            </a:r>
            <a:r>
              <a:rPr lang="ja-JP" altLang="en-US" sz="2000" dirty="0" smtClean="0">
                <a:latin typeface="+mn-ea"/>
              </a:rPr>
              <a:t>歩</a:t>
            </a:r>
            <a:endParaRPr kumimoji="1" lang="en-US" altLang="ja-JP" sz="2000" dirty="0" smtClean="0">
              <a:latin typeface="+mn-ea"/>
            </a:endParaRPr>
          </a:p>
        </p:txBody>
      </p:sp>
      <p:grpSp>
        <p:nvGrpSpPr>
          <p:cNvPr id="20" name="グループ化 19"/>
          <p:cNvGrpSpPr/>
          <p:nvPr/>
        </p:nvGrpSpPr>
        <p:grpSpPr>
          <a:xfrm>
            <a:off x="6905898" y="1120532"/>
            <a:ext cx="1202573" cy="4134386"/>
            <a:chOff x="6781856" y="832213"/>
            <a:chExt cx="1202573" cy="4134386"/>
          </a:xfrm>
        </p:grpSpPr>
        <p:sp>
          <p:nvSpPr>
            <p:cNvPr id="15" name="テキスト ボックス 14"/>
            <p:cNvSpPr txBox="1"/>
            <p:nvPr/>
          </p:nvSpPr>
          <p:spPr>
            <a:xfrm>
              <a:off x="6947320" y="832213"/>
              <a:ext cx="941283" cy="1451679"/>
            </a:xfrm>
            <a:prstGeom prst="rect">
              <a:avLst/>
            </a:prstGeom>
            <a:solidFill>
              <a:srgbClr val="CCFF99"/>
            </a:solidFill>
          </p:spPr>
          <p:txBody>
            <a:bodyPr wrap="none" rtlCol="0">
              <a:spAutoFit/>
            </a:bodyPr>
            <a:lstStyle/>
            <a:p>
              <a:pPr algn="r">
                <a:lnSpc>
                  <a:spcPct val="150000"/>
                </a:lnSpc>
              </a:pPr>
              <a:r>
                <a:rPr lang="ja-JP" altLang="en-US" sz="2000" dirty="0" smtClean="0">
                  <a:latin typeface="+mn-ea"/>
                </a:rPr>
                <a:t>↘   </a:t>
              </a:r>
              <a:r>
                <a:rPr lang="en-US" altLang="ja-JP" sz="2000" dirty="0" smtClean="0">
                  <a:latin typeface="+mn-ea"/>
                </a:rPr>
                <a:t>8</a:t>
              </a:r>
              <a:r>
                <a:rPr kumimoji="1" lang="en-US" altLang="ja-JP" sz="2000" dirty="0" smtClean="0">
                  <a:latin typeface="+mn-ea"/>
                </a:rPr>
                <a:t>g  </a:t>
              </a:r>
            </a:p>
            <a:p>
              <a:pPr algn="r">
                <a:lnSpc>
                  <a:spcPct val="150000"/>
                </a:lnSpc>
              </a:pPr>
              <a:r>
                <a:rPr lang="ja-JP" altLang="en-US" sz="2000" dirty="0" smtClean="0">
                  <a:latin typeface="+mn-ea"/>
                </a:rPr>
                <a:t>↗ </a:t>
              </a:r>
              <a:r>
                <a:rPr lang="en-US" altLang="ja-JP" sz="2000" dirty="0" smtClean="0">
                  <a:latin typeface="+mn-ea"/>
                </a:rPr>
                <a:t>350g</a:t>
              </a:r>
            </a:p>
            <a:p>
              <a:pPr algn="r">
                <a:lnSpc>
                  <a:spcPct val="150000"/>
                </a:lnSpc>
              </a:pPr>
              <a:r>
                <a:rPr lang="ja-JP" altLang="en-US" sz="2000" dirty="0" smtClean="0">
                  <a:latin typeface="+mn-ea"/>
                </a:rPr>
                <a:t>↗  </a:t>
              </a:r>
              <a:r>
                <a:rPr lang="en-US" altLang="ja-JP" sz="2000" dirty="0">
                  <a:latin typeface="+mn-ea"/>
                </a:rPr>
                <a:t>7</a:t>
              </a:r>
              <a:r>
                <a:rPr lang="en-US" altLang="ja-JP" sz="2000" dirty="0" smtClean="0">
                  <a:latin typeface="+mn-ea"/>
                </a:rPr>
                <a:t>0</a:t>
              </a:r>
              <a:r>
                <a:rPr kumimoji="1" lang="en-US" altLang="ja-JP" sz="2000" dirty="0" smtClean="0">
                  <a:latin typeface="+mn-ea"/>
                </a:rPr>
                <a:t>%</a:t>
              </a:r>
            </a:p>
          </p:txBody>
        </p:sp>
        <p:sp>
          <p:nvSpPr>
            <p:cNvPr id="17" name="テキスト ボックス 16"/>
            <p:cNvSpPr txBox="1"/>
            <p:nvPr/>
          </p:nvSpPr>
          <p:spPr>
            <a:xfrm>
              <a:off x="6781856" y="3053255"/>
              <a:ext cx="1202573" cy="1913344"/>
            </a:xfrm>
            <a:prstGeom prst="rect">
              <a:avLst/>
            </a:prstGeom>
            <a:solidFill>
              <a:srgbClr val="FFFFCC"/>
            </a:solidFill>
          </p:spPr>
          <p:txBody>
            <a:bodyPr wrap="none" rtlCol="0">
              <a:spAutoFit/>
            </a:bodyPr>
            <a:lstStyle/>
            <a:p>
              <a:pPr>
                <a:lnSpc>
                  <a:spcPct val="150000"/>
                </a:lnSpc>
              </a:pPr>
              <a:r>
                <a:rPr lang="ja-JP" altLang="en-US" sz="2000" dirty="0" smtClean="0">
                  <a:latin typeface="+mn-ea"/>
                </a:rPr>
                <a:t>↗ </a:t>
              </a:r>
              <a:r>
                <a:rPr lang="en-US" altLang="ja-JP" sz="2000" dirty="0" smtClean="0">
                  <a:latin typeface="+mn-ea"/>
                </a:rPr>
                <a:t>900</a:t>
              </a:r>
              <a:r>
                <a:rPr kumimoji="1" lang="en-US" altLang="ja-JP" sz="2000" dirty="0" smtClean="0">
                  <a:latin typeface="+mn-ea"/>
                </a:rPr>
                <a:t>0</a:t>
              </a:r>
              <a:r>
                <a:rPr kumimoji="1" lang="ja-JP" altLang="en-US" sz="2000" dirty="0" smtClean="0">
                  <a:latin typeface="+mn-ea"/>
                </a:rPr>
                <a:t>歩</a:t>
              </a:r>
              <a:endParaRPr kumimoji="1" lang="en-US" altLang="ja-JP" sz="2000" dirty="0" smtClean="0">
                <a:latin typeface="+mn-ea"/>
              </a:endParaRPr>
            </a:p>
            <a:p>
              <a:pPr>
                <a:lnSpc>
                  <a:spcPct val="150000"/>
                </a:lnSpc>
              </a:pPr>
              <a:r>
                <a:rPr lang="ja-JP" altLang="en-US" sz="2000" dirty="0" smtClean="0">
                  <a:latin typeface="+mn-ea"/>
                </a:rPr>
                <a:t>↗ </a:t>
              </a:r>
              <a:r>
                <a:rPr lang="en-US" altLang="ja-JP" sz="2000" dirty="0" smtClean="0">
                  <a:latin typeface="+mn-ea"/>
                </a:rPr>
                <a:t>8500</a:t>
              </a:r>
              <a:r>
                <a:rPr lang="ja-JP" altLang="en-US" sz="2000" dirty="0" smtClean="0">
                  <a:latin typeface="+mn-ea"/>
                </a:rPr>
                <a:t>歩</a:t>
              </a:r>
              <a:endParaRPr lang="en-US" altLang="ja-JP" sz="2000" dirty="0" smtClean="0">
                <a:latin typeface="+mn-ea"/>
              </a:endParaRPr>
            </a:p>
            <a:p>
              <a:pPr>
                <a:lnSpc>
                  <a:spcPct val="150000"/>
                </a:lnSpc>
              </a:pPr>
              <a:r>
                <a:rPr lang="ja-JP" altLang="en-US" sz="2000" dirty="0" smtClean="0">
                  <a:latin typeface="+mn-ea"/>
                </a:rPr>
                <a:t>↗</a:t>
              </a:r>
              <a:r>
                <a:rPr lang="en-US" altLang="ja-JP" sz="2000" dirty="0" smtClean="0">
                  <a:latin typeface="+mn-ea"/>
                </a:rPr>
                <a:t> 7000</a:t>
              </a:r>
              <a:r>
                <a:rPr kumimoji="1" lang="ja-JP" altLang="en-US" sz="2000" dirty="0" smtClean="0">
                  <a:latin typeface="+mn-ea"/>
                </a:rPr>
                <a:t>歩</a:t>
              </a:r>
              <a:endParaRPr kumimoji="1" lang="en-US" altLang="ja-JP" sz="2000" dirty="0" smtClean="0">
                <a:latin typeface="+mn-ea"/>
              </a:endParaRPr>
            </a:p>
            <a:p>
              <a:pPr>
                <a:lnSpc>
                  <a:spcPct val="150000"/>
                </a:lnSpc>
              </a:pPr>
              <a:r>
                <a:rPr lang="ja-JP" altLang="en-US" sz="2000" dirty="0" smtClean="0">
                  <a:latin typeface="+mn-ea"/>
                </a:rPr>
                <a:t>↗</a:t>
              </a:r>
              <a:r>
                <a:rPr lang="en-US" altLang="ja-JP" sz="2000" dirty="0" smtClean="0">
                  <a:latin typeface="+mn-ea"/>
                </a:rPr>
                <a:t> 6000</a:t>
              </a:r>
              <a:r>
                <a:rPr lang="ja-JP" altLang="en-US" sz="2000" dirty="0" smtClean="0">
                  <a:latin typeface="+mn-ea"/>
                </a:rPr>
                <a:t>歩</a:t>
              </a:r>
              <a:endParaRPr kumimoji="1" lang="en-US" altLang="ja-JP" sz="2000" dirty="0" smtClean="0">
                <a:latin typeface="+mn-ea"/>
              </a:endParaRPr>
            </a:p>
          </p:txBody>
        </p:sp>
      </p:grpSp>
      <p:sp>
        <p:nvSpPr>
          <p:cNvPr id="3" name="テキスト ボックス 2"/>
          <p:cNvSpPr txBox="1"/>
          <p:nvPr/>
        </p:nvSpPr>
        <p:spPr>
          <a:xfrm>
            <a:off x="393350" y="491277"/>
            <a:ext cx="2927240" cy="523220"/>
          </a:xfrm>
          <a:prstGeom prst="rect">
            <a:avLst/>
          </a:prstGeom>
          <a:noFill/>
        </p:spPr>
        <p:txBody>
          <a:bodyPr wrap="square" rtlCol="0">
            <a:spAutoFit/>
          </a:bodyPr>
          <a:lstStyle/>
          <a:p>
            <a:r>
              <a:rPr kumimoji="1" lang="ja-JP" altLang="en-US" sz="2800" u="sng" dirty="0" smtClean="0">
                <a:latin typeface="+mn-ea"/>
              </a:rPr>
              <a:t>バランス良い食事</a:t>
            </a:r>
            <a:endParaRPr kumimoji="1" lang="ja-JP" altLang="en-US" sz="2800" u="sng" dirty="0">
              <a:latin typeface="+mn-ea"/>
            </a:endParaRPr>
          </a:p>
        </p:txBody>
      </p:sp>
      <p:sp>
        <p:nvSpPr>
          <p:cNvPr id="18" name="テキスト ボックス 17"/>
          <p:cNvSpPr txBox="1"/>
          <p:nvPr/>
        </p:nvSpPr>
        <p:spPr>
          <a:xfrm>
            <a:off x="400278" y="2738336"/>
            <a:ext cx="1928733" cy="523220"/>
          </a:xfrm>
          <a:prstGeom prst="rect">
            <a:avLst/>
          </a:prstGeom>
          <a:noFill/>
        </p:spPr>
        <p:txBody>
          <a:bodyPr wrap="none" rtlCol="0">
            <a:spAutoFit/>
          </a:bodyPr>
          <a:lstStyle/>
          <a:p>
            <a:r>
              <a:rPr lang="ja-JP" altLang="en-US" sz="2800" u="sng" dirty="0" smtClean="0">
                <a:latin typeface="+mn-ea"/>
              </a:rPr>
              <a:t>適度な運動</a:t>
            </a:r>
            <a:endParaRPr kumimoji="1" lang="ja-JP" altLang="en-US" sz="2800" u="sng" dirty="0">
              <a:latin typeface="+mn-ea"/>
            </a:endParaRPr>
          </a:p>
        </p:txBody>
      </p:sp>
      <p:sp>
        <p:nvSpPr>
          <p:cNvPr id="19" name="テキスト ボックス 18"/>
          <p:cNvSpPr txBox="1"/>
          <p:nvPr/>
        </p:nvSpPr>
        <p:spPr>
          <a:xfrm>
            <a:off x="407206" y="5419573"/>
            <a:ext cx="1928733" cy="523220"/>
          </a:xfrm>
          <a:prstGeom prst="rect">
            <a:avLst/>
          </a:prstGeom>
          <a:noFill/>
        </p:spPr>
        <p:txBody>
          <a:bodyPr wrap="none" rtlCol="0">
            <a:spAutoFit/>
          </a:bodyPr>
          <a:lstStyle/>
          <a:p>
            <a:r>
              <a:rPr lang="ja-JP" altLang="en-US" sz="2800" u="sng" dirty="0" smtClean="0">
                <a:latin typeface="+mn-ea"/>
              </a:rPr>
              <a:t>適正な体重</a:t>
            </a:r>
            <a:endParaRPr kumimoji="1" lang="ja-JP" altLang="en-US" sz="2800" u="sng" dirty="0">
              <a:latin typeface="+mn-ea"/>
            </a:endParaRPr>
          </a:p>
        </p:txBody>
      </p:sp>
      <p:pic>
        <p:nvPicPr>
          <p:cNvPr id="23" name="図 22"/>
          <p:cNvPicPr>
            <a:picLocks noChangeAspect="1"/>
          </p:cNvPicPr>
          <p:nvPr/>
        </p:nvPicPr>
        <p:blipFill rotWithShape="1">
          <a:blip r:embed="rId2"/>
          <a:srcRect r="68627" b="51902"/>
          <a:stretch/>
        </p:blipFill>
        <p:spPr>
          <a:xfrm>
            <a:off x="8388424" y="6153614"/>
            <a:ext cx="768102" cy="698123"/>
          </a:xfrm>
          <a:prstGeom prst="rect">
            <a:avLst/>
          </a:prstGeom>
        </p:spPr>
      </p:pic>
      <p:sp>
        <p:nvSpPr>
          <p:cNvPr id="24"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
        <p:nvSpPr>
          <p:cNvPr id="27" name="テキスト ボックス 26"/>
          <p:cNvSpPr txBox="1"/>
          <p:nvPr/>
        </p:nvSpPr>
        <p:spPr>
          <a:xfrm>
            <a:off x="3320590" y="487157"/>
            <a:ext cx="5442151" cy="523220"/>
          </a:xfrm>
          <a:prstGeom prst="rect">
            <a:avLst/>
          </a:prstGeom>
          <a:noFill/>
        </p:spPr>
        <p:txBody>
          <a:bodyPr wrap="square" rtlCol="0">
            <a:spAutoFit/>
          </a:bodyPr>
          <a:lstStyle/>
          <a:p>
            <a:r>
              <a:rPr lang="ja-JP" altLang="en-US" sz="2800" dirty="0" smtClean="0">
                <a:latin typeface="+mn-ea"/>
              </a:rPr>
              <a:t>⇒ 塩分２割減、野菜果物２割増し</a:t>
            </a:r>
            <a:endParaRPr kumimoji="1" lang="ja-JP" altLang="en-US" sz="2800" dirty="0">
              <a:latin typeface="+mn-ea"/>
            </a:endParaRPr>
          </a:p>
        </p:txBody>
      </p:sp>
      <p:sp>
        <p:nvSpPr>
          <p:cNvPr id="28" name="テキスト ボックス 27"/>
          <p:cNvSpPr txBox="1"/>
          <p:nvPr/>
        </p:nvSpPr>
        <p:spPr>
          <a:xfrm>
            <a:off x="3320590" y="2742453"/>
            <a:ext cx="5054589" cy="523220"/>
          </a:xfrm>
          <a:prstGeom prst="rect">
            <a:avLst/>
          </a:prstGeom>
          <a:noFill/>
        </p:spPr>
        <p:txBody>
          <a:bodyPr wrap="none" rtlCol="0">
            <a:spAutoFit/>
          </a:bodyPr>
          <a:lstStyle/>
          <a:p>
            <a:r>
              <a:rPr lang="ja-JP" altLang="en-US" sz="2800" u="sng" dirty="0" smtClean="0">
                <a:latin typeface="+mn-ea"/>
              </a:rPr>
              <a:t>⇒ やや不足気味、</a:t>
            </a:r>
            <a:r>
              <a:rPr lang="en-US" altLang="ja-JP" sz="2800" u="sng" dirty="0" smtClean="0">
                <a:latin typeface="+mn-ea"/>
              </a:rPr>
              <a:t>1000</a:t>
            </a:r>
            <a:r>
              <a:rPr lang="ja-JP" altLang="en-US" sz="2800" u="sng" dirty="0" smtClean="0">
                <a:latin typeface="+mn-ea"/>
              </a:rPr>
              <a:t>歩プラス</a:t>
            </a:r>
            <a:endParaRPr kumimoji="1" lang="ja-JP" altLang="en-US" sz="2800" u="sng" dirty="0">
              <a:latin typeface="+mn-ea"/>
            </a:endParaRPr>
          </a:p>
        </p:txBody>
      </p:sp>
      <p:sp>
        <p:nvSpPr>
          <p:cNvPr id="29" name="テキスト ボックス 28"/>
          <p:cNvSpPr txBox="1"/>
          <p:nvPr/>
        </p:nvSpPr>
        <p:spPr>
          <a:xfrm>
            <a:off x="3320590" y="5415451"/>
            <a:ext cx="3835706" cy="523220"/>
          </a:xfrm>
          <a:prstGeom prst="rect">
            <a:avLst/>
          </a:prstGeom>
          <a:noFill/>
        </p:spPr>
        <p:txBody>
          <a:bodyPr wrap="none" rtlCol="0">
            <a:spAutoFit/>
          </a:bodyPr>
          <a:lstStyle/>
          <a:p>
            <a:r>
              <a:rPr lang="ja-JP" altLang="en-US" sz="2800" u="sng" dirty="0" smtClean="0">
                <a:latin typeface="+mn-ea"/>
              </a:rPr>
              <a:t>⇒ 肥満や痩せすぎは</a:t>
            </a:r>
            <a:r>
              <a:rPr lang="en-US" altLang="ja-JP" sz="2800" u="sng" dirty="0" smtClean="0">
                <a:latin typeface="+mn-ea"/>
              </a:rPr>
              <a:t>×</a:t>
            </a:r>
            <a:endParaRPr kumimoji="1" lang="ja-JP" altLang="en-US" sz="2800" u="sng" dirty="0">
              <a:latin typeface="+mn-ea"/>
            </a:endParaRPr>
          </a:p>
        </p:txBody>
      </p:sp>
    </p:spTree>
    <p:extLst>
      <p:ext uri="{BB962C8B-B14F-4D97-AF65-F5344CB8AC3E}">
        <p14:creationId xmlns:p14="http://schemas.microsoft.com/office/powerpoint/2010/main" val="69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vertical)">
                                      <p:cBhvr>
                                        <p:cTn id="7" dur="500"/>
                                        <p:tgtEl>
                                          <p:spTgt spid="2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vertical)">
                                      <p:cBhvr>
                                        <p:cTn id="10" dur="500"/>
                                        <p:tgtEl>
                                          <p:spTgt spid="28"/>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vertical)">
                                      <p:cBhvr>
                                        <p:cTn id="13" dur="500"/>
                                        <p:tgtEl>
                                          <p:spTgt spid="27"/>
                                        </p:tgtEl>
                                      </p:cBhvr>
                                    </p:animEffect>
                                  </p:childTnLst>
                                </p:cTn>
                              </p:par>
                            </p:childTnLst>
                          </p:cTn>
                        </p:par>
                        <p:par>
                          <p:cTn id="14" fill="hold">
                            <p:stCondLst>
                              <p:cond delay="500"/>
                            </p:stCondLst>
                            <p:childTnLst>
                              <p:par>
                                <p:cTn id="15" presetID="3" presetClass="entr" presetSubtype="5"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19503" y="1395304"/>
            <a:ext cx="6652897" cy="4893647"/>
          </a:xfrm>
          <a:prstGeom prst="rect">
            <a:avLst/>
          </a:prstGeom>
        </p:spPr>
        <p:txBody>
          <a:bodyPr wrap="square">
            <a:spAutoFit/>
          </a:bodyPr>
          <a:lstStyle/>
          <a:p>
            <a:pPr marL="539750" indent="-539750">
              <a:buFont typeface="+mj-lt"/>
              <a:buAutoNum type="arabicPeriod"/>
            </a:pPr>
            <a:r>
              <a:rPr lang="ja-JP" altLang="en-US" sz="2400" dirty="0">
                <a:latin typeface="+mn-ea"/>
              </a:rPr>
              <a:t>イッキ飲みは死を招く</a:t>
            </a:r>
          </a:p>
          <a:p>
            <a:pPr marL="539750" indent="-539750">
              <a:buFont typeface="+mj-lt"/>
              <a:buAutoNum type="arabicPeriod"/>
            </a:pPr>
            <a:r>
              <a:rPr lang="ja-JP" altLang="en-US" sz="2400" dirty="0">
                <a:latin typeface="+mn-ea"/>
              </a:rPr>
              <a:t>習慣飲酒は</a:t>
            </a:r>
            <a:r>
              <a:rPr lang="ja-JP" altLang="en-US" sz="2400" b="1" dirty="0">
                <a:solidFill>
                  <a:srgbClr val="FF0000"/>
                </a:solidFill>
                <a:latin typeface="+mn-ea"/>
              </a:rPr>
              <a:t>生活習慣病</a:t>
            </a:r>
            <a:r>
              <a:rPr lang="ja-JP" altLang="en-US" sz="2400" dirty="0">
                <a:latin typeface="+mn-ea"/>
              </a:rPr>
              <a:t>の原因に</a:t>
            </a:r>
          </a:p>
          <a:p>
            <a:pPr marL="539750" indent="-539750">
              <a:buFont typeface="+mj-lt"/>
              <a:buAutoNum type="arabicPeriod"/>
            </a:pPr>
            <a:r>
              <a:rPr lang="ja-JP" altLang="en-US" sz="2400" dirty="0">
                <a:latin typeface="+mn-ea"/>
              </a:rPr>
              <a:t>多量飲酒は</a:t>
            </a:r>
            <a:r>
              <a:rPr lang="ja-JP" altLang="en-US" sz="2400" b="1" dirty="0">
                <a:solidFill>
                  <a:srgbClr val="FF0000"/>
                </a:solidFill>
                <a:latin typeface="+mn-ea"/>
              </a:rPr>
              <a:t>がんのリスク</a:t>
            </a:r>
            <a:r>
              <a:rPr lang="ja-JP" altLang="en-US" sz="2400" dirty="0">
                <a:latin typeface="+mn-ea"/>
              </a:rPr>
              <a:t>を高める</a:t>
            </a:r>
          </a:p>
          <a:p>
            <a:pPr marL="539750" indent="-539750">
              <a:buFont typeface="+mj-lt"/>
              <a:buAutoNum type="arabicPeriod"/>
            </a:pPr>
            <a:r>
              <a:rPr lang="ja-JP" altLang="en-US" sz="2400" dirty="0">
                <a:latin typeface="+mn-ea"/>
              </a:rPr>
              <a:t>寝酒は睡眠の質を落とす</a:t>
            </a:r>
          </a:p>
          <a:p>
            <a:pPr marL="539750" indent="-539750">
              <a:buFont typeface="+mj-lt"/>
              <a:buAutoNum type="arabicPeriod"/>
            </a:pPr>
            <a:r>
              <a:rPr lang="ja-JP" altLang="en-US" sz="2400" b="1" dirty="0">
                <a:solidFill>
                  <a:srgbClr val="FF0000"/>
                </a:solidFill>
                <a:latin typeface="+mn-ea"/>
              </a:rPr>
              <a:t>アルコール･うつ･自殺</a:t>
            </a:r>
            <a:r>
              <a:rPr lang="ja-JP" altLang="en-US" sz="2400" dirty="0">
                <a:latin typeface="+mn-ea"/>
              </a:rPr>
              <a:t>は「死のトライアングル」</a:t>
            </a:r>
          </a:p>
          <a:p>
            <a:pPr marL="539750" indent="-539750">
              <a:buFont typeface="+mj-lt"/>
              <a:buAutoNum type="arabicPeriod"/>
            </a:pPr>
            <a:r>
              <a:rPr lang="ja-JP" altLang="en-US" sz="2400" dirty="0">
                <a:latin typeface="+mn-ea"/>
              </a:rPr>
              <a:t>アルコールには依存性がある</a:t>
            </a:r>
          </a:p>
          <a:p>
            <a:pPr marL="539750" indent="-539750">
              <a:buFont typeface="+mj-lt"/>
              <a:buAutoNum type="arabicPeriod"/>
            </a:pPr>
            <a:r>
              <a:rPr lang="ja-JP" altLang="en-US" sz="2400" b="1" dirty="0" smtClean="0">
                <a:solidFill>
                  <a:srgbClr val="FF0000"/>
                </a:solidFill>
                <a:latin typeface="+mn-ea"/>
              </a:rPr>
              <a:t>女性</a:t>
            </a:r>
            <a:r>
              <a:rPr lang="ja-JP" altLang="en-US" sz="2400" dirty="0" smtClean="0">
                <a:latin typeface="+mn-ea"/>
              </a:rPr>
              <a:t>は</a:t>
            </a:r>
            <a:r>
              <a:rPr lang="ja-JP" altLang="en-US" sz="2400" dirty="0">
                <a:latin typeface="+mn-ea"/>
              </a:rPr>
              <a:t>害を受けやすい</a:t>
            </a:r>
          </a:p>
          <a:p>
            <a:pPr marL="539750" indent="-539750">
              <a:buFont typeface="+mj-lt"/>
              <a:buAutoNum type="arabicPeriod"/>
            </a:pPr>
            <a:r>
              <a:rPr lang="ja-JP" altLang="en-US" sz="2400" dirty="0">
                <a:latin typeface="+mn-ea"/>
              </a:rPr>
              <a:t>前夜の飲み方で、翌朝、酒気帯びのおそれが</a:t>
            </a:r>
          </a:p>
          <a:p>
            <a:pPr marL="539750" indent="-539750">
              <a:buFont typeface="+mj-lt"/>
              <a:buAutoNum type="arabicPeriod"/>
            </a:pPr>
            <a:r>
              <a:rPr lang="ja-JP" altLang="en-US" sz="2400" dirty="0">
                <a:latin typeface="+mn-ea"/>
              </a:rPr>
              <a:t>飲酒運転の背景に多量飲酒や依存症も</a:t>
            </a:r>
          </a:p>
          <a:p>
            <a:pPr marL="539750" indent="-539750">
              <a:buFont typeface="+mj-lt"/>
              <a:buAutoNum type="arabicPeriod"/>
            </a:pPr>
            <a:r>
              <a:rPr lang="ja-JP" altLang="en-US" sz="2400" dirty="0">
                <a:latin typeface="+mn-ea"/>
              </a:rPr>
              <a:t>ホームにおける人身事故の６割が酔客</a:t>
            </a:r>
          </a:p>
          <a:p>
            <a:pPr marL="539750" indent="-539750">
              <a:buFont typeface="+mj-lt"/>
              <a:buAutoNum type="arabicPeriod"/>
            </a:pPr>
            <a:r>
              <a:rPr lang="ja-JP" altLang="en-US" sz="2400" dirty="0">
                <a:latin typeface="+mn-ea"/>
              </a:rPr>
              <a:t>深刻な</a:t>
            </a:r>
            <a:r>
              <a:rPr lang="ja-JP" altLang="en-US" sz="2400" b="1" dirty="0">
                <a:solidFill>
                  <a:srgbClr val="FF0000"/>
                </a:solidFill>
                <a:latin typeface="+mn-ea"/>
              </a:rPr>
              <a:t>ＤＶの多くは飲酒時</a:t>
            </a:r>
            <a:r>
              <a:rPr lang="ja-JP" altLang="en-US" sz="2400" dirty="0">
                <a:latin typeface="+mn-ea"/>
              </a:rPr>
              <a:t>に起きる</a:t>
            </a:r>
          </a:p>
          <a:p>
            <a:pPr marL="539750" indent="-539750">
              <a:buFont typeface="+mj-lt"/>
              <a:buAutoNum type="arabicPeriod"/>
            </a:pPr>
            <a:r>
              <a:rPr lang="ja-JP" altLang="en-US" sz="2400" dirty="0">
                <a:latin typeface="+mn-ea"/>
              </a:rPr>
              <a:t>未成年はアルコールの分解能力が未発達</a:t>
            </a:r>
          </a:p>
          <a:p>
            <a:pPr marL="539750" indent="-539750">
              <a:buFont typeface="+mj-lt"/>
              <a:buAutoNum type="arabicPeriod"/>
            </a:pPr>
            <a:r>
              <a:rPr lang="ja-JP" altLang="en-US" sz="2400" dirty="0">
                <a:latin typeface="+mn-ea"/>
              </a:rPr>
              <a:t>妊婦が飲むとアルコールは</a:t>
            </a:r>
            <a:r>
              <a:rPr lang="ja-JP" altLang="en-US" sz="2400" b="1" dirty="0">
                <a:solidFill>
                  <a:srgbClr val="FF0000"/>
                </a:solidFill>
                <a:latin typeface="+mn-ea"/>
              </a:rPr>
              <a:t>胎盤から胎児へ</a:t>
            </a:r>
          </a:p>
        </p:txBody>
      </p:sp>
      <p:sp>
        <p:nvSpPr>
          <p:cNvPr id="2" name="正方形/長方形 1"/>
          <p:cNvSpPr/>
          <p:nvPr/>
        </p:nvSpPr>
        <p:spPr>
          <a:xfrm>
            <a:off x="367599" y="480377"/>
            <a:ext cx="8504880" cy="523220"/>
          </a:xfrm>
          <a:prstGeom prst="rect">
            <a:avLst/>
          </a:prstGeom>
        </p:spPr>
        <p:txBody>
          <a:bodyPr wrap="square">
            <a:spAutoFit/>
          </a:bodyPr>
          <a:lstStyle/>
          <a:p>
            <a:r>
              <a:rPr lang="ja-JP" altLang="en-US" sz="2800" dirty="0">
                <a:solidFill>
                  <a:srgbClr val="00B050"/>
                </a:solidFill>
                <a:latin typeface="+mn-ea"/>
              </a:rPr>
              <a:t>喜びや楽しみを</a:t>
            </a:r>
            <a:r>
              <a:rPr lang="ja-JP" altLang="en-US" sz="2800" dirty="0" smtClean="0">
                <a:solidFill>
                  <a:srgbClr val="00B050"/>
                </a:solidFill>
                <a:latin typeface="+mn-ea"/>
              </a:rPr>
              <a:t>享受できる適切なお酒の飲み方が大切</a:t>
            </a:r>
            <a:endParaRPr lang="ja-JP" altLang="en-US" sz="2800" dirty="0">
              <a:solidFill>
                <a:srgbClr val="00B050"/>
              </a:solidFill>
              <a:latin typeface="+mn-ea"/>
            </a:endParaRPr>
          </a:p>
        </p:txBody>
      </p:sp>
      <p:pic>
        <p:nvPicPr>
          <p:cNvPr id="5" name="図 4"/>
          <p:cNvPicPr>
            <a:picLocks noChangeAspect="1"/>
          </p:cNvPicPr>
          <p:nvPr/>
        </p:nvPicPr>
        <p:blipFill rotWithShape="1">
          <a:blip r:embed="rId2"/>
          <a:srcRect r="68627" b="51902"/>
          <a:stretch/>
        </p:blipFill>
        <p:spPr>
          <a:xfrm>
            <a:off x="8388424" y="6161852"/>
            <a:ext cx="768102" cy="698123"/>
          </a:xfrm>
          <a:prstGeom prst="rect">
            <a:avLst/>
          </a:prstGeom>
        </p:spPr>
      </p:pic>
      <p:sp>
        <p:nvSpPr>
          <p:cNvPr id="6" name="フッター プレースホルダー 5"/>
          <p:cNvSpPr txBox="1">
            <a:spLocks/>
          </p:cNvSpPr>
          <p:nvPr/>
        </p:nvSpPr>
        <p:spPr>
          <a:xfrm>
            <a:off x="5254580" y="6508124"/>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Tree>
    <p:extLst>
      <p:ext uri="{BB962C8B-B14F-4D97-AF65-F5344CB8AC3E}">
        <p14:creationId xmlns:p14="http://schemas.microsoft.com/office/powerpoint/2010/main" val="59044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353285" y="762000"/>
            <a:ext cx="4263984" cy="5638801"/>
          </a:xfrm>
          <a:prstGeom prst="rect">
            <a:avLst/>
          </a:prstGeom>
        </p:spPr>
      </p:pic>
      <p:sp>
        <p:nvSpPr>
          <p:cNvPr id="2" name="正方形/長方形 1"/>
          <p:cNvSpPr/>
          <p:nvPr/>
        </p:nvSpPr>
        <p:spPr>
          <a:xfrm>
            <a:off x="4580570" y="633897"/>
            <a:ext cx="4375453" cy="2677656"/>
          </a:xfrm>
          <a:prstGeom prst="rect">
            <a:avLst/>
          </a:prstGeom>
        </p:spPr>
        <p:txBody>
          <a:bodyPr wrap="square">
            <a:spAutoFit/>
          </a:bodyPr>
          <a:lstStyle/>
          <a:p>
            <a:r>
              <a:rPr lang="ja-JP" altLang="en-US" sz="2400" dirty="0">
                <a:latin typeface="+mn-ea"/>
              </a:rPr>
              <a:t>アルコール健康障害対策</a:t>
            </a:r>
            <a:r>
              <a:rPr lang="ja-JP" altLang="en-US" sz="2400" dirty="0" smtClean="0">
                <a:latin typeface="+mn-ea"/>
              </a:rPr>
              <a:t>基本法</a:t>
            </a:r>
            <a:endParaRPr lang="en-US" altLang="ja-JP" sz="2400" dirty="0" smtClean="0">
              <a:latin typeface="+mn-ea"/>
            </a:endParaRPr>
          </a:p>
          <a:p>
            <a:r>
              <a:rPr lang="ja-JP" altLang="en-US" dirty="0" smtClean="0">
                <a:latin typeface="+mn-ea"/>
              </a:rPr>
              <a:t>平成</a:t>
            </a:r>
            <a:r>
              <a:rPr lang="en-US" altLang="ja-JP" dirty="0" smtClean="0">
                <a:latin typeface="+mn-ea"/>
              </a:rPr>
              <a:t>26</a:t>
            </a:r>
            <a:r>
              <a:rPr lang="ja-JP" altLang="en-US" dirty="0" smtClean="0">
                <a:latin typeface="+mn-ea"/>
              </a:rPr>
              <a:t>年</a:t>
            </a:r>
            <a:r>
              <a:rPr lang="en-US" altLang="ja-JP" dirty="0" smtClean="0">
                <a:latin typeface="+mn-ea"/>
              </a:rPr>
              <a:t>6</a:t>
            </a:r>
            <a:r>
              <a:rPr lang="ja-JP" altLang="en-US" dirty="0" smtClean="0">
                <a:latin typeface="+mn-ea"/>
              </a:rPr>
              <a:t>月</a:t>
            </a:r>
            <a:r>
              <a:rPr lang="en-US" altLang="ja-JP" dirty="0" smtClean="0">
                <a:latin typeface="+mn-ea"/>
              </a:rPr>
              <a:t>1</a:t>
            </a:r>
            <a:r>
              <a:rPr lang="ja-JP" altLang="en-US" dirty="0" smtClean="0">
                <a:latin typeface="+mn-ea"/>
              </a:rPr>
              <a:t>日施行</a:t>
            </a:r>
            <a:endParaRPr lang="en-US" altLang="ja-JP" dirty="0" smtClean="0">
              <a:latin typeface="+mn-ea"/>
            </a:endParaRPr>
          </a:p>
          <a:p>
            <a:endParaRPr lang="en-US" altLang="ja-JP" dirty="0" smtClean="0">
              <a:latin typeface="+mn-ea"/>
            </a:endParaRPr>
          </a:p>
          <a:p>
            <a:r>
              <a:rPr lang="ja-JP" altLang="en-US" dirty="0" smtClean="0">
                <a:latin typeface="+mn-ea"/>
              </a:rPr>
              <a:t>「</a:t>
            </a:r>
            <a:r>
              <a:rPr lang="ja-JP" altLang="en-US" dirty="0">
                <a:latin typeface="+mn-ea"/>
              </a:rPr>
              <a:t>アルコール健康障害対策関係者会議</a:t>
            </a:r>
            <a:r>
              <a:rPr lang="ja-JP" altLang="en-US" dirty="0" smtClean="0">
                <a:latin typeface="+mn-ea"/>
              </a:rPr>
              <a:t>」</a:t>
            </a:r>
            <a:endParaRPr lang="en-US" altLang="ja-JP" dirty="0" smtClean="0">
              <a:latin typeface="+mn-ea"/>
            </a:endParaRPr>
          </a:p>
          <a:p>
            <a:r>
              <a:rPr lang="ja-JP" altLang="en-US" dirty="0" smtClean="0">
                <a:latin typeface="+mn-ea"/>
              </a:rPr>
              <a:t>の意見</a:t>
            </a:r>
            <a:r>
              <a:rPr lang="ja-JP" altLang="en-US" dirty="0">
                <a:latin typeface="+mn-ea"/>
              </a:rPr>
              <a:t>を聴きながら</a:t>
            </a:r>
            <a:r>
              <a:rPr lang="ja-JP" altLang="en-US" dirty="0" smtClean="0">
                <a:latin typeface="+mn-ea"/>
              </a:rPr>
              <a:t>、</a:t>
            </a:r>
            <a:endParaRPr lang="en-US" altLang="ja-JP" dirty="0" smtClean="0">
              <a:latin typeface="+mn-ea"/>
            </a:endParaRPr>
          </a:p>
          <a:p>
            <a:r>
              <a:rPr lang="ja-JP" altLang="en-US" dirty="0" smtClean="0">
                <a:latin typeface="+mn-ea"/>
              </a:rPr>
              <a:t>「</a:t>
            </a:r>
            <a:r>
              <a:rPr lang="ja-JP" altLang="en-US" dirty="0">
                <a:latin typeface="+mn-ea"/>
              </a:rPr>
              <a:t>アルコール健康障害対策推進基本計画</a:t>
            </a:r>
            <a:r>
              <a:rPr lang="ja-JP" altLang="en-US" dirty="0" smtClean="0">
                <a:latin typeface="+mn-ea"/>
              </a:rPr>
              <a:t>」</a:t>
            </a:r>
            <a:endParaRPr lang="en-US" altLang="ja-JP" dirty="0" smtClean="0">
              <a:latin typeface="+mn-ea"/>
            </a:endParaRPr>
          </a:p>
          <a:p>
            <a:r>
              <a:rPr lang="ja-JP" altLang="en-US" dirty="0" smtClean="0">
                <a:latin typeface="+mn-ea"/>
              </a:rPr>
              <a:t>の策定</a:t>
            </a:r>
            <a:r>
              <a:rPr lang="ja-JP" altLang="en-US" dirty="0">
                <a:latin typeface="+mn-ea"/>
              </a:rPr>
              <a:t>を行い</a:t>
            </a:r>
            <a:r>
              <a:rPr lang="ja-JP" altLang="en-US" dirty="0" smtClean="0">
                <a:latin typeface="+mn-ea"/>
              </a:rPr>
              <a:t>、</a:t>
            </a:r>
            <a:endParaRPr lang="en-US" altLang="ja-JP" dirty="0" smtClean="0">
              <a:latin typeface="+mn-ea"/>
            </a:endParaRPr>
          </a:p>
          <a:p>
            <a:r>
              <a:rPr lang="ja-JP" altLang="en-US" dirty="0" smtClean="0">
                <a:latin typeface="+mn-ea"/>
              </a:rPr>
              <a:t>アルコール健康障害</a:t>
            </a:r>
            <a:r>
              <a:rPr lang="ja-JP" altLang="en-US" dirty="0">
                <a:latin typeface="+mn-ea"/>
              </a:rPr>
              <a:t>対策</a:t>
            </a:r>
            <a:r>
              <a:rPr lang="ja-JP" altLang="en-US" dirty="0" smtClean="0">
                <a:latin typeface="+mn-ea"/>
              </a:rPr>
              <a:t>を</a:t>
            </a:r>
            <a:endParaRPr lang="en-US" altLang="ja-JP" dirty="0" smtClean="0">
              <a:latin typeface="+mn-ea"/>
            </a:endParaRPr>
          </a:p>
          <a:p>
            <a:r>
              <a:rPr lang="ja-JP" altLang="en-US" dirty="0" smtClean="0">
                <a:latin typeface="+mn-ea"/>
              </a:rPr>
              <a:t>総合的</a:t>
            </a:r>
            <a:r>
              <a:rPr lang="ja-JP" altLang="en-US" dirty="0">
                <a:latin typeface="+mn-ea"/>
              </a:rPr>
              <a:t>かつ計画的に推進して</a:t>
            </a:r>
            <a:r>
              <a:rPr lang="ja-JP" altLang="en-US" dirty="0" smtClean="0">
                <a:latin typeface="+mn-ea"/>
              </a:rPr>
              <a:t>いく</a:t>
            </a:r>
            <a:endParaRPr lang="ja-JP" altLang="en-US" dirty="0">
              <a:latin typeface="+mn-ea"/>
            </a:endParaRPr>
          </a:p>
        </p:txBody>
      </p:sp>
      <p:sp>
        <p:nvSpPr>
          <p:cNvPr id="4" name="正方形/長方形 3"/>
          <p:cNvSpPr/>
          <p:nvPr/>
        </p:nvSpPr>
        <p:spPr>
          <a:xfrm>
            <a:off x="4634346" y="3473461"/>
            <a:ext cx="4321677" cy="2862323"/>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ja-JP" altLang="en-US" dirty="0">
                <a:latin typeface="+mn-ea"/>
              </a:rPr>
              <a:t>教育の</a:t>
            </a:r>
            <a:r>
              <a:rPr lang="ja-JP" altLang="en-US" dirty="0" smtClean="0">
                <a:latin typeface="+mn-ea"/>
              </a:rPr>
              <a:t>振興</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不適切</a:t>
            </a:r>
            <a:r>
              <a:rPr lang="ja-JP" altLang="en-US" dirty="0">
                <a:latin typeface="+mn-ea"/>
              </a:rPr>
              <a:t>な飲酒の誘引の</a:t>
            </a:r>
            <a:r>
              <a:rPr lang="ja-JP" altLang="en-US" dirty="0" smtClean="0">
                <a:latin typeface="+mn-ea"/>
              </a:rPr>
              <a:t>防止</a:t>
            </a:r>
            <a:endParaRPr lang="en-US" altLang="ja-JP" dirty="0">
              <a:latin typeface="+mn-ea"/>
            </a:endParaRPr>
          </a:p>
          <a:p>
            <a:pPr marL="285750" indent="-285750">
              <a:buFont typeface="Arial" panose="020B0604020202020204" pitchFamily="34" charset="0"/>
              <a:buChar char="•"/>
            </a:pPr>
            <a:r>
              <a:rPr lang="ja-JP" altLang="en-US" dirty="0" smtClean="0">
                <a:latin typeface="+mn-ea"/>
              </a:rPr>
              <a:t>健康</a:t>
            </a:r>
            <a:r>
              <a:rPr lang="ja-JP" altLang="en-US" dirty="0">
                <a:latin typeface="+mn-ea"/>
              </a:rPr>
              <a:t>診断及び保健</a:t>
            </a:r>
            <a:r>
              <a:rPr lang="ja-JP" altLang="en-US" dirty="0" smtClean="0">
                <a:latin typeface="+mn-ea"/>
              </a:rPr>
              <a:t>指導</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アルコール</a:t>
            </a:r>
            <a:r>
              <a:rPr lang="ja-JP" altLang="en-US" dirty="0">
                <a:latin typeface="+mn-ea"/>
              </a:rPr>
              <a:t>健康</a:t>
            </a:r>
            <a:r>
              <a:rPr lang="ja-JP" altLang="en-US" dirty="0" smtClean="0">
                <a:latin typeface="+mn-ea"/>
              </a:rPr>
              <a:t>障害に係る医療</a:t>
            </a:r>
            <a:r>
              <a:rPr lang="ja-JP" altLang="en-US" dirty="0">
                <a:latin typeface="+mn-ea"/>
              </a:rPr>
              <a:t>の</a:t>
            </a:r>
            <a:r>
              <a:rPr lang="ja-JP" altLang="en-US" dirty="0" smtClean="0">
                <a:latin typeface="+mn-ea"/>
              </a:rPr>
              <a:t>充実</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飲酒</a:t>
            </a:r>
            <a:r>
              <a:rPr lang="ja-JP" altLang="en-US" dirty="0">
                <a:latin typeface="+mn-ea"/>
              </a:rPr>
              <a:t>運転等をした者に</a:t>
            </a:r>
            <a:r>
              <a:rPr lang="ja-JP" altLang="en-US" dirty="0" smtClean="0">
                <a:latin typeface="+mn-ea"/>
              </a:rPr>
              <a:t>対する指導</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相談支援</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社会</a:t>
            </a:r>
            <a:r>
              <a:rPr lang="ja-JP" altLang="en-US" dirty="0">
                <a:latin typeface="+mn-ea"/>
              </a:rPr>
              <a:t>復帰の</a:t>
            </a:r>
            <a:r>
              <a:rPr lang="ja-JP" altLang="en-US" dirty="0" smtClean="0">
                <a:latin typeface="+mn-ea"/>
              </a:rPr>
              <a:t>支援</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民間</a:t>
            </a:r>
            <a:r>
              <a:rPr lang="ja-JP" altLang="en-US" dirty="0">
                <a:latin typeface="+mn-ea"/>
              </a:rPr>
              <a:t>団体の活動に対する</a:t>
            </a:r>
            <a:r>
              <a:rPr lang="ja-JP" altLang="en-US" dirty="0" smtClean="0">
                <a:latin typeface="+mn-ea"/>
              </a:rPr>
              <a:t>支援</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人材</a:t>
            </a:r>
            <a:r>
              <a:rPr lang="ja-JP" altLang="en-US" dirty="0">
                <a:latin typeface="+mn-ea"/>
              </a:rPr>
              <a:t>の</a:t>
            </a:r>
            <a:r>
              <a:rPr lang="ja-JP" altLang="en-US" dirty="0" smtClean="0">
                <a:latin typeface="+mn-ea"/>
              </a:rPr>
              <a:t>確保</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調査</a:t>
            </a:r>
            <a:r>
              <a:rPr lang="ja-JP" altLang="en-US" dirty="0">
                <a:latin typeface="+mn-ea"/>
              </a:rPr>
              <a:t>研究</a:t>
            </a:r>
            <a:r>
              <a:rPr lang="ja-JP" altLang="en-US" dirty="0" smtClean="0">
                <a:latin typeface="+mn-ea"/>
              </a:rPr>
              <a:t>の推進</a:t>
            </a:r>
            <a:endParaRPr lang="ja-JP" altLang="en-US" dirty="0">
              <a:latin typeface="+mn-ea"/>
            </a:endParaRPr>
          </a:p>
        </p:txBody>
      </p:sp>
      <p:sp>
        <p:nvSpPr>
          <p:cNvPr id="3" name="角丸四角形 2"/>
          <p:cNvSpPr/>
          <p:nvPr/>
        </p:nvSpPr>
        <p:spPr>
          <a:xfrm>
            <a:off x="4523927" y="2627081"/>
            <a:ext cx="3519054" cy="73460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9" name="直線コネクタ 8"/>
          <p:cNvCxnSpPr/>
          <p:nvPr/>
        </p:nvCxnSpPr>
        <p:spPr>
          <a:xfrm flipV="1">
            <a:off x="4572000" y="1052513"/>
            <a:ext cx="4163287" cy="4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srcRect r="68627" b="51902"/>
          <a:stretch/>
        </p:blipFill>
        <p:spPr>
          <a:xfrm>
            <a:off x="8388424" y="6153614"/>
            <a:ext cx="768102" cy="698123"/>
          </a:xfrm>
          <a:prstGeom prst="rect">
            <a:avLst/>
          </a:prstGeom>
        </p:spPr>
      </p:pic>
      <p:sp>
        <p:nvSpPr>
          <p:cNvPr id="10"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n-ea"/>
              </a:rPr>
              <a:t>20150605</a:t>
            </a: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Tree>
    <p:extLst>
      <p:ext uri="{BB962C8B-B14F-4D97-AF65-F5344CB8AC3E}">
        <p14:creationId xmlns:p14="http://schemas.microsoft.com/office/powerpoint/2010/main" val="205444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par>
                          <p:cTn id="21" fill="hold">
                            <p:stCondLst>
                              <p:cond delay="1000"/>
                            </p:stCondLst>
                            <p:childTnLst>
                              <p:par>
                                <p:cTn id="22" presetID="2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edg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アルコール消費と生活習慣病等のリス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326" y="3626505"/>
            <a:ext cx="7280565" cy="2045348"/>
          </a:xfrm>
          <a:prstGeom prst="rect">
            <a:avLst/>
          </a:prstGeom>
          <a:noFill/>
        </p:spPr>
      </p:pic>
      <p:grpSp>
        <p:nvGrpSpPr>
          <p:cNvPr id="7" name="グループ化 6"/>
          <p:cNvGrpSpPr/>
          <p:nvPr/>
        </p:nvGrpSpPr>
        <p:grpSpPr>
          <a:xfrm>
            <a:off x="2985654" y="6045921"/>
            <a:ext cx="6082063" cy="584776"/>
            <a:chOff x="2556162" y="6101344"/>
            <a:chExt cx="6082063" cy="584776"/>
          </a:xfrm>
        </p:grpSpPr>
        <p:sp>
          <p:nvSpPr>
            <p:cNvPr id="2" name="テキスト ボックス 1"/>
            <p:cNvSpPr txBox="1"/>
            <p:nvPr/>
          </p:nvSpPr>
          <p:spPr>
            <a:xfrm>
              <a:off x="2556162" y="6101344"/>
              <a:ext cx="2686753" cy="584776"/>
            </a:xfrm>
            <a:prstGeom prst="rect">
              <a:avLst/>
            </a:prstGeom>
            <a:noFill/>
          </p:spPr>
          <p:txBody>
            <a:bodyPr wrap="none" rtlCol="0">
              <a:spAutoFit/>
            </a:bodyPr>
            <a:lstStyle/>
            <a:p>
              <a:r>
                <a:rPr kumimoji="1" lang="ja-JP" altLang="en-US" sz="2800" u="sng" dirty="0" smtClean="0">
                  <a:latin typeface="+mn-ea"/>
                </a:rPr>
                <a:t> 飲酒 と </a:t>
              </a:r>
              <a:r>
                <a:rPr kumimoji="1" lang="en-US" altLang="ja-JP" sz="3200" u="sng" dirty="0" smtClean="0">
                  <a:latin typeface="+mn-ea"/>
                </a:rPr>
                <a:t>J</a:t>
              </a:r>
              <a:r>
                <a:rPr kumimoji="1" lang="ja-JP" altLang="en-US" sz="2800" u="sng" dirty="0" smtClean="0">
                  <a:latin typeface="+mn-ea"/>
                </a:rPr>
                <a:t>カーブ </a:t>
              </a:r>
              <a:endParaRPr kumimoji="1" lang="ja-JP" altLang="en-US" sz="2800" u="sng" dirty="0">
                <a:latin typeface="+mn-ea"/>
              </a:endParaRPr>
            </a:p>
          </p:txBody>
        </p:sp>
        <p:sp>
          <p:nvSpPr>
            <p:cNvPr id="3" name="正方形/長方形 2"/>
            <p:cNvSpPr/>
            <p:nvPr/>
          </p:nvSpPr>
          <p:spPr>
            <a:xfrm>
              <a:off x="5250789" y="6347565"/>
              <a:ext cx="3387436" cy="338554"/>
            </a:xfrm>
            <a:prstGeom prst="rect">
              <a:avLst/>
            </a:prstGeom>
          </p:spPr>
          <p:txBody>
            <a:bodyPr wrap="square">
              <a:spAutoFit/>
            </a:bodyPr>
            <a:lstStyle/>
            <a:p>
              <a:pPr fontAlgn="base"/>
              <a:r>
                <a:rPr lang="en-US" altLang="ja-JP" sz="1600" b="0" i="0" dirty="0" smtClean="0">
                  <a:effectLst/>
                  <a:latin typeface="+mn-ea"/>
                </a:rPr>
                <a:t>Higuchi S et al. Addiction 2007.</a:t>
              </a:r>
              <a:endParaRPr lang="en-US" altLang="ja-JP" sz="1600" b="0" i="0" dirty="0">
                <a:effectLst/>
                <a:latin typeface="+mn-ea"/>
              </a:endParaRPr>
            </a:p>
          </p:txBody>
        </p:sp>
      </p:grpSp>
      <p:graphicFrame>
        <p:nvGraphicFramePr>
          <p:cNvPr id="16" name="Group 119"/>
          <p:cNvGraphicFramePr>
            <a:graphicFrameLocks noGrp="1"/>
          </p:cNvGraphicFramePr>
          <p:nvPr>
            <p:extLst>
              <p:ext uri="{D42A27DB-BD31-4B8C-83A1-F6EECF244321}">
                <p14:modId xmlns:p14="http://schemas.microsoft.com/office/powerpoint/2010/main" val="1544563266"/>
              </p:ext>
            </p:extLst>
          </p:nvPr>
        </p:nvGraphicFramePr>
        <p:xfrm>
          <a:off x="720430" y="450439"/>
          <a:ext cx="7675422" cy="3497595"/>
        </p:xfrm>
        <a:graphic>
          <a:graphicData uri="http://schemas.openxmlformats.org/drawingml/2006/table">
            <a:tbl>
              <a:tblPr/>
              <a:tblGrid>
                <a:gridCol w="1279237"/>
                <a:gridCol w="1279237"/>
                <a:gridCol w="1279237"/>
                <a:gridCol w="1279237"/>
                <a:gridCol w="1279237"/>
                <a:gridCol w="1279237"/>
              </a:tblGrid>
              <a:tr h="876315">
                <a:tc gridSpan="6">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a:txBody>
                  <a:tcPr horzOverflow="overflow">
                    <a:lnL cap="flat">
                      <a:noFill/>
                    </a:lnL>
                    <a:lnR cap="flat">
                      <a:noFill/>
                    </a:lnR>
                    <a:lnT cap="flat">
                      <a:noFill/>
                    </a:lnT>
                    <a:lnB>
                      <a:noFill/>
                    </a:lnB>
                    <a:lnTlToBr>
                      <a:noFill/>
                    </a:lnTlToBr>
                    <a:lnBlToTr>
                      <a:noFill/>
                    </a:lnBlToTr>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121616">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ビール</a:t>
                      </a:r>
                      <a:endParaRPr kumimoji="1" lang="en-US" altLang="ja-JP" sz="1800" b="0" i="0" u="none" strike="noStrike" cap="none" normalizeH="0" baseline="0" dirty="0" smtClean="0">
                        <a:ln>
                          <a:noFill/>
                        </a:ln>
                        <a:solidFill>
                          <a:srgbClr val="703F00"/>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rgbClr val="703F00"/>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rgbClr val="703F00"/>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n-ea"/>
                          <a:ea typeface="+mn-ea"/>
                        </a:rPr>
                        <a:t>                                                  </a:t>
                      </a:r>
                    </a:p>
                  </a:txBody>
                  <a:tcPr horzOverflow="overflow">
                    <a:lnL cap="flat">
                      <a:noFill/>
                    </a:lnL>
                    <a:lnR>
                      <a:noFill/>
                    </a:lnR>
                    <a:lnT>
                      <a:noFill/>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日本酒</a:t>
                      </a: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n-ea"/>
                          <a:ea typeface="+mn-ea"/>
                        </a:rPr>
                        <a:t>                                             </a:t>
                      </a:r>
                    </a:p>
                  </a:txBody>
                  <a:tcPr horzOverflow="overflow">
                    <a:lnL>
                      <a:noFill/>
                    </a:lnL>
                    <a:lnR>
                      <a:noFill/>
                    </a:lnR>
                    <a:lnT>
                      <a:noFill/>
                    </a:lnT>
                    <a:lnB w="0" cap="flat" cmpd="sng" algn="ctr">
                      <a:solidFill>
                        <a:srgbClr val="CCCCCC"/>
                      </a:solidFill>
                      <a:prstDash val="solid"/>
                      <a:round/>
                      <a:headEnd type="none" w="med" len="med"/>
                      <a:tailEnd type="none" w="med" len="med"/>
                    </a:lnB>
                    <a:lnTlToBr>
                      <a:noFill/>
                    </a:lnTlToBr>
                    <a:lnBlToTr>
                      <a:noFill/>
                    </a:lnBlToTr>
                    <a:solidFill>
                      <a:srgbClr val="F2F4CE"/>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ワイン</a:t>
                      </a: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n-ea"/>
                          <a:ea typeface="+mn-ea"/>
                        </a:rPr>
                        <a:t>                                             </a:t>
                      </a:r>
                    </a:p>
                  </a:txBody>
                  <a:tcPr horzOverflow="overflow">
                    <a:lnL>
                      <a:noFill/>
                    </a:lnL>
                    <a:lnR>
                      <a:noFill/>
                    </a:lnR>
                    <a:lnT>
                      <a:noFill/>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ウイスキー</a:t>
                      </a: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n-ea"/>
                          <a:ea typeface="+mn-ea"/>
                        </a:rPr>
                        <a:t>                                                  </a:t>
                      </a:r>
                    </a:p>
                  </a:txBody>
                  <a:tcPr horzOverflow="overflow">
                    <a:lnL>
                      <a:noFill/>
                    </a:lnL>
                    <a:lnR>
                      <a:noFill/>
                    </a:lnR>
                    <a:lnT>
                      <a:noFill/>
                    </a:lnT>
                    <a:lnB w="0" cap="flat" cmpd="sng" algn="ctr">
                      <a:solidFill>
                        <a:srgbClr val="CCCCCC"/>
                      </a:solidFill>
                      <a:prstDash val="solid"/>
                      <a:round/>
                      <a:headEnd type="none" w="med" len="med"/>
                      <a:tailEnd type="none" w="med" len="med"/>
                    </a:lnB>
                    <a:lnTlToBr>
                      <a:noFill/>
                    </a:lnTlToBr>
                    <a:lnBlToTr>
                      <a:noFill/>
                    </a:lnBlToTr>
                    <a:solidFill>
                      <a:srgbClr val="F2F4CE"/>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焼酎</a:t>
                      </a: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n-ea"/>
                          <a:ea typeface="+mn-ea"/>
                        </a:rPr>
                        <a:t>                                                  </a:t>
                      </a:r>
                    </a:p>
                  </a:txBody>
                  <a:tcPr horzOverflow="overflow">
                    <a:lnL>
                      <a:noFill/>
                    </a:lnL>
                    <a:lnR>
                      <a:noFill/>
                    </a:lnR>
                    <a:lnT>
                      <a:noFill/>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703F00"/>
                          </a:solidFill>
                          <a:effectLst/>
                          <a:latin typeface="+mn-ea"/>
                          <a:ea typeface="+mn-ea"/>
                        </a:rPr>
                        <a:t>酎ハイ</a:t>
                      </a:r>
                      <a:r>
                        <a:rPr kumimoji="1" lang="ja-JP" altLang="en-US" sz="1800" b="0" i="0" u="none" strike="noStrike" cap="none" normalizeH="0" baseline="0" dirty="0" smtClean="0">
                          <a:ln>
                            <a:noFill/>
                          </a:ln>
                          <a:solidFill>
                            <a:schemeClr val="tx1"/>
                          </a:solidFill>
                          <a:effectLst/>
                          <a:latin typeface="+mn-ea"/>
                          <a:ea typeface="+mn-ea"/>
                        </a:rPr>
                        <a:t/>
                      </a:r>
                      <a:br>
                        <a:rPr kumimoji="1" lang="ja-JP" altLang="en-US" sz="1800" b="0" i="0" u="none" strike="noStrike" cap="none" normalizeH="0" baseline="0" dirty="0" smtClean="0">
                          <a:ln>
                            <a:noFill/>
                          </a:ln>
                          <a:solidFill>
                            <a:schemeClr val="tx1"/>
                          </a:solidFill>
                          <a:effectLst/>
                          <a:latin typeface="+mn-ea"/>
                          <a:ea typeface="+mn-ea"/>
                        </a:rPr>
                      </a:br>
                      <a:r>
                        <a:rPr kumimoji="1" lang="ja-JP" altLang="en-US"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                                                  </a:t>
                      </a:r>
                    </a:p>
                  </a:txBody>
                  <a:tcPr horzOverflow="overflow">
                    <a:lnL>
                      <a:noFill/>
                    </a:lnL>
                    <a:lnR cap="flat">
                      <a:noFill/>
                    </a:lnR>
                    <a:lnT>
                      <a:noFill/>
                    </a:lnT>
                    <a:lnB w="0" cap="flat" cmpd="sng" algn="ctr">
                      <a:solidFill>
                        <a:srgbClr val="CCCCCC"/>
                      </a:solidFill>
                      <a:prstDash val="solid"/>
                      <a:round/>
                      <a:headEnd type="none" w="med" len="med"/>
                      <a:tailEnd type="none" w="med" len="med"/>
                    </a:lnB>
                    <a:lnTlToBr>
                      <a:noFill/>
                    </a:lnTlToBr>
                    <a:lnBlToTr>
                      <a:noFill/>
                    </a:lnBlToTr>
                    <a:solidFill>
                      <a:srgbClr val="F2F4CE"/>
                    </a:solidFill>
                  </a:tcPr>
                </a:tc>
              </a:tr>
              <a:tr h="324812">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mn-ea"/>
                          <a:ea typeface="+mn-ea"/>
                        </a:rPr>
                        <a:t>中ビン</a:t>
                      </a:r>
                      <a:r>
                        <a:rPr kumimoji="1" lang="en-US" altLang="ja-JP" sz="1600" b="0" i="0" u="none" strike="noStrike" cap="none" normalizeH="0" baseline="0" dirty="0" smtClean="0">
                          <a:ln>
                            <a:noFill/>
                          </a:ln>
                          <a:solidFill>
                            <a:schemeClr val="tx1"/>
                          </a:solidFill>
                          <a:effectLst/>
                          <a:latin typeface="+mn-ea"/>
                          <a:ea typeface="+mn-ea"/>
                        </a:rPr>
                        <a:t>1</a:t>
                      </a:r>
                      <a:r>
                        <a:rPr kumimoji="1" lang="ja-JP" altLang="en-US" sz="1600" b="0" i="0" u="none" strike="noStrike" cap="none" normalizeH="0" baseline="0" dirty="0" smtClean="0">
                          <a:ln>
                            <a:noFill/>
                          </a:ln>
                          <a:solidFill>
                            <a:schemeClr val="tx1"/>
                          </a:solidFill>
                          <a:effectLst/>
                          <a:latin typeface="+mn-ea"/>
                          <a:ea typeface="+mn-ea"/>
                        </a:rPr>
                        <a:t>本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ea"/>
                          <a:ea typeface="+mn-ea"/>
                        </a:rPr>
                        <a:t>1</a:t>
                      </a:r>
                      <a:r>
                        <a:rPr kumimoji="1" lang="ja-JP" altLang="en-US" sz="1600" b="0" i="0" u="none" strike="noStrike" cap="none" normalizeH="0" baseline="0" dirty="0" smtClean="0">
                          <a:ln>
                            <a:noFill/>
                          </a:ln>
                          <a:solidFill>
                            <a:schemeClr val="tx1"/>
                          </a:solidFill>
                          <a:effectLst/>
                          <a:latin typeface="+mn-ea"/>
                          <a:ea typeface="+mn-ea"/>
                        </a:rPr>
                        <a:t>合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2F4CE"/>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mn-ea"/>
                          <a:ea typeface="+mn-ea"/>
                        </a:rPr>
                        <a:t>グラス</a:t>
                      </a:r>
                      <a:r>
                        <a:rPr kumimoji="1" lang="en-US" altLang="ja-JP" sz="1600" b="0" i="0" u="none" strike="noStrike" cap="none" normalizeH="0" baseline="0" dirty="0" smtClean="0">
                          <a:ln>
                            <a:noFill/>
                          </a:ln>
                          <a:solidFill>
                            <a:schemeClr val="tx1"/>
                          </a:solidFill>
                          <a:effectLst/>
                          <a:latin typeface="+mn-ea"/>
                          <a:ea typeface="+mn-ea"/>
                        </a:rPr>
                        <a:t>2</a:t>
                      </a:r>
                      <a:r>
                        <a:rPr kumimoji="1" lang="ja-JP" altLang="en-US" sz="1600" b="0" i="0" u="none" strike="noStrike" cap="none" normalizeH="0" baseline="0" dirty="0" smtClean="0">
                          <a:ln>
                            <a:noFill/>
                          </a:ln>
                          <a:solidFill>
                            <a:schemeClr val="tx1"/>
                          </a:solidFill>
                          <a:effectLst/>
                          <a:latin typeface="+mn-ea"/>
                          <a:ea typeface="+mn-ea"/>
                        </a:rPr>
                        <a:t>杯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mn-ea"/>
                          <a:ea typeface="+mn-ea"/>
                        </a:rPr>
                        <a:t>シングル</a:t>
                      </a:r>
                      <a:r>
                        <a:rPr kumimoji="1" lang="en-US" altLang="ja-JP" sz="1600" b="0" i="0" u="none" strike="noStrike" cap="none" normalizeH="0" baseline="0" dirty="0" smtClean="0">
                          <a:ln>
                            <a:noFill/>
                          </a:ln>
                          <a:solidFill>
                            <a:schemeClr val="tx1"/>
                          </a:solidFill>
                          <a:effectLst/>
                          <a:latin typeface="+mn-ea"/>
                          <a:ea typeface="+mn-ea"/>
                        </a:rPr>
                        <a:t>2</a:t>
                      </a:r>
                      <a:r>
                        <a:rPr kumimoji="1" lang="ja-JP" altLang="en-US" sz="1600" b="0" i="0" u="none" strike="noStrike" cap="none" normalizeH="0" baseline="0" dirty="0" smtClean="0">
                          <a:ln>
                            <a:noFill/>
                          </a:ln>
                          <a:solidFill>
                            <a:schemeClr val="tx1"/>
                          </a:solidFill>
                          <a:effectLst/>
                          <a:latin typeface="+mn-ea"/>
                          <a:ea typeface="+mn-ea"/>
                        </a:rPr>
                        <a:t>杯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2F4CE"/>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ea"/>
                          <a:ea typeface="+mn-ea"/>
                        </a:rPr>
                        <a:t>0.5</a:t>
                      </a:r>
                      <a:r>
                        <a:rPr kumimoji="1" lang="ja-JP" altLang="en-US" sz="1600" b="0" i="0" u="none" strike="noStrike" cap="none" normalizeH="0" baseline="0" dirty="0" smtClean="0">
                          <a:ln>
                            <a:noFill/>
                          </a:ln>
                          <a:solidFill>
                            <a:schemeClr val="tx1"/>
                          </a:solidFill>
                          <a:effectLst/>
                          <a:latin typeface="+mn-ea"/>
                          <a:ea typeface="+mn-ea"/>
                        </a:rPr>
                        <a:t>合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CFDE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ea"/>
                          <a:ea typeface="+mn-ea"/>
                        </a:rPr>
                        <a:t>350ml</a:t>
                      </a:r>
                      <a:r>
                        <a:rPr kumimoji="1" lang="ja-JP" altLang="en-US" sz="1600" b="0" i="0" u="none" strike="noStrike" cap="none" normalizeH="0" baseline="0" dirty="0" smtClean="0">
                          <a:ln>
                            <a:noFill/>
                          </a:ln>
                          <a:solidFill>
                            <a:schemeClr val="tx1"/>
                          </a:solidFill>
                          <a:effectLst/>
                          <a:latin typeface="+mn-ea"/>
                          <a:ea typeface="+mn-ea"/>
                        </a:rPr>
                        <a:t> </a:t>
                      </a:r>
                    </a:p>
                  </a:txBody>
                  <a:tcPr anchor="ctr" horzOverflow="overflow">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lnTlToBr>
                      <a:noFill/>
                    </a:lnTlToBr>
                    <a:lnBlToTr>
                      <a:noFill/>
                    </a:lnBlToTr>
                    <a:solidFill>
                      <a:srgbClr val="F2F4CE"/>
                    </a:solidFill>
                  </a:tcPr>
                </a:tc>
              </a:tr>
            </a:tbl>
          </a:graphicData>
        </a:graphic>
      </p:graphicFrame>
      <p:pic>
        <p:nvPicPr>
          <p:cNvPr id="20" name="Picture 13" descr="ビー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64" y="1672997"/>
            <a:ext cx="1126261" cy="1126261"/>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5" descr="清酒"/>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152" y="1672997"/>
            <a:ext cx="1126261" cy="112626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17" descr="ワイ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730" y="1672997"/>
            <a:ext cx="1126261" cy="112626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9" descr="ウイスキー水割り"/>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231" y="1672997"/>
            <a:ext cx="1126261" cy="1126261"/>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1" descr="焼酎お湯割り"/>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8661" y="1672997"/>
            <a:ext cx="1126261" cy="112626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正方形/長方形 11"/>
          <p:cNvSpPr/>
          <p:nvPr/>
        </p:nvSpPr>
        <p:spPr>
          <a:xfrm>
            <a:off x="1914125" y="312727"/>
            <a:ext cx="5532960" cy="892552"/>
          </a:xfrm>
          <a:prstGeom prst="rect">
            <a:avLst/>
          </a:prstGeom>
        </p:spPr>
        <p:txBody>
          <a:bodyPr wrap="square">
            <a:spAutoFit/>
          </a:bodyPr>
          <a:lstStyle/>
          <a:p>
            <a:pPr algn="ctr" fontAlgn="base"/>
            <a:r>
              <a:rPr lang="ja-JP" altLang="en-US" sz="2400" b="0" i="0" dirty="0" smtClean="0">
                <a:solidFill>
                  <a:srgbClr val="601119"/>
                </a:solidFill>
                <a:effectLst/>
                <a:latin typeface="+mn-ea"/>
              </a:rPr>
              <a:t>日本人における節度ある適度な飲酒</a:t>
            </a:r>
          </a:p>
          <a:p>
            <a:pPr algn="ctr" fontAlgn="base"/>
            <a:r>
              <a:rPr lang="ja-JP" altLang="en-US" sz="2800" b="0" i="0" dirty="0" smtClean="0">
                <a:solidFill>
                  <a:srgbClr val="555552"/>
                </a:solidFill>
                <a:effectLst/>
                <a:latin typeface="+mn-ea"/>
              </a:rPr>
              <a:t>「</a:t>
            </a:r>
            <a:r>
              <a:rPr lang="en-US" altLang="ja-JP" sz="2800" b="0" i="0" dirty="0" smtClean="0">
                <a:solidFill>
                  <a:srgbClr val="555552"/>
                </a:solidFill>
                <a:effectLst/>
                <a:latin typeface="+mn-ea"/>
              </a:rPr>
              <a:t>1</a:t>
            </a:r>
            <a:r>
              <a:rPr lang="ja-JP" altLang="en-US" sz="2800" b="0" i="0" dirty="0" smtClean="0">
                <a:solidFill>
                  <a:srgbClr val="555552"/>
                </a:solidFill>
                <a:effectLst/>
                <a:latin typeface="+mn-ea"/>
              </a:rPr>
              <a:t>日アルコールで</a:t>
            </a:r>
            <a:r>
              <a:rPr lang="en-US" altLang="ja-JP" sz="2800" b="0" i="0" dirty="0" smtClean="0">
                <a:solidFill>
                  <a:srgbClr val="555552"/>
                </a:solidFill>
                <a:effectLst/>
                <a:latin typeface="+mn-ea"/>
              </a:rPr>
              <a:t>20g</a:t>
            </a:r>
            <a:r>
              <a:rPr lang="ja-JP" altLang="en-US" sz="2800" b="0" i="0" dirty="0" smtClean="0">
                <a:solidFill>
                  <a:srgbClr val="555552"/>
                </a:solidFill>
                <a:effectLst/>
                <a:latin typeface="+mn-ea"/>
              </a:rPr>
              <a:t>程度」</a:t>
            </a:r>
            <a:endParaRPr lang="ja-JP" altLang="en-US" sz="2800" b="0" i="0" dirty="0">
              <a:solidFill>
                <a:srgbClr val="555552"/>
              </a:solidFill>
              <a:effectLst/>
              <a:latin typeface="+mn-ea"/>
            </a:endParaRPr>
          </a:p>
        </p:txBody>
      </p:sp>
      <p:grpSp>
        <p:nvGrpSpPr>
          <p:cNvPr id="5" name="グループ化 4"/>
          <p:cNvGrpSpPr/>
          <p:nvPr/>
        </p:nvGrpSpPr>
        <p:grpSpPr>
          <a:xfrm>
            <a:off x="7167948" y="1672997"/>
            <a:ext cx="1126261" cy="1126261"/>
            <a:chOff x="7195656" y="2012431"/>
            <a:chExt cx="1126261" cy="1126261"/>
          </a:xfrm>
        </p:grpSpPr>
        <p:pic>
          <p:nvPicPr>
            <p:cNvPr id="14" name="Picture 19" descr="ウイスキー水割り"/>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656" y="2012431"/>
              <a:ext cx="1126261" cy="112626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缶酎ハイ」の画像検索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4793" y="2255443"/>
              <a:ext cx="587962" cy="68062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 name="正方形/長方形 5"/>
          <p:cNvSpPr/>
          <p:nvPr/>
        </p:nvSpPr>
        <p:spPr>
          <a:xfrm>
            <a:off x="787864" y="5592731"/>
            <a:ext cx="7607987" cy="707886"/>
          </a:xfrm>
          <a:prstGeom prst="rect">
            <a:avLst/>
          </a:prstGeom>
        </p:spPr>
        <p:txBody>
          <a:bodyPr wrap="square">
            <a:spAutoFit/>
          </a:bodyPr>
          <a:lstStyle/>
          <a:p>
            <a:pPr algn="ctr"/>
            <a:r>
              <a:rPr lang="ja-JP" altLang="en-US" sz="2000" dirty="0" smtClean="0">
                <a:solidFill>
                  <a:srgbClr val="000000"/>
                </a:solidFill>
                <a:latin typeface="+mn-ea"/>
              </a:rPr>
              <a:t>飲めない人が健康</a:t>
            </a:r>
            <a:r>
              <a:rPr lang="ja-JP" altLang="en-US" sz="2000" dirty="0">
                <a:solidFill>
                  <a:srgbClr val="000000"/>
                </a:solidFill>
                <a:latin typeface="+mn-ea"/>
              </a:rPr>
              <a:t>の</a:t>
            </a:r>
            <a:r>
              <a:rPr lang="ja-JP" altLang="en-US" sz="2000" dirty="0" smtClean="0">
                <a:solidFill>
                  <a:srgbClr val="000000"/>
                </a:solidFill>
                <a:latin typeface="+mn-ea"/>
              </a:rPr>
              <a:t>ため無理</a:t>
            </a:r>
            <a:r>
              <a:rPr lang="ja-JP" altLang="en-US" sz="2000" dirty="0">
                <a:solidFill>
                  <a:srgbClr val="000000"/>
                </a:solidFill>
                <a:latin typeface="+mn-ea"/>
              </a:rPr>
              <a:t>に</a:t>
            </a:r>
            <a:r>
              <a:rPr lang="ja-JP" altLang="en-US" sz="2000" dirty="0" smtClean="0">
                <a:solidFill>
                  <a:srgbClr val="000000"/>
                </a:solidFill>
                <a:latin typeface="+mn-ea"/>
              </a:rPr>
              <a:t>飲酒することにメリットはありません❕</a:t>
            </a:r>
            <a:endParaRPr lang="ja-JP" altLang="en-US" sz="2000" dirty="0">
              <a:latin typeface="+mn-ea"/>
            </a:endParaRPr>
          </a:p>
        </p:txBody>
      </p:sp>
    </p:spTree>
    <p:extLst>
      <p:ext uri="{BB962C8B-B14F-4D97-AF65-F5344CB8AC3E}">
        <p14:creationId xmlns:p14="http://schemas.microsoft.com/office/powerpoint/2010/main" val="268789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4"/>
          <p:cNvGrpSpPr>
            <a:grpSpLocks noChangeAspect="1"/>
          </p:cNvGrpSpPr>
          <p:nvPr/>
        </p:nvGrpSpPr>
        <p:grpSpPr>
          <a:xfrm>
            <a:off x="583566" y="1457931"/>
            <a:ext cx="2505910" cy="4951732"/>
            <a:chOff x="1029826" y="377544"/>
            <a:chExt cx="2900678" cy="5731802"/>
          </a:xfrm>
        </p:grpSpPr>
        <p:grpSp>
          <p:nvGrpSpPr>
            <p:cNvPr id="5" name="図形グループ 5"/>
            <p:cNvGrpSpPr/>
            <p:nvPr/>
          </p:nvGrpSpPr>
          <p:grpSpPr>
            <a:xfrm>
              <a:off x="1029826" y="540573"/>
              <a:ext cx="2900678" cy="5568773"/>
              <a:chOff x="1029826" y="540573"/>
              <a:chExt cx="2900678" cy="5568773"/>
            </a:xfrm>
          </p:grpSpPr>
          <p:sp>
            <p:nvSpPr>
              <p:cNvPr id="7" name="台形 6"/>
              <p:cNvSpPr/>
              <p:nvPr/>
            </p:nvSpPr>
            <p:spPr>
              <a:xfrm>
                <a:off x="1029826" y="2299586"/>
                <a:ext cx="2900678" cy="2093653"/>
              </a:xfrm>
              <a:prstGeom prst="trapezoid">
                <a:avLst>
                  <a:gd name="adj" fmla="val 29396"/>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mn-ea"/>
                </a:endParaRPr>
              </a:p>
            </p:txBody>
          </p:sp>
          <p:grpSp>
            <p:nvGrpSpPr>
              <p:cNvPr id="8" name="図形グループ 8"/>
              <p:cNvGrpSpPr/>
              <p:nvPr/>
            </p:nvGrpSpPr>
            <p:grpSpPr>
              <a:xfrm>
                <a:off x="1579067" y="4427561"/>
                <a:ext cx="1750705" cy="1407209"/>
                <a:chOff x="4960330" y="3947050"/>
                <a:chExt cx="1750705" cy="1407209"/>
              </a:xfrm>
            </p:grpSpPr>
            <p:sp>
              <p:nvSpPr>
                <p:cNvPr id="13" name="台形 12"/>
                <p:cNvSpPr/>
                <p:nvPr/>
              </p:nvSpPr>
              <p:spPr>
                <a:xfrm flipV="1">
                  <a:off x="4960330" y="3947050"/>
                  <a:ext cx="1750705" cy="1407209"/>
                </a:xfrm>
                <a:prstGeom prst="trapezoid">
                  <a:avLst>
                    <a:gd name="adj" fmla="val 2622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mn-ea"/>
                  </a:endParaRPr>
                </a:p>
              </p:txBody>
            </p:sp>
            <p:cxnSp>
              <p:nvCxnSpPr>
                <p:cNvPr id="14" name="直線コネクタ 13"/>
                <p:cNvCxnSpPr>
                  <a:stCxn id="13" idx="2"/>
                  <a:endCxn id="13" idx="0"/>
                </p:cNvCxnSpPr>
                <p:nvPr/>
              </p:nvCxnSpPr>
              <p:spPr>
                <a:xfrm>
                  <a:off x="5835683" y="3947050"/>
                  <a:ext cx="0" cy="1407209"/>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 name="台形 8"/>
              <p:cNvSpPr/>
              <p:nvPr/>
            </p:nvSpPr>
            <p:spPr>
              <a:xfrm>
                <a:off x="1424592" y="2076492"/>
                <a:ext cx="2111144" cy="2574163"/>
              </a:xfrm>
              <a:prstGeom prst="trapezoid">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mn-ea"/>
                </a:endParaRPr>
              </a:p>
            </p:txBody>
          </p:sp>
          <p:sp>
            <p:nvSpPr>
              <p:cNvPr id="10" name="スマイル 9"/>
              <p:cNvSpPr/>
              <p:nvPr/>
            </p:nvSpPr>
            <p:spPr>
              <a:xfrm>
                <a:off x="1579067" y="540573"/>
                <a:ext cx="1750705" cy="1664626"/>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mn-ea"/>
                </a:endParaRPr>
              </a:p>
            </p:txBody>
          </p:sp>
          <p:sp>
            <p:nvSpPr>
              <p:cNvPr id="11" name="円/楕円 10"/>
              <p:cNvSpPr/>
              <p:nvPr/>
            </p:nvSpPr>
            <p:spPr>
              <a:xfrm>
                <a:off x="1167138" y="5680319"/>
                <a:ext cx="1270119" cy="429027"/>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sp>
            <p:nvSpPr>
              <p:cNvPr id="12" name="円/楕円 11"/>
              <p:cNvSpPr/>
              <p:nvPr/>
            </p:nvSpPr>
            <p:spPr>
              <a:xfrm>
                <a:off x="2488749" y="5680319"/>
                <a:ext cx="1270119" cy="429027"/>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mn-ea"/>
                </a:endParaRPr>
              </a:p>
            </p:txBody>
          </p:sp>
        </p:grpSp>
        <p:sp>
          <p:nvSpPr>
            <p:cNvPr id="6" name="爆発 1 5"/>
            <p:cNvSpPr/>
            <p:nvPr/>
          </p:nvSpPr>
          <p:spPr>
            <a:xfrm>
              <a:off x="1424592" y="377544"/>
              <a:ext cx="2111144" cy="583477"/>
            </a:xfrm>
            <a:prstGeom prst="irregularSeal1">
              <a:avLst/>
            </a:prstGeom>
            <a:solidFill>
              <a:srgbClr val="4A1709"/>
            </a:solidFill>
            <a:ln>
              <a:solidFill>
                <a:schemeClr val="bg2">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endParaRPr lang="ja-JP" altLang="en-US" dirty="0">
                <a:solidFill>
                  <a:prstClr val="white"/>
                </a:solidFill>
                <a:latin typeface="+mn-ea"/>
              </a:endParaRPr>
            </a:p>
          </p:txBody>
        </p:sp>
      </p:grpSp>
      <p:sp>
        <p:nvSpPr>
          <p:cNvPr id="15" name="フリーフォーム 14"/>
          <p:cNvSpPr>
            <a:spLocks noChangeAspect="1"/>
          </p:cNvSpPr>
          <p:nvPr/>
        </p:nvSpPr>
        <p:spPr>
          <a:xfrm>
            <a:off x="1058060" y="3790801"/>
            <a:ext cx="846615" cy="534960"/>
          </a:xfrm>
          <a:custGeom>
            <a:avLst/>
            <a:gdLst>
              <a:gd name="connsiteX0" fmla="*/ 457335 w 6297813"/>
              <a:gd name="connsiteY0" fmla="*/ 3624184 h 3979468"/>
              <a:gd name="connsiteX1" fmla="*/ 508826 w 6297813"/>
              <a:gd name="connsiteY1" fmla="*/ 552349 h 3979468"/>
              <a:gd name="connsiteX2" fmla="*/ 5623631 w 6297813"/>
              <a:gd name="connsiteY2" fmla="*/ 106161 h 3979468"/>
              <a:gd name="connsiteX3" fmla="*/ 5949742 w 6297813"/>
              <a:gd name="connsiteY3" fmla="*/ 1787947 h 3979468"/>
              <a:gd name="connsiteX4" fmla="*/ 2928918 w 6297813"/>
              <a:gd name="connsiteY4" fmla="*/ 3709989 h 3979468"/>
              <a:gd name="connsiteX5" fmla="*/ 457335 w 6297813"/>
              <a:gd name="connsiteY5" fmla="*/ 3624184 h 397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7813" h="3979468">
                <a:moveTo>
                  <a:pt x="457335" y="3624184"/>
                </a:moveTo>
                <a:cubicBezTo>
                  <a:pt x="53986" y="3097911"/>
                  <a:pt x="-352223" y="1138686"/>
                  <a:pt x="508826" y="552349"/>
                </a:cubicBezTo>
                <a:cubicBezTo>
                  <a:pt x="1369875" y="-33988"/>
                  <a:pt x="4716812" y="-99772"/>
                  <a:pt x="5623631" y="106161"/>
                </a:cubicBezTo>
                <a:cubicBezTo>
                  <a:pt x="6530450" y="312094"/>
                  <a:pt x="6398861" y="1187309"/>
                  <a:pt x="5949742" y="1787947"/>
                </a:cubicBezTo>
                <a:cubicBezTo>
                  <a:pt x="5500623" y="2388585"/>
                  <a:pt x="3847180" y="3403949"/>
                  <a:pt x="2928918" y="3709989"/>
                </a:cubicBezTo>
                <a:cubicBezTo>
                  <a:pt x="2010656" y="4016029"/>
                  <a:pt x="860684" y="4150457"/>
                  <a:pt x="457335" y="3624184"/>
                </a:cubicBezTo>
                <a:close/>
              </a:path>
            </a:pathLst>
          </a:custGeom>
          <a:gradFill flip="none" rotWithShape="1">
            <a:gsLst>
              <a:gs pos="72000">
                <a:srgbClr val="CB6F46"/>
              </a:gs>
              <a:gs pos="100000">
                <a:srgbClr val="FF8955"/>
              </a:gs>
            </a:gsLst>
            <a:path path="shape">
              <a:fillToRect l="50000" t="50000" r="50000" b="50000"/>
            </a:path>
            <a:tileRect/>
          </a:gradFill>
          <a:ln>
            <a:solidFill>
              <a:schemeClr val="accent6">
                <a:lumMod val="50000"/>
              </a:schemeClr>
            </a:solidFill>
          </a:ln>
          <a:effectLst>
            <a:outerShdw blurRad="40000" dist="23000" dir="5400000" rotWithShape="0">
              <a:srgbClr val="000000">
                <a:alpha val="35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grpSp>
        <p:nvGrpSpPr>
          <p:cNvPr id="16" name="図形グループ 38"/>
          <p:cNvGrpSpPr/>
          <p:nvPr/>
        </p:nvGrpSpPr>
        <p:grpSpPr>
          <a:xfrm>
            <a:off x="182188" y="1417644"/>
            <a:ext cx="4881128" cy="4486979"/>
            <a:chOff x="182187" y="1417638"/>
            <a:chExt cx="4881128" cy="4486979"/>
          </a:xfrm>
        </p:grpSpPr>
        <p:sp>
          <p:nvSpPr>
            <p:cNvPr id="17" name="円柱 16"/>
            <p:cNvSpPr/>
            <p:nvPr/>
          </p:nvSpPr>
          <p:spPr>
            <a:xfrm rot="10800000">
              <a:off x="2387007" y="1417638"/>
              <a:ext cx="673254" cy="3582275"/>
            </a:xfrm>
            <a:prstGeom prst="can">
              <a:avLst>
                <a:gd name="adj" fmla="val 28489"/>
              </a:avLst>
            </a:prstGeom>
            <a:solidFill>
              <a:srgbClr val="0000FF"/>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sp>
          <p:nvSpPr>
            <p:cNvPr id="18" name="フリーフォーム 17"/>
            <p:cNvSpPr/>
            <p:nvPr/>
          </p:nvSpPr>
          <p:spPr>
            <a:xfrm>
              <a:off x="182187" y="1699595"/>
              <a:ext cx="4881128" cy="3084292"/>
            </a:xfrm>
            <a:custGeom>
              <a:avLst/>
              <a:gdLst>
                <a:gd name="connsiteX0" fmla="*/ 457335 w 6297813"/>
                <a:gd name="connsiteY0" fmla="*/ 3624184 h 3979468"/>
                <a:gd name="connsiteX1" fmla="*/ 508826 w 6297813"/>
                <a:gd name="connsiteY1" fmla="*/ 552349 h 3979468"/>
                <a:gd name="connsiteX2" fmla="*/ 5623631 w 6297813"/>
                <a:gd name="connsiteY2" fmla="*/ 106161 h 3979468"/>
                <a:gd name="connsiteX3" fmla="*/ 5949742 w 6297813"/>
                <a:gd name="connsiteY3" fmla="*/ 1787947 h 3979468"/>
                <a:gd name="connsiteX4" fmla="*/ 2928918 w 6297813"/>
                <a:gd name="connsiteY4" fmla="*/ 3709989 h 3979468"/>
                <a:gd name="connsiteX5" fmla="*/ 457335 w 6297813"/>
                <a:gd name="connsiteY5" fmla="*/ 3624184 h 397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7813" h="3979468">
                  <a:moveTo>
                    <a:pt x="457335" y="3624184"/>
                  </a:moveTo>
                  <a:cubicBezTo>
                    <a:pt x="53986" y="3097911"/>
                    <a:pt x="-352223" y="1138686"/>
                    <a:pt x="508826" y="552349"/>
                  </a:cubicBezTo>
                  <a:cubicBezTo>
                    <a:pt x="1369875" y="-33988"/>
                    <a:pt x="4716812" y="-99772"/>
                    <a:pt x="5623631" y="106161"/>
                  </a:cubicBezTo>
                  <a:cubicBezTo>
                    <a:pt x="6530450" y="312094"/>
                    <a:pt x="6398861" y="1187309"/>
                    <a:pt x="5949742" y="1787947"/>
                  </a:cubicBezTo>
                  <a:cubicBezTo>
                    <a:pt x="5500623" y="2388585"/>
                    <a:pt x="3847180" y="3403949"/>
                    <a:pt x="2928918" y="3709989"/>
                  </a:cubicBezTo>
                  <a:cubicBezTo>
                    <a:pt x="2010656" y="4016029"/>
                    <a:pt x="860684" y="4150457"/>
                    <a:pt x="457335" y="3624184"/>
                  </a:cubicBezTo>
                  <a:close/>
                </a:path>
              </a:pathLst>
            </a:custGeom>
            <a:gradFill flip="none" rotWithShape="1">
              <a:gsLst>
                <a:gs pos="72000">
                  <a:srgbClr val="CB6F46"/>
                </a:gs>
                <a:gs pos="100000">
                  <a:srgbClr val="FF8955"/>
                </a:gs>
              </a:gsLst>
              <a:path path="shape">
                <a:fillToRect l="50000" t="50000" r="50000" b="50000"/>
              </a:path>
              <a:tileRect/>
            </a:gradFill>
            <a:ln>
              <a:solidFill>
                <a:schemeClr val="accent6">
                  <a:lumMod val="50000"/>
                </a:schemeClr>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sp>
          <p:nvSpPr>
            <p:cNvPr id="19" name="円柱 18"/>
            <p:cNvSpPr/>
            <p:nvPr/>
          </p:nvSpPr>
          <p:spPr>
            <a:xfrm rot="8549377">
              <a:off x="3620983" y="3126882"/>
              <a:ext cx="366931" cy="2488450"/>
            </a:xfrm>
            <a:prstGeom prst="can">
              <a:avLst>
                <a:gd name="adj" fmla="val 28489"/>
              </a:avLst>
            </a:prstGeom>
            <a:solidFill>
              <a:srgbClr val="66006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sp>
          <p:nvSpPr>
            <p:cNvPr id="20" name="円柱 19"/>
            <p:cNvSpPr/>
            <p:nvPr/>
          </p:nvSpPr>
          <p:spPr>
            <a:xfrm rot="8549377">
              <a:off x="3456440" y="3288388"/>
              <a:ext cx="239988" cy="2488450"/>
            </a:xfrm>
            <a:prstGeom prst="can">
              <a:avLst>
                <a:gd name="adj" fmla="val 28489"/>
              </a:avLst>
            </a:prstGeom>
            <a:solidFill>
              <a:srgbClr val="FF000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sp>
          <p:nvSpPr>
            <p:cNvPr id="21" name="円柱 20"/>
            <p:cNvSpPr/>
            <p:nvPr/>
          </p:nvSpPr>
          <p:spPr>
            <a:xfrm rot="8549377" flipH="1">
              <a:off x="3342708" y="3416167"/>
              <a:ext cx="180093" cy="2488450"/>
            </a:xfrm>
            <a:prstGeom prst="can">
              <a:avLst>
                <a:gd name="adj" fmla="val 28489"/>
              </a:avLst>
            </a:prstGeom>
            <a:solidFill>
              <a:srgbClr val="A2A20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solidFill>
                <a:latin typeface="+mn-ea"/>
              </a:endParaRPr>
            </a:p>
          </p:txBody>
        </p:sp>
      </p:grpSp>
      <p:cxnSp>
        <p:nvCxnSpPr>
          <p:cNvPr id="22" name="直線矢印コネクタ 21"/>
          <p:cNvCxnSpPr/>
          <p:nvPr/>
        </p:nvCxnSpPr>
        <p:spPr>
          <a:xfrm flipH="1" flipV="1">
            <a:off x="3432756" y="3272421"/>
            <a:ext cx="1476084" cy="1877072"/>
          </a:xfrm>
          <a:prstGeom prst="straightConnector1">
            <a:avLst/>
          </a:prstGeom>
          <a:ln w="57150" cmpd="sng">
            <a:solidFill>
              <a:srgbClr val="660066"/>
            </a:solidFill>
            <a:tailEnd type="arrow"/>
          </a:ln>
        </p:spPr>
        <p:style>
          <a:lnRef idx="3">
            <a:schemeClr val="dk1"/>
          </a:lnRef>
          <a:fillRef idx="0">
            <a:schemeClr val="dk1"/>
          </a:fillRef>
          <a:effectRef idx="2">
            <a:schemeClr val="dk1"/>
          </a:effectRef>
          <a:fontRef idx="minor">
            <a:schemeClr val="tx1"/>
          </a:fontRef>
        </p:style>
      </p:cxnSp>
      <p:cxnSp>
        <p:nvCxnSpPr>
          <p:cNvPr id="23" name="直線矢印コネクタ 22"/>
          <p:cNvCxnSpPr/>
          <p:nvPr/>
        </p:nvCxnSpPr>
        <p:spPr>
          <a:xfrm flipH="1" flipV="1">
            <a:off x="2387006" y="3889173"/>
            <a:ext cx="1476084" cy="1877072"/>
          </a:xfrm>
          <a:prstGeom prst="straightConnector1">
            <a:avLst/>
          </a:prstGeom>
          <a:ln w="57150" cmpd="sng">
            <a:solidFill>
              <a:schemeClr val="accent6">
                <a:lumMod val="50000"/>
              </a:schemeClr>
            </a:solidFill>
            <a:headEnd type="arrow"/>
            <a:tailEnd type="none"/>
          </a:ln>
        </p:spPr>
        <p:style>
          <a:lnRef idx="3">
            <a:schemeClr val="dk1"/>
          </a:lnRef>
          <a:fillRef idx="0">
            <a:schemeClr val="dk1"/>
          </a:fillRef>
          <a:effectRef idx="2">
            <a:schemeClr val="dk1"/>
          </a:effectRef>
          <a:fontRef idx="minor">
            <a:schemeClr val="tx1"/>
          </a:fontRef>
        </p:style>
      </p:cxnSp>
      <p:cxnSp>
        <p:nvCxnSpPr>
          <p:cNvPr id="24" name="直線矢印コネクタ 23"/>
          <p:cNvCxnSpPr/>
          <p:nvPr/>
        </p:nvCxnSpPr>
        <p:spPr>
          <a:xfrm flipV="1">
            <a:off x="3274215" y="1395349"/>
            <a:ext cx="0" cy="1530312"/>
          </a:xfrm>
          <a:prstGeom prst="straightConnector1">
            <a:avLst/>
          </a:prstGeom>
          <a:ln w="57150" cmpd="sng">
            <a:solidFill>
              <a:srgbClr val="000090"/>
            </a:solidFill>
            <a:tailEnd type="arrow"/>
          </a:ln>
        </p:spPr>
        <p:style>
          <a:lnRef idx="3">
            <a:schemeClr val="dk1"/>
          </a:lnRef>
          <a:fillRef idx="0">
            <a:schemeClr val="dk1"/>
          </a:fillRef>
          <a:effectRef idx="2">
            <a:schemeClr val="dk1"/>
          </a:effectRef>
          <a:fontRef idx="minor">
            <a:schemeClr val="tx1"/>
          </a:fontRef>
        </p:style>
      </p:cxnSp>
      <p:sp>
        <p:nvSpPr>
          <p:cNvPr id="25" name="円形吹き出し 24"/>
          <p:cNvSpPr/>
          <p:nvPr/>
        </p:nvSpPr>
        <p:spPr>
          <a:xfrm>
            <a:off x="4012262" y="1395349"/>
            <a:ext cx="4363664" cy="2225641"/>
          </a:xfrm>
          <a:prstGeom prst="wedgeEllipseCallout">
            <a:avLst>
              <a:gd name="adj1" fmla="val -47973"/>
              <a:gd name="adj2" fmla="val 60187"/>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r>
              <a:rPr lang="ja-JP" altLang="en-US" dirty="0" smtClean="0">
                <a:solidFill>
                  <a:prstClr val="black"/>
                </a:solidFill>
                <a:latin typeface="+mn-ea"/>
              </a:rPr>
              <a:t>腸・全身からの</a:t>
            </a:r>
            <a:endParaRPr lang="en-US" altLang="ja-JP" dirty="0" smtClean="0">
              <a:solidFill>
                <a:prstClr val="black"/>
              </a:solidFill>
              <a:latin typeface="+mn-ea"/>
            </a:endParaRPr>
          </a:p>
          <a:p>
            <a:pPr algn="ctr" defTabSz="457200"/>
            <a:r>
              <a:rPr lang="ja-JP" altLang="en-US" dirty="0" smtClean="0">
                <a:solidFill>
                  <a:prstClr val="black"/>
                </a:solidFill>
                <a:latin typeface="+mn-ea"/>
              </a:rPr>
              <a:t>栄養</a:t>
            </a:r>
            <a:endParaRPr lang="en-US" altLang="ja-JP" dirty="0" smtClean="0">
              <a:solidFill>
                <a:prstClr val="black"/>
              </a:solidFill>
              <a:latin typeface="+mn-ea"/>
            </a:endParaRPr>
          </a:p>
          <a:p>
            <a:pPr algn="ctr" defTabSz="457200"/>
            <a:r>
              <a:rPr lang="ja-JP" altLang="en-US" dirty="0" smtClean="0">
                <a:solidFill>
                  <a:prstClr val="black"/>
                </a:solidFill>
                <a:latin typeface="+mn-ea"/>
              </a:rPr>
              <a:t>薬物・アルコール</a:t>
            </a:r>
            <a:endParaRPr lang="en-US" altLang="ja-JP" dirty="0" smtClean="0">
              <a:solidFill>
                <a:prstClr val="black"/>
              </a:solidFill>
              <a:latin typeface="+mn-ea"/>
            </a:endParaRPr>
          </a:p>
          <a:p>
            <a:pPr algn="ctr" defTabSz="457200"/>
            <a:r>
              <a:rPr lang="ja-JP" altLang="en-US" dirty="0">
                <a:solidFill>
                  <a:prstClr val="black"/>
                </a:solidFill>
                <a:latin typeface="+mn-ea"/>
              </a:rPr>
              <a:t>細菌</a:t>
            </a:r>
            <a:endParaRPr lang="en-US" altLang="ja-JP" dirty="0" smtClean="0">
              <a:solidFill>
                <a:prstClr val="black"/>
              </a:solidFill>
              <a:latin typeface="+mn-ea"/>
            </a:endParaRPr>
          </a:p>
          <a:p>
            <a:pPr algn="ctr" defTabSz="457200"/>
            <a:r>
              <a:rPr lang="ja-JP" altLang="en-US" dirty="0" smtClean="0">
                <a:solidFill>
                  <a:prstClr val="black"/>
                </a:solidFill>
                <a:latin typeface="+mn-ea"/>
              </a:rPr>
              <a:t>老廃物</a:t>
            </a:r>
            <a:endParaRPr lang="en-US" altLang="ja-JP" dirty="0" smtClean="0">
              <a:solidFill>
                <a:prstClr val="black"/>
              </a:solidFill>
              <a:latin typeface="+mn-ea"/>
            </a:endParaRPr>
          </a:p>
          <a:p>
            <a:pPr algn="ctr" defTabSz="457200"/>
            <a:r>
              <a:rPr lang="ja-JP" altLang="en-US" dirty="0" smtClean="0">
                <a:solidFill>
                  <a:prstClr val="black"/>
                </a:solidFill>
                <a:latin typeface="+mn-ea"/>
              </a:rPr>
              <a:t>など</a:t>
            </a:r>
            <a:endParaRPr lang="ja-JP" altLang="en-US" dirty="0">
              <a:solidFill>
                <a:prstClr val="black"/>
              </a:solidFill>
              <a:latin typeface="+mn-ea"/>
            </a:endParaRPr>
          </a:p>
        </p:txBody>
      </p:sp>
      <p:sp>
        <p:nvSpPr>
          <p:cNvPr id="26" name="円形吹き出し 25"/>
          <p:cNvSpPr/>
          <p:nvPr/>
        </p:nvSpPr>
        <p:spPr>
          <a:xfrm>
            <a:off x="116136" y="4999913"/>
            <a:ext cx="3366635" cy="1551198"/>
          </a:xfrm>
          <a:prstGeom prst="wedgeEllipseCallout">
            <a:avLst>
              <a:gd name="adj1" fmla="val 36657"/>
              <a:gd name="adj2" fmla="val -61508"/>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r>
              <a:rPr lang="ja-JP" altLang="en-US" dirty="0" smtClean="0">
                <a:solidFill>
                  <a:prstClr val="black"/>
                </a:solidFill>
                <a:latin typeface="+mn-ea"/>
              </a:rPr>
              <a:t>胆汁に</a:t>
            </a:r>
            <a:endParaRPr lang="en-US" altLang="ja-JP" dirty="0" smtClean="0">
              <a:solidFill>
                <a:prstClr val="black"/>
              </a:solidFill>
              <a:latin typeface="+mn-ea"/>
            </a:endParaRPr>
          </a:p>
          <a:p>
            <a:pPr algn="ctr" defTabSz="457200"/>
            <a:r>
              <a:rPr lang="ja-JP" altLang="en-US" dirty="0" smtClean="0">
                <a:solidFill>
                  <a:prstClr val="black"/>
                </a:solidFill>
                <a:latin typeface="+mn-ea"/>
              </a:rPr>
              <a:t>ビリルビン</a:t>
            </a:r>
            <a:endParaRPr lang="en-US" altLang="ja-JP" dirty="0" smtClean="0">
              <a:solidFill>
                <a:prstClr val="black"/>
              </a:solidFill>
              <a:latin typeface="+mn-ea"/>
            </a:endParaRPr>
          </a:p>
          <a:p>
            <a:pPr algn="ctr" defTabSz="457200"/>
            <a:r>
              <a:rPr lang="ja-JP" altLang="en-US" dirty="0" smtClean="0">
                <a:solidFill>
                  <a:prstClr val="black"/>
                </a:solidFill>
                <a:latin typeface="+mn-ea"/>
              </a:rPr>
              <a:t>コレステロール</a:t>
            </a:r>
            <a:endParaRPr lang="en-US" altLang="ja-JP" dirty="0" smtClean="0">
              <a:solidFill>
                <a:prstClr val="black"/>
              </a:solidFill>
              <a:latin typeface="+mn-ea"/>
            </a:endParaRPr>
          </a:p>
        </p:txBody>
      </p:sp>
      <p:sp>
        <p:nvSpPr>
          <p:cNvPr id="27" name="円形吹き出し 26"/>
          <p:cNvSpPr/>
          <p:nvPr/>
        </p:nvSpPr>
        <p:spPr>
          <a:xfrm>
            <a:off x="116136" y="1598773"/>
            <a:ext cx="2785166" cy="1551198"/>
          </a:xfrm>
          <a:prstGeom prst="wedgeEllipseCallout">
            <a:avLst>
              <a:gd name="adj1" fmla="val 58443"/>
              <a:gd name="adj2" fmla="val -32744"/>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r>
              <a:rPr lang="ja-JP" altLang="en-US" dirty="0" smtClean="0">
                <a:solidFill>
                  <a:prstClr val="black"/>
                </a:solidFill>
                <a:latin typeface="+mn-ea"/>
              </a:rPr>
              <a:t>全身に</a:t>
            </a:r>
            <a:endParaRPr lang="en-US" altLang="ja-JP" dirty="0" smtClean="0">
              <a:solidFill>
                <a:prstClr val="black"/>
              </a:solidFill>
              <a:latin typeface="+mn-ea"/>
            </a:endParaRPr>
          </a:p>
          <a:p>
            <a:pPr algn="ctr" defTabSz="457200"/>
            <a:r>
              <a:rPr lang="ja-JP" altLang="en-US" dirty="0" smtClean="0">
                <a:solidFill>
                  <a:prstClr val="black"/>
                </a:solidFill>
                <a:latin typeface="+mn-ea"/>
              </a:rPr>
              <a:t>アルブミン</a:t>
            </a:r>
            <a:endParaRPr lang="en-US" altLang="ja-JP" dirty="0" smtClean="0">
              <a:solidFill>
                <a:prstClr val="black"/>
              </a:solidFill>
              <a:latin typeface="+mn-ea"/>
            </a:endParaRPr>
          </a:p>
          <a:p>
            <a:pPr algn="ctr" defTabSz="457200"/>
            <a:r>
              <a:rPr lang="ja-JP" altLang="en-US" dirty="0" smtClean="0">
                <a:solidFill>
                  <a:prstClr val="black"/>
                </a:solidFill>
                <a:latin typeface="+mn-ea"/>
              </a:rPr>
              <a:t>凝固因子</a:t>
            </a:r>
            <a:endParaRPr lang="en-US" altLang="ja-JP" dirty="0" smtClean="0">
              <a:solidFill>
                <a:prstClr val="black"/>
              </a:solidFill>
              <a:latin typeface="+mn-ea"/>
            </a:endParaRPr>
          </a:p>
        </p:txBody>
      </p:sp>
      <p:sp>
        <p:nvSpPr>
          <p:cNvPr id="28" name="コンテンツ プレースホルダー 3"/>
          <p:cNvSpPr txBox="1">
            <a:spLocks/>
          </p:cNvSpPr>
          <p:nvPr/>
        </p:nvSpPr>
        <p:spPr>
          <a:xfrm>
            <a:off x="4801729" y="4002741"/>
            <a:ext cx="4420634" cy="433942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514350" indent="-514350">
              <a:buFont typeface="+mj-ea"/>
              <a:buAutoNum type="circleNumDbPlain"/>
            </a:pPr>
            <a:r>
              <a:rPr lang="ja-JP" altLang="en-US" sz="2800" dirty="0" smtClean="0">
                <a:solidFill>
                  <a:srgbClr val="660066"/>
                </a:solidFill>
                <a:latin typeface="+mn-ea"/>
              </a:rPr>
              <a:t>栄養の代謝・貯蔵</a:t>
            </a:r>
            <a:endParaRPr lang="en-US" altLang="ja-JP" sz="2800" dirty="0" smtClean="0">
              <a:solidFill>
                <a:srgbClr val="660066"/>
              </a:solidFill>
              <a:latin typeface="+mn-ea"/>
            </a:endParaRPr>
          </a:p>
          <a:p>
            <a:pPr marL="514350" indent="-514350">
              <a:buFont typeface="+mj-ea"/>
              <a:buAutoNum type="circleNumDbPlain"/>
            </a:pPr>
            <a:r>
              <a:rPr lang="ja-JP" altLang="en-US" sz="2800" dirty="0" smtClean="0">
                <a:solidFill>
                  <a:srgbClr val="660066"/>
                </a:solidFill>
                <a:latin typeface="+mn-ea"/>
              </a:rPr>
              <a:t>薬物・アルコールの解毒</a:t>
            </a:r>
            <a:endParaRPr lang="en-US" altLang="ja-JP" sz="2800" dirty="0" smtClean="0">
              <a:solidFill>
                <a:srgbClr val="660066"/>
              </a:solidFill>
              <a:latin typeface="+mn-ea"/>
            </a:endParaRPr>
          </a:p>
          <a:p>
            <a:pPr marL="514350" indent="-514350">
              <a:buFont typeface="+mj-ea"/>
              <a:buAutoNum type="circleNumDbPlain"/>
            </a:pPr>
            <a:r>
              <a:rPr lang="ja-JP" altLang="en-US" sz="2800" dirty="0" smtClean="0">
                <a:solidFill>
                  <a:srgbClr val="660066"/>
                </a:solidFill>
                <a:latin typeface="+mn-ea"/>
              </a:rPr>
              <a:t>免疫</a:t>
            </a:r>
            <a:endParaRPr lang="en-US" altLang="ja-JP" sz="2800" dirty="0" smtClean="0">
              <a:solidFill>
                <a:srgbClr val="660066"/>
              </a:solidFill>
              <a:latin typeface="+mn-ea"/>
            </a:endParaRPr>
          </a:p>
          <a:p>
            <a:pPr marL="514350" indent="-514350">
              <a:buFont typeface="+mj-ea"/>
              <a:buAutoNum type="circleNumDbPlain"/>
            </a:pPr>
            <a:r>
              <a:rPr lang="ja-JP" altLang="en-US" sz="2800" dirty="0" smtClean="0">
                <a:solidFill>
                  <a:schemeClr val="accent6">
                    <a:lumMod val="50000"/>
                  </a:schemeClr>
                </a:solidFill>
                <a:latin typeface="+mn-ea"/>
              </a:rPr>
              <a:t>老廃物の分解・排泄</a:t>
            </a:r>
            <a:endParaRPr lang="en-US" altLang="ja-JP" sz="2800" dirty="0" smtClean="0">
              <a:solidFill>
                <a:schemeClr val="accent6">
                  <a:lumMod val="50000"/>
                </a:schemeClr>
              </a:solidFill>
              <a:latin typeface="+mn-ea"/>
            </a:endParaRPr>
          </a:p>
          <a:p>
            <a:pPr marL="514350" indent="-514350">
              <a:buFont typeface="+mj-ea"/>
              <a:buAutoNum type="circleNumDbPlain"/>
            </a:pPr>
            <a:r>
              <a:rPr lang="ja-JP" altLang="en-US" sz="2800" dirty="0" smtClean="0">
                <a:solidFill>
                  <a:srgbClr val="0000FF"/>
                </a:solidFill>
                <a:latin typeface="+mn-ea"/>
              </a:rPr>
              <a:t>アルブミン・凝固因子の産生</a:t>
            </a:r>
            <a:endParaRPr lang="ja-JP" altLang="en-US" sz="2800" dirty="0">
              <a:solidFill>
                <a:srgbClr val="0000FF"/>
              </a:solidFill>
              <a:latin typeface="+mn-ea"/>
            </a:endParaRPr>
          </a:p>
        </p:txBody>
      </p:sp>
      <p:sp>
        <p:nvSpPr>
          <p:cNvPr id="30"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31"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32"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33" name="Rectangle 16"/>
          <p:cNvSpPr>
            <a:spLocks noGrp="1" noChangeArrowheads="1"/>
          </p:cNvSpPr>
          <p:nvPr>
            <p:ph type="title" idx="4294967295"/>
          </p:nvPr>
        </p:nvSpPr>
        <p:spPr>
          <a:xfrm>
            <a:off x="683840" y="430560"/>
            <a:ext cx="7772400" cy="762000"/>
          </a:xfrm>
        </p:spPr>
        <p:txBody>
          <a:bodyPr/>
          <a:lstStyle/>
          <a:p>
            <a:pPr algn="ctr"/>
            <a:r>
              <a:rPr lang="ja-JP" altLang="en-US" sz="3600" dirty="0" smtClean="0">
                <a:solidFill>
                  <a:srgbClr val="000099"/>
                </a:solidFill>
                <a:latin typeface="+mn-ea"/>
                <a:ea typeface="+mn-ea"/>
              </a:rPr>
              <a:t>肝臓のはたらき</a:t>
            </a:r>
            <a:endParaRPr lang="ja-JP" altLang="en-US" dirty="0">
              <a:solidFill>
                <a:srgbClr val="000099"/>
              </a:solidFill>
              <a:latin typeface="+mn-ea"/>
              <a:ea typeface="+mn-ea"/>
            </a:endParaRPr>
          </a:p>
        </p:txBody>
      </p:sp>
    </p:spTree>
    <p:extLst>
      <p:ext uri="{BB962C8B-B14F-4D97-AF65-F5344CB8AC3E}">
        <p14:creationId xmlns:p14="http://schemas.microsoft.com/office/powerpoint/2010/main" val="247600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grpId="1" nodeType="clickEffect">
                                  <p:stCondLst>
                                    <p:cond delay="0"/>
                                  </p:stCondLst>
                                  <p:childTnLst>
                                    <p:animEffect transition="out" filter="wipe(up)">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22" presetClass="exit" presetSubtype="1" fill="hold" nodeType="withEffect">
                                  <p:stCondLst>
                                    <p:cond delay="0"/>
                                  </p:stCondLst>
                                  <p:childTnLst>
                                    <p:animEffect transition="out" filter="wipe(up)">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xit" presetSubtype="1" fill="hold" nodeType="clickEffect">
                                  <p:stCondLst>
                                    <p:cond delay="0"/>
                                  </p:stCondLst>
                                  <p:childTnLst>
                                    <p:animEffect transition="out" filter="wipe(up)">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xit" presetSubtype="1" fill="hold" grpId="1" nodeType="withEffect">
                                  <p:stCondLst>
                                    <p:cond delay="0"/>
                                  </p:stCondLst>
                                  <p:childTnLst>
                                    <p:animEffect transition="out" filter="wipe(up)">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8">
                                            <p:txEl>
                                              <p:pRg st="0" end="0"/>
                                            </p:txEl>
                                          </p:spTgt>
                                        </p:tgtEl>
                                        <p:attrNameLst>
                                          <p:attrName>style.visibility</p:attrName>
                                        </p:attrNameLst>
                                      </p:cBhvr>
                                      <p:to>
                                        <p:strVal val="visible"/>
                                      </p:to>
                                    </p:set>
                                    <p:animEffect transition="in" filter="fade">
                                      <p:cBhvr>
                                        <p:cTn id="81" dur="500"/>
                                        <p:tgtEl>
                                          <p:spTgt spid="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8">
                                            <p:txEl>
                                              <p:pRg st="1" end="1"/>
                                            </p:txEl>
                                          </p:spTgt>
                                        </p:tgtEl>
                                        <p:attrNameLst>
                                          <p:attrName>style.visibility</p:attrName>
                                        </p:attrNameLst>
                                      </p:cBhvr>
                                      <p:to>
                                        <p:strVal val="visible"/>
                                      </p:to>
                                    </p:set>
                                    <p:animEffect transition="in" filter="fade">
                                      <p:cBhvr>
                                        <p:cTn id="86" dur="500"/>
                                        <p:tgtEl>
                                          <p:spTgt spid="28">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
                                            <p:txEl>
                                              <p:pRg st="2" end="2"/>
                                            </p:txEl>
                                          </p:spTgt>
                                        </p:tgtEl>
                                        <p:attrNameLst>
                                          <p:attrName>style.visibility</p:attrName>
                                        </p:attrNameLst>
                                      </p:cBhvr>
                                      <p:to>
                                        <p:strVal val="visible"/>
                                      </p:to>
                                    </p:set>
                                    <p:animEffect transition="in" filter="fade">
                                      <p:cBhvr>
                                        <p:cTn id="91" dur="500"/>
                                        <p:tgtEl>
                                          <p:spTgt spid="28">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8">
                                            <p:txEl>
                                              <p:pRg st="3" end="3"/>
                                            </p:txEl>
                                          </p:spTgt>
                                        </p:tgtEl>
                                        <p:attrNameLst>
                                          <p:attrName>style.visibility</p:attrName>
                                        </p:attrNameLst>
                                      </p:cBhvr>
                                      <p:to>
                                        <p:strVal val="visible"/>
                                      </p:to>
                                    </p:set>
                                    <p:animEffect transition="in" filter="fade">
                                      <p:cBhvr>
                                        <p:cTn id="96" dur="500"/>
                                        <p:tgtEl>
                                          <p:spTgt spid="28">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8">
                                            <p:txEl>
                                              <p:pRg st="4" end="4"/>
                                            </p:txEl>
                                          </p:spTgt>
                                        </p:tgtEl>
                                        <p:attrNameLst>
                                          <p:attrName>style.visibility</p:attrName>
                                        </p:attrNameLst>
                                      </p:cBhvr>
                                      <p:to>
                                        <p:strVal val="visible"/>
                                      </p:to>
                                    </p:set>
                                    <p:animEffect transition="in" filter="fade">
                                      <p:cBhvr>
                                        <p:cTn id="101"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5" grpId="0" animBg="1"/>
      <p:bldP spid="25" grpId="1" animBg="1"/>
      <p:bldP spid="26" grpId="0" animBg="1"/>
      <p:bldP spid="26" grpId="1" animBg="1"/>
      <p:bldP spid="27" grpId="0" animBg="1"/>
      <p:bldP spid="27" grpId="1" animBg="1"/>
      <p:bldP spid="2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14325" y="459367"/>
            <a:ext cx="8515350" cy="708447"/>
          </a:xfrm>
          <a:prstGeom prst="rect">
            <a:avLst/>
          </a:prstGeom>
          <a:noFill/>
        </p:spPr>
        <p:txBody>
          <a:bodyPr anchor="ctr" anchorCtr="0"/>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3200" dirty="0" smtClean="0">
                <a:solidFill>
                  <a:srgbClr val="FF0000"/>
                </a:solidFill>
                <a:latin typeface="+mn-ea"/>
                <a:ea typeface="+mn-ea"/>
              </a:rPr>
              <a:t>本日のまとめ　～</a:t>
            </a:r>
            <a:r>
              <a:rPr lang="en-US" altLang="ja-JP" sz="3200" dirty="0" smtClean="0">
                <a:solidFill>
                  <a:srgbClr val="FF0000"/>
                </a:solidFill>
                <a:latin typeface="+mn-ea"/>
                <a:ea typeface="+mn-ea"/>
              </a:rPr>
              <a:t>Take</a:t>
            </a:r>
            <a:r>
              <a:rPr lang="ja-JP" altLang="en-US" sz="3200" dirty="0" smtClean="0">
                <a:solidFill>
                  <a:srgbClr val="FF0000"/>
                </a:solidFill>
                <a:latin typeface="+mn-ea"/>
                <a:ea typeface="+mn-ea"/>
              </a:rPr>
              <a:t> </a:t>
            </a:r>
            <a:r>
              <a:rPr lang="en-US" altLang="ja-JP" sz="3200" dirty="0" smtClean="0">
                <a:solidFill>
                  <a:srgbClr val="FF0000"/>
                </a:solidFill>
                <a:latin typeface="+mn-ea"/>
                <a:ea typeface="+mn-ea"/>
              </a:rPr>
              <a:t>Home</a:t>
            </a:r>
            <a:r>
              <a:rPr lang="ja-JP" altLang="en-US" sz="3200" dirty="0" smtClean="0">
                <a:solidFill>
                  <a:srgbClr val="FF0000"/>
                </a:solidFill>
                <a:latin typeface="+mn-ea"/>
                <a:ea typeface="+mn-ea"/>
              </a:rPr>
              <a:t> </a:t>
            </a:r>
            <a:r>
              <a:rPr lang="en-US" altLang="ja-JP" sz="3200" dirty="0" smtClean="0">
                <a:solidFill>
                  <a:srgbClr val="FF0000"/>
                </a:solidFill>
                <a:latin typeface="+mn-ea"/>
                <a:ea typeface="+mn-ea"/>
              </a:rPr>
              <a:t>Message</a:t>
            </a:r>
            <a:r>
              <a:rPr lang="ja-JP" altLang="en-US" sz="3200" dirty="0" smtClean="0">
                <a:solidFill>
                  <a:srgbClr val="FF0000"/>
                </a:solidFill>
                <a:latin typeface="+mn-ea"/>
                <a:ea typeface="+mn-ea"/>
              </a:rPr>
              <a:t>～</a:t>
            </a:r>
            <a:endParaRPr lang="ja-JP" altLang="en-US" sz="3200" dirty="0">
              <a:solidFill>
                <a:srgbClr val="FF0000"/>
              </a:solidFill>
              <a:latin typeface="+mn-ea"/>
              <a:ea typeface="+mn-ea"/>
            </a:endParaRPr>
          </a:p>
        </p:txBody>
      </p:sp>
      <p:sp>
        <p:nvSpPr>
          <p:cNvPr id="5" name="コンテンツ プレースホルダ 4"/>
          <p:cNvSpPr txBox="1">
            <a:spLocks/>
          </p:cNvSpPr>
          <p:nvPr/>
        </p:nvSpPr>
        <p:spPr>
          <a:xfrm>
            <a:off x="314325" y="1556408"/>
            <a:ext cx="8515349" cy="422655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buNone/>
            </a:pPr>
            <a:r>
              <a:rPr lang="ja-JP" altLang="en-US" sz="3200" dirty="0">
                <a:ln>
                  <a:solidFill>
                    <a:srgbClr val="FF66CC"/>
                  </a:solidFill>
                </a:ln>
                <a:latin typeface="+mn-ea"/>
              </a:rPr>
              <a:t>①肝炎について</a:t>
            </a:r>
            <a:r>
              <a:rPr lang="ja-JP" altLang="en-US" sz="3200" u="sng" dirty="0">
                <a:ln>
                  <a:solidFill>
                    <a:srgbClr val="FF66CC"/>
                  </a:solidFill>
                </a:ln>
                <a:latin typeface="+mn-ea"/>
              </a:rPr>
              <a:t>正しい</a:t>
            </a:r>
            <a:r>
              <a:rPr lang="ja-JP" altLang="en-US" sz="3200" dirty="0">
                <a:ln>
                  <a:solidFill>
                    <a:srgbClr val="FF66CC"/>
                  </a:solidFill>
                </a:ln>
                <a:latin typeface="+mn-ea"/>
              </a:rPr>
              <a:t>理解をしましょう！</a:t>
            </a:r>
            <a:endParaRPr lang="en-US" altLang="ja-JP" sz="3200" dirty="0">
              <a:ln>
                <a:solidFill>
                  <a:srgbClr val="FF66CC"/>
                </a:solidFill>
              </a:ln>
              <a:latin typeface="+mn-ea"/>
            </a:endParaRPr>
          </a:p>
          <a:p>
            <a:pPr marL="0" indent="0">
              <a:lnSpc>
                <a:spcPct val="150000"/>
              </a:lnSpc>
              <a:buNone/>
            </a:pPr>
            <a:r>
              <a:rPr lang="ja-JP" altLang="en-US" sz="3200" dirty="0">
                <a:ln>
                  <a:solidFill>
                    <a:srgbClr val="FF66CC"/>
                  </a:solidFill>
                </a:ln>
                <a:latin typeface="+mn-ea"/>
              </a:rPr>
              <a:t>②職場検診や肝炎検診を受けましょう</a:t>
            </a:r>
            <a:r>
              <a:rPr lang="ja-JP" altLang="en-US" sz="3200" dirty="0" smtClean="0">
                <a:ln>
                  <a:solidFill>
                    <a:srgbClr val="FF66CC"/>
                  </a:solidFill>
                </a:ln>
                <a:latin typeface="+mn-ea"/>
              </a:rPr>
              <a:t>！</a:t>
            </a:r>
            <a:endParaRPr lang="en-US" altLang="ja-JP" sz="3200" dirty="0">
              <a:ln>
                <a:solidFill>
                  <a:srgbClr val="FF66CC"/>
                </a:solidFill>
              </a:ln>
              <a:latin typeface="+mn-ea"/>
            </a:endParaRPr>
          </a:p>
          <a:p>
            <a:pPr marL="0" indent="0">
              <a:lnSpc>
                <a:spcPct val="150000"/>
              </a:lnSpc>
              <a:buNone/>
            </a:pPr>
            <a:r>
              <a:rPr lang="ja-JP" altLang="en-US" sz="3200" dirty="0" smtClean="0">
                <a:ln>
                  <a:solidFill>
                    <a:srgbClr val="FF66CC"/>
                  </a:solidFill>
                </a:ln>
                <a:latin typeface="+mn-ea"/>
              </a:rPr>
              <a:t>③肝炎治療は外来で可能です！</a:t>
            </a:r>
            <a:endParaRPr lang="en-US" altLang="ja-JP" sz="3200" dirty="0" smtClean="0">
              <a:ln>
                <a:solidFill>
                  <a:srgbClr val="FF66CC"/>
                </a:solidFill>
              </a:ln>
              <a:latin typeface="+mn-ea"/>
            </a:endParaRPr>
          </a:p>
          <a:p>
            <a:pPr marL="0" indent="0">
              <a:lnSpc>
                <a:spcPct val="150000"/>
              </a:lnSpc>
              <a:buNone/>
            </a:pPr>
            <a:r>
              <a:rPr lang="ja-JP" altLang="en-US" sz="3200" dirty="0" smtClean="0">
                <a:ln>
                  <a:solidFill>
                    <a:srgbClr val="FF66CC"/>
                  </a:solidFill>
                </a:ln>
                <a:latin typeface="+mn-ea"/>
              </a:rPr>
              <a:t>④職場</a:t>
            </a:r>
            <a:r>
              <a:rPr lang="ja-JP" altLang="en-US" sz="3200" dirty="0">
                <a:ln>
                  <a:solidFill>
                    <a:srgbClr val="FF66CC"/>
                  </a:solidFill>
                </a:ln>
                <a:latin typeface="+mn-ea"/>
              </a:rPr>
              <a:t>を肝炎検査・治療が受けやすい環境に</a:t>
            </a:r>
            <a:r>
              <a:rPr lang="ja-JP" altLang="en-US" sz="3200" dirty="0" smtClean="0">
                <a:ln>
                  <a:solidFill>
                    <a:srgbClr val="FF66CC"/>
                  </a:solidFill>
                </a:ln>
                <a:latin typeface="+mn-ea"/>
              </a:rPr>
              <a:t>！</a:t>
            </a:r>
            <a:endParaRPr lang="en-US" altLang="ja-JP" sz="3200" dirty="0" smtClean="0">
              <a:ln>
                <a:solidFill>
                  <a:srgbClr val="FF66CC"/>
                </a:solidFill>
              </a:ln>
              <a:latin typeface="+mn-ea"/>
            </a:endParaRPr>
          </a:p>
          <a:p>
            <a:pPr marL="0" indent="0">
              <a:lnSpc>
                <a:spcPct val="150000"/>
              </a:lnSpc>
              <a:buNone/>
            </a:pPr>
            <a:r>
              <a:rPr lang="ja-JP" altLang="en-US" sz="3200" dirty="0" smtClean="0">
                <a:ln>
                  <a:solidFill>
                    <a:srgbClr val="FF66CC"/>
                  </a:solidFill>
                </a:ln>
                <a:latin typeface="+mn-ea"/>
              </a:rPr>
              <a:t>⑤食べ過ぎ・飲みすぎ・運動不足に気をつけて！</a:t>
            </a:r>
            <a:endParaRPr lang="en-US" altLang="ja-JP" sz="3200" dirty="0">
              <a:ln>
                <a:solidFill>
                  <a:srgbClr val="FF66CC"/>
                </a:solidFill>
              </a:ln>
              <a:latin typeface="+mn-ea"/>
            </a:endParaRPr>
          </a:p>
          <a:p>
            <a:pPr marL="0" indent="0">
              <a:lnSpc>
                <a:spcPct val="150000"/>
              </a:lnSpc>
              <a:buNone/>
            </a:pPr>
            <a:endParaRPr lang="en-US" altLang="ja-JP" sz="3200" dirty="0" smtClean="0">
              <a:ln>
                <a:solidFill>
                  <a:srgbClr val="FF66CC"/>
                </a:solidFill>
              </a:ln>
              <a:latin typeface="+mn-ea"/>
            </a:endParaRPr>
          </a:p>
        </p:txBody>
      </p:sp>
      <p:pic>
        <p:nvPicPr>
          <p:cNvPr id="6" name="図 5"/>
          <p:cNvPicPr>
            <a:picLocks noChangeAspect="1"/>
          </p:cNvPicPr>
          <p:nvPr/>
        </p:nvPicPr>
        <p:blipFill rotWithShape="1">
          <a:blip r:embed="rId2"/>
          <a:srcRect r="68627" b="51902"/>
          <a:stretch/>
        </p:blipFill>
        <p:spPr>
          <a:xfrm>
            <a:off x="8388424" y="6153614"/>
            <a:ext cx="768102" cy="698123"/>
          </a:xfrm>
          <a:prstGeom prst="rect">
            <a:avLst/>
          </a:prstGeom>
        </p:spPr>
      </p:pic>
      <p:sp>
        <p:nvSpPr>
          <p:cNvPr id="7"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ja-JP" sz="1500" dirty="0" smtClean="0">
                <a:solidFill>
                  <a:schemeClr val="tx1"/>
                </a:solidFill>
                <a:latin typeface="Meiryo UI" panose="020B0604030504040204" pitchFamily="50" charset="-128"/>
                <a:ea typeface="Meiryo UI" panose="020B0604030504040204" pitchFamily="50" charset="-128"/>
              </a:rPr>
              <a:t>20150605</a:t>
            </a:r>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肝臓病教室</a:t>
            </a:r>
            <a:endParaRPr lang="es-ES" altLang="zh-CN" sz="15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221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rcRect l="7086" r="7086"/>
          <a:stretch>
            <a:fillRect/>
          </a:stretch>
        </p:blipFill>
        <p:spPr/>
      </p:pic>
    </p:spTree>
    <p:extLst>
      <p:ext uri="{BB962C8B-B14F-4D97-AF65-F5344CB8AC3E}">
        <p14:creationId xmlns:p14="http://schemas.microsoft.com/office/powerpoint/2010/main" val="46112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岡大　肝臓　さん</a:t>
            </a:r>
            <a:endParaRPr kumimoji="1" lang="ja-JP" altLang="en-US" dirty="0"/>
          </a:p>
        </p:txBody>
      </p:sp>
      <p:sp>
        <p:nvSpPr>
          <p:cNvPr id="5" name="角丸四角形吹き出し 4"/>
          <p:cNvSpPr/>
          <p:nvPr/>
        </p:nvSpPr>
        <p:spPr>
          <a:xfrm>
            <a:off x="457200" y="1417638"/>
            <a:ext cx="3195663" cy="2192102"/>
          </a:xfrm>
          <a:prstGeom prst="wedgeRoundRectCallout">
            <a:avLst>
              <a:gd name="adj1" fmla="val 78108"/>
              <a:gd name="adj2" fmla="val -819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t>仕事が楽しく忙しい若者</a:t>
            </a:r>
            <a:endParaRPr kumimoji="1" lang="en-US" altLang="ja-JP" dirty="0" smtClean="0"/>
          </a:p>
          <a:p>
            <a:pPr algn="ctr"/>
            <a:endParaRPr lang="en-US" altLang="ja-JP" dirty="0"/>
          </a:p>
          <a:p>
            <a:pPr algn="ctr"/>
            <a:r>
              <a:rPr kumimoji="1" lang="ja-JP" altLang="en-US" dirty="0" smtClean="0"/>
              <a:t>特に体調不良はありません。</a:t>
            </a:r>
            <a:endParaRPr kumimoji="1" lang="en-US" altLang="ja-JP" dirty="0" smtClean="0"/>
          </a:p>
          <a:p>
            <a:pPr algn="ctr"/>
            <a:endParaRPr kumimoji="1" lang="ja-JP" altLang="en-US" dirty="0"/>
          </a:p>
        </p:txBody>
      </p:sp>
      <p:pic>
        <p:nvPicPr>
          <p:cNvPr id="6" name="図 5"/>
          <p:cNvPicPr>
            <a:picLocks noChangeAspect="1"/>
          </p:cNvPicPr>
          <p:nvPr/>
        </p:nvPicPr>
        <p:blipFill>
          <a:blip r:embed="rId2"/>
          <a:stretch>
            <a:fillRect/>
          </a:stretch>
        </p:blipFill>
        <p:spPr>
          <a:xfrm>
            <a:off x="457200" y="3870235"/>
            <a:ext cx="2698220" cy="2698220"/>
          </a:xfrm>
          <a:prstGeom prst="rect">
            <a:avLst/>
          </a:prstGeom>
        </p:spPr>
      </p:pic>
      <p:pic>
        <p:nvPicPr>
          <p:cNvPr id="8" name="コンテンツ プレースホルダー 3"/>
          <p:cNvPicPr>
            <a:picLocks noChangeAspect="1"/>
          </p:cNvPicPr>
          <p:nvPr/>
        </p:nvPicPr>
        <p:blipFill rotWithShape="1">
          <a:blip r:embed="rId3"/>
          <a:srcRect l="-4699" r="-2615"/>
          <a:stretch/>
        </p:blipFill>
        <p:spPr>
          <a:xfrm>
            <a:off x="4533718" y="1169850"/>
            <a:ext cx="2738463" cy="2700385"/>
          </a:xfrm>
          <a:prstGeom prst="rect">
            <a:avLst/>
          </a:prstGeom>
        </p:spPr>
      </p:pic>
      <p:sp>
        <p:nvSpPr>
          <p:cNvPr id="9" name="角丸四角形吹き出し 8"/>
          <p:cNvSpPr/>
          <p:nvPr/>
        </p:nvSpPr>
        <p:spPr>
          <a:xfrm>
            <a:off x="3380028" y="4138361"/>
            <a:ext cx="2724507" cy="2272254"/>
          </a:xfrm>
          <a:prstGeom prst="wedgeRoundRectCallout">
            <a:avLst>
              <a:gd name="adj1" fmla="val -65996"/>
              <a:gd name="adj2" fmla="val -2946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t>健診では</a:t>
            </a:r>
            <a:endParaRPr kumimoji="1" lang="en-US" altLang="ja-JP" dirty="0" smtClean="0"/>
          </a:p>
          <a:p>
            <a:pPr algn="ctr"/>
            <a:r>
              <a:rPr lang="ja-JP" altLang="en-US" dirty="0" smtClean="0"/>
              <a:t>時々肝機能で</a:t>
            </a:r>
            <a:endParaRPr lang="en-US" altLang="ja-JP" dirty="0" smtClean="0"/>
          </a:p>
          <a:p>
            <a:pPr algn="ctr"/>
            <a:r>
              <a:rPr lang="ja-JP" altLang="en-US" dirty="0" smtClean="0"/>
              <a:t>ひっかかりますが、</a:t>
            </a:r>
            <a:endParaRPr lang="en-US" altLang="ja-JP" dirty="0" smtClean="0"/>
          </a:p>
          <a:p>
            <a:pPr algn="ctr"/>
            <a:r>
              <a:rPr kumimoji="1" lang="ja-JP" altLang="en-US" dirty="0" smtClean="0"/>
              <a:t>精密検査は</a:t>
            </a:r>
            <a:endParaRPr kumimoji="1" lang="en-US" altLang="ja-JP" dirty="0" smtClean="0"/>
          </a:p>
          <a:p>
            <a:pPr algn="ctr"/>
            <a:r>
              <a:rPr kumimoji="1" lang="ja-JP" altLang="en-US" dirty="0" smtClean="0"/>
              <a:t>受けていません。</a:t>
            </a:r>
            <a:endParaRPr kumimoji="1" lang="ja-JP" altLang="en-US" dirty="0"/>
          </a:p>
        </p:txBody>
      </p:sp>
      <p:sp>
        <p:nvSpPr>
          <p:cNvPr id="10" name="爆発 2 9"/>
          <p:cNvSpPr/>
          <p:nvPr/>
        </p:nvSpPr>
        <p:spPr>
          <a:xfrm>
            <a:off x="302200" y="4404691"/>
            <a:ext cx="2853220" cy="1719108"/>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smtClean="0"/>
              <a:t>AST</a:t>
            </a:r>
            <a:r>
              <a:rPr kumimoji="1" lang="ja-JP" altLang="en-US" dirty="0" smtClean="0"/>
              <a:t>、</a:t>
            </a:r>
            <a:r>
              <a:rPr kumimoji="1" lang="en-US" altLang="ja-JP" dirty="0" smtClean="0"/>
              <a:t>ALT</a:t>
            </a:r>
          </a:p>
          <a:p>
            <a:pPr algn="ctr"/>
            <a:r>
              <a:rPr lang="en-US" altLang="ja-JP" dirty="0" err="1" smtClean="0"/>
              <a:t>γ</a:t>
            </a:r>
            <a:r>
              <a:rPr lang="en-US" altLang="ja-JP" dirty="0" smtClean="0"/>
              <a:t>-GTP</a:t>
            </a:r>
            <a:endParaRPr kumimoji="1" lang="ja-JP" altLang="en-US" dirty="0"/>
          </a:p>
        </p:txBody>
      </p:sp>
      <p:sp>
        <p:nvSpPr>
          <p:cNvPr id="11" name="雲形吹き出し 10"/>
          <p:cNvSpPr/>
          <p:nvPr/>
        </p:nvSpPr>
        <p:spPr>
          <a:xfrm>
            <a:off x="6194157" y="4138361"/>
            <a:ext cx="2949843" cy="2147087"/>
          </a:xfrm>
          <a:prstGeom prst="cloudCallout">
            <a:avLst>
              <a:gd name="adj1" fmla="val -31250"/>
              <a:gd name="adj2" fmla="val -63451"/>
            </a:avLst>
          </a:prstGeom>
        </p:spPr>
        <p:style>
          <a:lnRef idx="2">
            <a:schemeClr val="accent1"/>
          </a:lnRef>
          <a:fillRef idx="1">
            <a:schemeClr val="lt1"/>
          </a:fillRef>
          <a:effectRef idx="0">
            <a:schemeClr val="accent1"/>
          </a:effectRef>
          <a:fontRef idx="minor">
            <a:schemeClr val="dk1"/>
          </a:fontRef>
        </p:style>
        <p:txBody>
          <a:bodyPr wrap="none" rtlCol="0" anchor="ctr"/>
          <a:lstStyle/>
          <a:p>
            <a:pPr algn="ctr"/>
            <a:r>
              <a:rPr kumimoji="1" lang="ja-JP" altLang="en-US" dirty="0" smtClean="0"/>
              <a:t>症状も特にないし、</a:t>
            </a:r>
            <a:endParaRPr kumimoji="1" lang="en-US" altLang="ja-JP" dirty="0" smtClean="0"/>
          </a:p>
          <a:p>
            <a:pPr algn="ctr"/>
            <a:r>
              <a:rPr lang="ja-JP" altLang="en-US" dirty="0" smtClean="0"/>
              <a:t>お酒に気をつけていたら、</a:t>
            </a:r>
            <a:endParaRPr lang="en-US" altLang="ja-JP" dirty="0" smtClean="0"/>
          </a:p>
          <a:p>
            <a:pPr algn="ctr"/>
            <a:r>
              <a:rPr lang="ja-JP" altLang="en-US" dirty="0" smtClean="0"/>
              <a:t>正常範囲になるし、</a:t>
            </a:r>
            <a:endParaRPr lang="en-US" altLang="ja-JP" dirty="0" smtClean="0"/>
          </a:p>
          <a:p>
            <a:pPr algn="ctr"/>
            <a:r>
              <a:rPr kumimoji="1" lang="ja-JP" altLang="en-US" dirty="0" smtClean="0"/>
              <a:t>大丈夫かな？？</a:t>
            </a:r>
            <a:endParaRPr kumimoji="1" lang="ja-JP" altLang="en-US" dirty="0"/>
          </a:p>
        </p:txBody>
      </p:sp>
    </p:spTree>
    <p:extLst>
      <p:ext uri="{BB962C8B-B14F-4D97-AF65-F5344CB8AC3E}">
        <p14:creationId xmlns:p14="http://schemas.microsoft.com/office/powerpoint/2010/main" val="420783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457200" y="1377105"/>
            <a:ext cx="3720050" cy="3199243"/>
          </a:xfrm>
          <a:prstGeom prst="rect">
            <a:avLst/>
          </a:prstGeom>
        </p:spPr>
      </p:pic>
      <p:sp>
        <p:nvSpPr>
          <p:cNvPr id="2" name="タイトル 1"/>
          <p:cNvSpPr>
            <a:spLocks noGrp="1"/>
          </p:cNvSpPr>
          <p:nvPr>
            <p:ph type="title"/>
          </p:nvPr>
        </p:nvSpPr>
        <p:spPr/>
        <p:txBody>
          <a:bodyPr/>
          <a:lstStyle/>
          <a:p>
            <a:r>
              <a:rPr kumimoji="1" lang="ja-JP" altLang="en-US" dirty="0" smtClean="0"/>
              <a:t>肝炎検診</a:t>
            </a:r>
            <a:endParaRPr kumimoji="1" lang="ja-JP" altLang="en-US" dirty="0"/>
          </a:p>
        </p:txBody>
      </p:sp>
      <p:sp>
        <p:nvSpPr>
          <p:cNvPr id="6" name="雲形吹き出し 5"/>
          <p:cNvSpPr/>
          <p:nvPr/>
        </p:nvSpPr>
        <p:spPr>
          <a:xfrm>
            <a:off x="146661" y="4814429"/>
            <a:ext cx="4331352" cy="1413598"/>
          </a:xfrm>
          <a:prstGeom prst="cloudCallout">
            <a:avLst>
              <a:gd name="adj1" fmla="val -10763"/>
              <a:gd name="adj2" fmla="val -942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b="1" u="sng" dirty="0" smtClean="0">
                <a:solidFill>
                  <a:srgbClr val="FF0000"/>
                </a:solidFill>
              </a:rPr>
              <a:t>肝機能検査</a:t>
            </a:r>
            <a:r>
              <a:rPr kumimoji="1" lang="ja-JP" altLang="en-US" dirty="0" smtClean="0"/>
              <a:t>と</a:t>
            </a:r>
            <a:r>
              <a:rPr kumimoji="1" lang="ja-JP" altLang="en-US" b="1" u="sng" dirty="0" smtClean="0">
                <a:solidFill>
                  <a:srgbClr val="FF0000"/>
                </a:solidFill>
              </a:rPr>
              <a:t>肝炎検査</a:t>
            </a:r>
            <a:r>
              <a:rPr kumimoji="1" lang="ja-JP" altLang="en-US" dirty="0" smtClean="0"/>
              <a:t>って違うんだー</a:t>
            </a:r>
            <a:endParaRPr kumimoji="1" lang="en-US" altLang="ja-JP" dirty="0" smtClean="0"/>
          </a:p>
          <a:p>
            <a:pPr algn="ctr"/>
            <a:r>
              <a:rPr kumimoji="1" lang="ja-JP" altLang="en-US" dirty="0" smtClean="0"/>
              <a:t>健診と一緒にできるなら、</a:t>
            </a:r>
            <a:endParaRPr kumimoji="1" lang="en-US" altLang="ja-JP" dirty="0" smtClean="0"/>
          </a:p>
          <a:p>
            <a:pPr algn="ctr"/>
            <a:r>
              <a:rPr kumimoji="1" lang="ja-JP" altLang="en-US" dirty="0" smtClean="0"/>
              <a:t>受けてみようかな？</a:t>
            </a:r>
            <a:endParaRPr kumimoji="1" lang="en-US" altLang="ja-JP" dirty="0" smtClean="0"/>
          </a:p>
        </p:txBody>
      </p:sp>
      <p:grpSp>
        <p:nvGrpSpPr>
          <p:cNvPr id="3" name="図形グループ 2"/>
          <p:cNvGrpSpPr/>
          <p:nvPr/>
        </p:nvGrpSpPr>
        <p:grpSpPr>
          <a:xfrm>
            <a:off x="3150591" y="1608318"/>
            <a:ext cx="2654843" cy="1788135"/>
            <a:chOff x="3150591" y="1608318"/>
            <a:chExt cx="2654843" cy="1788135"/>
          </a:xfrm>
        </p:grpSpPr>
        <p:grpSp>
          <p:nvGrpSpPr>
            <p:cNvPr id="13" name="図形グループ 12"/>
            <p:cNvGrpSpPr/>
            <p:nvPr/>
          </p:nvGrpSpPr>
          <p:grpSpPr>
            <a:xfrm>
              <a:off x="3150591" y="1608318"/>
              <a:ext cx="2654843" cy="1788135"/>
              <a:chOff x="4261723" y="2333842"/>
              <a:chExt cx="2654843" cy="1788135"/>
            </a:xfrm>
          </p:grpSpPr>
          <p:pic>
            <p:nvPicPr>
              <p:cNvPr id="11" name="図 10"/>
              <p:cNvPicPr>
                <a:picLocks noChangeAspect="1"/>
              </p:cNvPicPr>
              <p:nvPr/>
            </p:nvPicPr>
            <p:blipFill rotWithShape="1">
              <a:blip r:embed="rId3"/>
              <a:srcRect b="21224"/>
              <a:stretch/>
            </p:blipFill>
            <p:spPr>
              <a:xfrm>
                <a:off x="4261723" y="2333842"/>
                <a:ext cx="2654843" cy="1788135"/>
              </a:xfrm>
              <a:prstGeom prst="rect">
                <a:avLst/>
              </a:prstGeom>
            </p:spPr>
          </p:pic>
          <p:pic>
            <p:nvPicPr>
              <p:cNvPr id="12" name="図 11"/>
              <p:cNvPicPr>
                <a:picLocks noChangeAspect="1"/>
              </p:cNvPicPr>
              <p:nvPr/>
            </p:nvPicPr>
            <p:blipFill rotWithShape="1">
              <a:blip r:embed="rId4"/>
              <a:srcRect l="13301" r="11042"/>
              <a:stretch/>
            </p:blipFill>
            <p:spPr>
              <a:xfrm>
                <a:off x="4478013" y="2503476"/>
                <a:ext cx="2239006" cy="1474324"/>
              </a:xfrm>
              <a:prstGeom prst="rect">
                <a:avLst/>
              </a:prstGeom>
            </p:spPr>
          </p:pic>
        </p:grpSp>
        <p:sp>
          <p:nvSpPr>
            <p:cNvPr id="9" name="正方形/長方形 8"/>
            <p:cNvSpPr/>
            <p:nvPr/>
          </p:nvSpPr>
          <p:spPr>
            <a:xfrm>
              <a:off x="3400299" y="2726705"/>
              <a:ext cx="2113279" cy="523220"/>
            </a:xfrm>
            <a:prstGeom prst="rect">
              <a:avLst/>
            </a:prstGeom>
            <a:solidFill>
              <a:schemeClr val="accent1">
                <a:lumMod val="20000"/>
                <a:lumOff val="80000"/>
              </a:schemeClr>
            </a:solidFill>
            <a:ln w="38100" cmpd="sng">
              <a:solidFill>
                <a:srgbClr val="4F81BD"/>
              </a:solidFill>
            </a:ln>
          </p:spPr>
          <p:txBody>
            <a:bodyPr wrap="none" lIns="91440" tIns="45720" rIns="91440" bIns="45720">
              <a:spAutoFit/>
            </a:bodyPr>
            <a:lstStyle/>
            <a:p>
              <a:pPr algn="ctr"/>
              <a:r>
                <a:rPr lang="ja-JP"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知って、肝炎</a:t>
              </a:r>
              <a:endParaRPr lang="ja-JP"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pic>
        <p:nvPicPr>
          <p:cNvPr id="17" name="図 16" descr="SpecialSupporter_Announce.pdf"/>
          <p:cNvPicPr>
            <a:picLocks noChangeAspect="1"/>
          </p:cNvPicPr>
          <p:nvPr/>
        </p:nvPicPr>
        <p:blipFill rotWithShape="1">
          <a:blip r:embed="rId5">
            <a:extLst>
              <a:ext uri="{28A0092B-C50C-407E-A947-70E740481C1C}">
                <a14:useLocalDpi xmlns:a14="http://schemas.microsoft.com/office/drawing/2010/main" val="0"/>
              </a:ext>
            </a:extLst>
          </a:blip>
          <a:srcRect l="15663" t="27049" r="13599" b="51763"/>
          <a:stretch/>
        </p:blipFill>
        <p:spPr>
          <a:xfrm>
            <a:off x="5580414" y="3123276"/>
            <a:ext cx="3358509" cy="1453072"/>
          </a:xfrm>
          <a:prstGeom prst="rect">
            <a:avLst/>
          </a:prstGeom>
          <a:ln w="38100" cmpd="sng">
            <a:solidFill>
              <a:schemeClr val="accent1">
                <a:lumMod val="50000"/>
              </a:schemeClr>
            </a:solidFill>
          </a:ln>
        </p:spPr>
      </p:pic>
      <p:sp>
        <p:nvSpPr>
          <p:cNvPr id="4" name="円形吹き出し 3"/>
          <p:cNvSpPr/>
          <p:nvPr/>
        </p:nvSpPr>
        <p:spPr>
          <a:xfrm>
            <a:off x="5548876" y="799135"/>
            <a:ext cx="3390047" cy="1155940"/>
          </a:xfrm>
          <a:prstGeom prst="wedgeEllipseCallout">
            <a:avLst>
              <a:gd name="adj1" fmla="val -75543"/>
              <a:gd name="adj2" fmla="val 58163"/>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400" dirty="0" smtClean="0"/>
              <a:t>検査は必ず</a:t>
            </a:r>
            <a:r>
              <a:rPr lang="ja-JP" altLang="en-US" sz="2400" dirty="0" smtClean="0"/>
              <a:t>報われる</a:t>
            </a:r>
            <a:endParaRPr kumimoji="1" lang="ja-JP" altLang="en-US" sz="2400" dirty="0"/>
          </a:p>
        </p:txBody>
      </p:sp>
      <p:pic>
        <p:nvPicPr>
          <p:cNvPr id="5" name="図 4"/>
          <p:cNvPicPr>
            <a:picLocks noChangeAspect="1"/>
          </p:cNvPicPr>
          <p:nvPr/>
        </p:nvPicPr>
        <p:blipFill>
          <a:blip r:embed="rId6"/>
          <a:stretch>
            <a:fillRect/>
          </a:stretch>
        </p:blipFill>
        <p:spPr>
          <a:xfrm>
            <a:off x="3366881" y="4814429"/>
            <a:ext cx="1960032" cy="1768929"/>
          </a:xfrm>
          <a:prstGeom prst="rect">
            <a:avLst/>
          </a:prstGeom>
        </p:spPr>
      </p:pic>
      <p:pic>
        <p:nvPicPr>
          <p:cNvPr id="14" name="図 13"/>
          <p:cNvPicPr>
            <a:picLocks noChangeAspect="1"/>
          </p:cNvPicPr>
          <p:nvPr/>
        </p:nvPicPr>
        <p:blipFill>
          <a:blip r:embed="rId7"/>
          <a:stretch>
            <a:fillRect/>
          </a:stretch>
        </p:blipFill>
        <p:spPr>
          <a:xfrm>
            <a:off x="5743481" y="4576348"/>
            <a:ext cx="2281652" cy="2281652"/>
          </a:xfrm>
          <a:prstGeom prst="rect">
            <a:avLst/>
          </a:prstGeom>
        </p:spPr>
      </p:pic>
      <p:sp>
        <p:nvSpPr>
          <p:cNvPr id="15" name="爆発 2 14"/>
          <p:cNvSpPr/>
          <p:nvPr/>
        </p:nvSpPr>
        <p:spPr>
          <a:xfrm>
            <a:off x="5548876" y="4814429"/>
            <a:ext cx="2853220" cy="1719108"/>
          </a:xfrm>
          <a:prstGeom prst="irregularSeal2">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kumimoji="1" lang="ja-JP" altLang="en-US" dirty="0" smtClean="0"/>
              <a:t>肝炎ウイルス</a:t>
            </a:r>
            <a:endParaRPr kumimoji="1" lang="en-US" altLang="ja-JP" dirty="0" smtClean="0"/>
          </a:p>
          <a:p>
            <a:pPr algn="ctr"/>
            <a:r>
              <a:rPr kumimoji="1" lang="ja-JP" altLang="en-US" dirty="0" smtClean="0"/>
              <a:t>陽性</a:t>
            </a:r>
            <a:endParaRPr kumimoji="1" lang="ja-JP" altLang="en-US" dirty="0"/>
          </a:p>
        </p:txBody>
      </p:sp>
    </p:spTree>
    <p:extLst>
      <p:ext uri="{BB962C8B-B14F-4D97-AF65-F5344CB8AC3E}">
        <p14:creationId xmlns:p14="http://schemas.microsoft.com/office/powerpoint/2010/main" val="29335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07429" y="2417569"/>
            <a:ext cx="6296569" cy="523220"/>
          </a:xfrm>
          <a:prstGeom prst="rect">
            <a:avLst/>
          </a:prstGeom>
          <a:noFill/>
          <a:ln w="9525">
            <a:noFill/>
            <a:miter lim="800000"/>
            <a:headEnd/>
            <a:tailEnd/>
          </a:ln>
          <a:effectLst/>
        </p:spPr>
        <p:txBody>
          <a:bodyPr wrap="square">
            <a:spAutoFit/>
          </a:bodyPr>
          <a:lstStyle/>
          <a:p>
            <a:pPr>
              <a:spcBef>
                <a:spcPct val="50000"/>
              </a:spcBef>
            </a:pPr>
            <a:r>
              <a:rPr lang="ja-JP" altLang="en-US" sz="2800" u="sng" dirty="0" smtClean="0">
                <a:solidFill>
                  <a:srgbClr val="FF0000"/>
                </a:solidFill>
                <a:latin typeface="+mn-ea"/>
              </a:rPr>
              <a:t>⇒　肝臓の障害の有無を調べる検査</a:t>
            </a:r>
            <a:endParaRPr lang="ja-JP" altLang="en-US" sz="2800" u="sng" dirty="0">
              <a:latin typeface="+mn-ea"/>
            </a:endParaRPr>
          </a:p>
        </p:txBody>
      </p:sp>
      <p:sp>
        <p:nvSpPr>
          <p:cNvPr id="6" name="Text Box 4"/>
          <p:cNvSpPr txBox="1">
            <a:spLocks noChangeArrowheads="1"/>
          </p:cNvSpPr>
          <p:nvPr/>
        </p:nvSpPr>
        <p:spPr bwMode="auto">
          <a:xfrm>
            <a:off x="901141" y="2016573"/>
            <a:ext cx="6764560" cy="461665"/>
          </a:xfrm>
          <a:prstGeom prst="rect">
            <a:avLst/>
          </a:prstGeom>
          <a:noFill/>
          <a:ln w="9525">
            <a:noFill/>
            <a:miter lim="800000"/>
            <a:headEnd/>
            <a:tailEnd/>
          </a:ln>
          <a:effectLst/>
        </p:spPr>
        <p:txBody>
          <a:bodyPr wrap="square">
            <a:spAutoFit/>
          </a:bodyPr>
          <a:lstStyle/>
          <a:p>
            <a:pPr>
              <a:spcBef>
                <a:spcPct val="50000"/>
              </a:spcBef>
            </a:pPr>
            <a:r>
              <a:rPr lang="en-US" altLang="ja-JP" sz="2400" dirty="0" smtClean="0">
                <a:latin typeface="+mn-ea"/>
              </a:rPr>
              <a:t>GOT</a:t>
            </a:r>
            <a:r>
              <a:rPr lang="ja-JP" altLang="en-US" sz="2400" dirty="0" err="1">
                <a:latin typeface="+mn-ea"/>
              </a:rPr>
              <a:t>・</a:t>
            </a:r>
            <a:r>
              <a:rPr lang="en-US" altLang="ja-JP" sz="2400" dirty="0" smtClean="0">
                <a:latin typeface="+mn-ea"/>
              </a:rPr>
              <a:t>GPT</a:t>
            </a:r>
            <a:r>
              <a:rPr lang="ja-JP" altLang="en-US" sz="2400" dirty="0" err="1">
                <a:latin typeface="+mn-ea"/>
              </a:rPr>
              <a:t>・</a:t>
            </a:r>
            <a:r>
              <a:rPr lang="en-US" altLang="ja-JP" sz="2400" dirty="0" smtClean="0">
                <a:latin typeface="+mn-ea"/>
              </a:rPr>
              <a:t>γ-GTP</a:t>
            </a:r>
          </a:p>
        </p:txBody>
      </p:sp>
      <p:sp>
        <p:nvSpPr>
          <p:cNvPr id="7" name="Text Box 4"/>
          <p:cNvSpPr txBox="1">
            <a:spLocks noChangeArrowheads="1"/>
          </p:cNvSpPr>
          <p:nvPr/>
        </p:nvSpPr>
        <p:spPr bwMode="auto">
          <a:xfrm>
            <a:off x="683839" y="4454696"/>
            <a:ext cx="6720159" cy="584775"/>
          </a:xfrm>
          <a:prstGeom prst="rect">
            <a:avLst/>
          </a:prstGeom>
          <a:noFill/>
          <a:ln w="9525">
            <a:noFill/>
            <a:miter lim="800000"/>
            <a:headEnd/>
            <a:tailEnd/>
          </a:ln>
          <a:effectLst/>
        </p:spPr>
        <p:txBody>
          <a:bodyPr wrap="square">
            <a:spAutoFit/>
          </a:bodyPr>
          <a:lstStyle/>
          <a:p>
            <a:pPr>
              <a:spcBef>
                <a:spcPct val="50000"/>
              </a:spcBef>
            </a:pPr>
            <a:r>
              <a:rPr lang="ja-JP" altLang="en-US" sz="3200" u="sng" dirty="0" smtClean="0">
                <a:latin typeface="+mn-ea"/>
              </a:rPr>
              <a:t>②肝炎検診（肝炎ウイルス検査）</a:t>
            </a:r>
            <a:endParaRPr lang="en-US" altLang="ja-JP" sz="3200" u="sng" dirty="0" smtClean="0">
              <a:latin typeface="+mn-ea"/>
            </a:endParaRPr>
          </a:p>
        </p:txBody>
      </p:sp>
      <p:sp>
        <p:nvSpPr>
          <p:cNvPr id="8" name="正方形/長方形 7"/>
          <p:cNvSpPr/>
          <p:nvPr/>
        </p:nvSpPr>
        <p:spPr>
          <a:xfrm>
            <a:off x="1107429" y="5552812"/>
            <a:ext cx="7681507" cy="523220"/>
          </a:xfrm>
          <a:prstGeom prst="rect">
            <a:avLst/>
          </a:prstGeom>
          <a:ln>
            <a:noFill/>
          </a:ln>
        </p:spPr>
        <p:txBody>
          <a:bodyPr wrap="square">
            <a:spAutoFit/>
          </a:bodyPr>
          <a:lstStyle/>
          <a:p>
            <a:pPr>
              <a:spcBef>
                <a:spcPct val="50000"/>
              </a:spcBef>
            </a:pPr>
            <a:r>
              <a:rPr lang="ja-JP" altLang="en-US" sz="2800" u="sng" dirty="0" smtClean="0">
                <a:solidFill>
                  <a:srgbClr val="FF0000"/>
                </a:solidFill>
                <a:latin typeface="+mn-ea"/>
              </a:rPr>
              <a:t>⇒　肝炎ウイルス（</a:t>
            </a:r>
            <a:r>
              <a:rPr lang="en-US" altLang="ja-JP" sz="2800" u="sng" dirty="0" smtClean="0">
                <a:solidFill>
                  <a:srgbClr val="FF0000"/>
                </a:solidFill>
                <a:latin typeface="+mn-ea"/>
              </a:rPr>
              <a:t>B</a:t>
            </a:r>
            <a:r>
              <a:rPr lang="ja-JP" altLang="en-US" sz="2800" u="sng" dirty="0" smtClean="0">
                <a:solidFill>
                  <a:srgbClr val="FF0000"/>
                </a:solidFill>
                <a:latin typeface="+mn-ea"/>
              </a:rPr>
              <a:t>型、</a:t>
            </a:r>
            <a:r>
              <a:rPr lang="en-US" altLang="ja-JP" sz="2800" u="sng" dirty="0" smtClean="0">
                <a:solidFill>
                  <a:srgbClr val="FF0000"/>
                </a:solidFill>
                <a:latin typeface="+mn-ea"/>
              </a:rPr>
              <a:t>C</a:t>
            </a:r>
            <a:r>
              <a:rPr lang="ja-JP" altLang="en-US" sz="2800" u="sng" dirty="0" smtClean="0">
                <a:solidFill>
                  <a:srgbClr val="FF0000"/>
                </a:solidFill>
                <a:latin typeface="+mn-ea"/>
              </a:rPr>
              <a:t>型）の有無を調べる検査</a:t>
            </a:r>
            <a:endParaRPr lang="en-US" altLang="ja-JP" sz="2800" u="sng" dirty="0" smtClean="0">
              <a:solidFill>
                <a:srgbClr val="FF0000"/>
              </a:solidFill>
              <a:latin typeface="+mn-ea"/>
            </a:endParaRPr>
          </a:p>
        </p:txBody>
      </p:sp>
      <p:sp>
        <p:nvSpPr>
          <p:cNvPr id="9" name="Text Box 3"/>
          <p:cNvSpPr txBox="1">
            <a:spLocks noChangeArrowheads="1"/>
          </p:cNvSpPr>
          <p:nvPr/>
        </p:nvSpPr>
        <p:spPr bwMode="auto">
          <a:xfrm>
            <a:off x="901140" y="3205704"/>
            <a:ext cx="6840762" cy="1015663"/>
          </a:xfrm>
          <a:prstGeom prst="rect">
            <a:avLst/>
          </a:prstGeom>
          <a:noFill/>
          <a:ln w="9525">
            <a:noFill/>
            <a:miter lim="800000"/>
            <a:headEnd/>
            <a:tailEnd/>
          </a:ln>
          <a:effectLst/>
        </p:spPr>
        <p:txBody>
          <a:bodyPr wrap="square">
            <a:spAutoFit/>
          </a:bodyPr>
          <a:lstStyle/>
          <a:p>
            <a:pPr>
              <a:spcBef>
                <a:spcPct val="50000"/>
              </a:spcBef>
            </a:pPr>
            <a:r>
              <a:rPr lang="ja-JP" altLang="en-US" sz="2400" dirty="0" smtClean="0">
                <a:latin typeface="+mn-ea"/>
              </a:rPr>
              <a:t>ウイルス性肝炎</a:t>
            </a:r>
            <a:r>
              <a:rPr lang="ja-JP" altLang="en-US" sz="2400" dirty="0">
                <a:latin typeface="+mn-ea"/>
              </a:rPr>
              <a:t>、自己免疫性肝炎</a:t>
            </a:r>
            <a:r>
              <a:rPr lang="ja-JP" altLang="en-US" sz="2400" dirty="0" smtClean="0">
                <a:latin typeface="+mn-ea"/>
              </a:rPr>
              <a:t>、アルコール、</a:t>
            </a:r>
            <a:endParaRPr lang="en-US" altLang="ja-JP" sz="2400" dirty="0">
              <a:latin typeface="+mn-ea"/>
            </a:endParaRPr>
          </a:p>
          <a:p>
            <a:pPr>
              <a:spcBef>
                <a:spcPct val="50000"/>
              </a:spcBef>
            </a:pPr>
            <a:r>
              <a:rPr lang="ja-JP" altLang="en-US" sz="2400" dirty="0" smtClean="0">
                <a:latin typeface="+mn-ea"/>
              </a:rPr>
              <a:t>脂肪</a:t>
            </a:r>
            <a:r>
              <a:rPr lang="ja-JP" altLang="en-US" sz="2400" dirty="0">
                <a:latin typeface="+mn-ea"/>
              </a:rPr>
              <a:t>肝、</a:t>
            </a:r>
            <a:r>
              <a:rPr lang="ja-JP" altLang="en-US" sz="2400" u="sng" dirty="0">
                <a:latin typeface="+mn-ea"/>
              </a:rPr>
              <a:t>脂肪肝炎</a:t>
            </a:r>
            <a:r>
              <a:rPr lang="ja-JP" altLang="en-US" sz="2400" dirty="0">
                <a:latin typeface="+mn-ea"/>
              </a:rPr>
              <a:t>、甲状</a:t>
            </a:r>
            <a:r>
              <a:rPr lang="ja-JP" altLang="en-US" sz="2400" dirty="0" smtClean="0">
                <a:latin typeface="+mn-ea"/>
              </a:rPr>
              <a:t>腺異常など</a:t>
            </a:r>
            <a:endParaRPr lang="ja-JP" altLang="en-US" sz="2400" u="sng" dirty="0">
              <a:latin typeface="+mn-ea"/>
            </a:endParaRPr>
          </a:p>
        </p:txBody>
      </p:sp>
      <p:sp>
        <p:nvSpPr>
          <p:cNvPr id="10" name="Text Box 4"/>
          <p:cNvSpPr txBox="1">
            <a:spLocks noChangeArrowheads="1"/>
          </p:cNvSpPr>
          <p:nvPr/>
        </p:nvSpPr>
        <p:spPr bwMode="auto">
          <a:xfrm>
            <a:off x="683840" y="1414257"/>
            <a:ext cx="6195241" cy="584775"/>
          </a:xfrm>
          <a:prstGeom prst="rect">
            <a:avLst/>
          </a:prstGeom>
          <a:noFill/>
          <a:ln w="9525">
            <a:noFill/>
            <a:miter lim="800000"/>
            <a:headEnd/>
            <a:tailEnd/>
          </a:ln>
          <a:effectLst/>
        </p:spPr>
        <p:txBody>
          <a:bodyPr wrap="square">
            <a:spAutoFit/>
          </a:bodyPr>
          <a:lstStyle/>
          <a:p>
            <a:pPr>
              <a:spcBef>
                <a:spcPct val="50000"/>
              </a:spcBef>
            </a:pPr>
            <a:r>
              <a:rPr lang="ja-JP" altLang="en-US" sz="3200" u="sng" dirty="0" smtClean="0">
                <a:latin typeface="+mn-ea"/>
              </a:rPr>
              <a:t>①職場検診（</a:t>
            </a:r>
            <a:r>
              <a:rPr lang="ja-JP" altLang="en-US" sz="3200" dirty="0">
                <a:latin typeface="+mn-ea"/>
              </a:rPr>
              <a:t>肝機能検査</a:t>
            </a:r>
            <a:r>
              <a:rPr lang="ja-JP" altLang="en-US" sz="3200" u="sng" dirty="0" smtClean="0">
                <a:latin typeface="+mn-ea"/>
              </a:rPr>
              <a:t>）</a:t>
            </a:r>
            <a:endParaRPr lang="en-US" altLang="ja-JP" sz="3200" u="sng" dirty="0" smtClean="0">
              <a:latin typeface="+mn-ea"/>
            </a:endParaRPr>
          </a:p>
        </p:txBody>
      </p:sp>
      <p:sp>
        <p:nvSpPr>
          <p:cNvPr id="11" name="Text Box 4"/>
          <p:cNvSpPr txBox="1">
            <a:spLocks noChangeArrowheads="1"/>
          </p:cNvSpPr>
          <p:nvPr/>
        </p:nvSpPr>
        <p:spPr bwMode="auto">
          <a:xfrm>
            <a:off x="1054948" y="5120125"/>
            <a:ext cx="6530685" cy="461665"/>
          </a:xfrm>
          <a:prstGeom prst="rect">
            <a:avLst/>
          </a:prstGeom>
          <a:noFill/>
          <a:ln w="9525">
            <a:noFill/>
            <a:miter lim="800000"/>
            <a:headEnd/>
            <a:tailEnd/>
          </a:ln>
          <a:effectLst/>
        </p:spPr>
        <p:txBody>
          <a:bodyPr wrap="square">
            <a:spAutoFit/>
          </a:bodyPr>
          <a:lstStyle/>
          <a:p>
            <a:pPr>
              <a:spcBef>
                <a:spcPct val="50000"/>
              </a:spcBef>
            </a:pPr>
            <a:r>
              <a:rPr lang="ja-JP" altLang="en-US" sz="2400" dirty="0" smtClean="0">
                <a:latin typeface="+mn-ea"/>
              </a:rPr>
              <a:t>希望者のみ、</a:t>
            </a:r>
            <a:r>
              <a:rPr lang="en-US" altLang="ja-JP" sz="2400" dirty="0" smtClean="0">
                <a:latin typeface="+mn-ea"/>
              </a:rPr>
              <a:t>HBs</a:t>
            </a:r>
            <a:r>
              <a:rPr lang="ja-JP" altLang="en-US" sz="2400" dirty="0" smtClean="0">
                <a:latin typeface="+mn-ea"/>
              </a:rPr>
              <a:t>抗原または</a:t>
            </a:r>
            <a:r>
              <a:rPr lang="en-US" altLang="ja-JP" sz="2400" dirty="0" smtClean="0">
                <a:latin typeface="+mn-ea"/>
              </a:rPr>
              <a:t>HCV</a:t>
            </a:r>
            <a:r>
              <a:rPr lang="ja-JP" altLang="en-US" sz="2400" dirty="0" smtClean="0">
                <a:latin typeface="+mn-ea"/>
              </a:rPr>
              <a:t>抗体</a:t>
            </a:r>
            <a:endParaRPr lang="en-US" altLang="ja-JP" sz="2400" dirty="0" smtClean="0">
              <a:latin typeface="+mn-ea"/>
            </a:endParaRPr>
          </a:p>
        </p:txBody>
      </p:sp>
      <p:pic>
        <p:nvPicPr>
          <p:cNvPr id="13" name="図 12"/>
          <p:cNvPicPr>
            <a:picLocks noChangeAspect="1"/>
          </p:cNvPicPr>
          <p:nvPr/>
        </p:nvPicPr>
        <p:blipFill rotWithShape="1">
          <a:blip r:embed="rId3"/>
          <a:srcRect r="68627" b="51902"/>
          <a:stretch/>
        </p:blipFill>
        <p:spPr>
          <a:xfrm>
            <a:off x="8388424" y="6153614"/>
            <a:ext cx="768102" cy="698123"/>
          </a:xfrm>
          <a:prstGeom prst="rect">
            <a:avLst/>
          </a:prstGeom>
        </p:spPr>
      </p:pic>
      <p:sp>
        <p:nvSpPr>
          <p:cNvPr id="14" name="フッター プレースホルダー 5"/>
          <p:cNvSpPr txBox="1">
            <a:spLocks/>
          </p:cNvSpPr>
          <p:nvPr/>
        </p:nvSpPr>
        <p:spPr>
          <a:xfrm>
            <a:off x="5254580" y="6499886"/>
            <a:ext cx="3121592" cy="352127"/>
          </a:xfrm>
          <a:prstGeom prst="rect">
            <a:avLst/>
          </a:prstGeom>
        </p:spPr>
        <p:txBody>
          <a:bodyPr vert="horz" lIns="91440" tIns="45720" rIns="91440" bIns="45720" rtlCol="0" anchor="ctr"/>
          <a:lstStyle>
            <a:defPPr>
              <a:defRPr lang="es-ES"/>
            </a:defPPr>
            <a:lvl1pPr algn="ct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ja-JP" altLang="en-US" sz="1500" dirty="0">
                <a:solidFill>
                  <a:schemeClr val="tx1"/>
                </a:solidFill>
                <a:latin typeface="+mn-ea"/>
              </a:rPr>
              <a:t>　</a:t>
            </a:r>
            <a:r>
              <a:rPr lang="ja-JP" altLang="en-US" sz="1500" dirty="0" smtClean="0">
                <a:solidFill>
                  <a:schemeClr val="tx1"/>
                </a:solidFill>
                <a:latin typeface="+mn-ea"/>
              </a:rPr>
              <a:t>肝臓病教室</a:t>
            </a:r>
            <a:endParaRPr lang="es-ES" altLang="zh-CN" sz="1500" dirty="0">
              <a:solidFill>
                <a:schemeClr val="tx1"/>
              </a:solidFill>
              <a:latin typeface="+mn-ea"/>
            </a:endParaRPr>
          </a:p>
        </p:txBody>
      </p:sp>
      <p:sp>
        <p:nvSpPr>
          <p:cNvPr id="19" name="Rectangle 11"/>
          <p:cNvSpPr>
            <a:spLocks noChangeArrowheads="1"/>
          </p:cNvSpPr>
          <p:nvPr/>
        </p:nvSpPr>
        <p:spPr bwMode="auto">
          <a:xfrm>
            <a:off x="683840" y="354360"/>
            <a:ext cx="7848600" cy="914400"/>
          </a:xfrm>
          <a:prstGeom prst="rect">
            <a:avLst/>
          </a:prstGeom>
          <a:solidFill>
            <a:srgbClr val="E6FFCD"/>
          </a:solidFill>
          <a:ln w="9525">
            <a:noFill/>
            <a:miter lim="800000"/>
            <a:headEnd/>
            <a:tailEnd/>
          </a:ln>
          <a:effectLst/>
        </p:spPr>
        <p:txBody>
          <a:bodyPr wrap="none" anchor="ctr"/>
          <a:lstStyle/>
          <a:p>
            <a:endParaRPr lang="ja-JP" altLang="en-US">
              <a:latin typeface="+mn-ea"/>
            </a:endParaRPr>
          </a:p>
        </p:txBody>
      </p:sp>
      <p:sp>
        <p:nvSpPr>
          <p:cNvPr id="20" name="Line 13"/>
          <p:cNvSpPr>
            <a:spLocks noChangeShapeType="1"/>
          </p:cNvSpPr>
          <p:nvPr/>
        </p:nvSpPr>
        <p:spPr bwMode="auto">
          <a:xfrm>
            <a:off x="683840" y="1268760"/>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21" name="Line 14"/>
          <p:cNvSpPr>
            <a:spLocks noChangeShapeType="1"/>
          </p:cNvSpPr>
          <p:nvPr/>
        </p:nvSpPr>
        <p:spPr bwMode="auto">
          <a:xfrm>
            <a:off x="683840" y="332656"/>
            <a:ext cx="7848600" cy="0"/>
          </a:xfrm>
          <a:prstGeom prst="line">
            <a:avLst/>
          </a:prstGeom>
          <a:noFill/>
          <a:ln w="19050">
            <a:solidFill>
              <a:schemeClr val="accent1"/>
            </a:solidFill>
            <a:miter lim="800000"/>
            <a:headEnd/>
            <a:tailEnd/>
          </a:ln>
          <a:effectLst/>
        </p:spPr>
        <p:txBody>
          <a:bodyPr wrap="none"/>
          <a:lstStyle/>
          <a:p>
            <a:endParaRPr lang="ja-JP" altLang="en-US">
              <a:latin typeface="+mn-ea"/>
            </a:endParaRPr>
          </a:p>
        </p:txBody>
      </p:sp>
      <p:sp>
        <p:nvSpPr>
          <p:cNvPr id="22" name="Rectangle 16"/>
          <p:cNvSpPr txBox="1">
            <a:spLocks noChangeArrowheads="1"/>
          </p:cNvSpPr>
          <p:nvPr/>
        </p:nvSpPr>
        <p:spPr>
          <a:xfrm>
            <a:off x="683840" y="430560"/>
            <a:ext cx="7772400" cy="762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3600" dirty="0">
                <a:solidFill>
                  <a:srgbClr val="000099"/>
                </a:solidFill>
                <a:latin typeface="+mn-ea"/>
                <a:ea typeface="+mn-ea"/>
              </a:rPr>
              <a:t>職場での肝炎拾い上げ：</a:t>
            </a:r>
            <a:r>
              <a:rPr lang="en-US" altLang="ja-JP" sz="3600" dirty="0">
                <a:solidFill>
                  <a:srgbClr val="000099"/>
                </a:solidFill>
                <a:latin typeface="+mn-ea"/>
                <a:ea typeface="+mn-ea"/>
              </a:rPr>
              <a:t>2</a:t>
            </a:r>
            <a:r>
              <a:rPr lang="ja-JP" altLang="en-US" sz="3600" dirty="0">
                <a:solidFill>
                  <a:srgbClr val="000099"/>
                </a:solidFill>
                <a:latin typeface="+mn-ea"/>
                <a:ea typeface="+mn-ea"/>
              </a:rPr>
              <a:t>種類の検診</a:t>
            </a:r>
          </a:p>
        </p:txBody>
      </p:sp>
      <p:sp>
        <p:nvSpPr>
          <p:cNvPr id="2" name="テキスト ボックス 1"/>
          <p:cNvSpPr txBox="1"/>
          <p:nvPr/>
        </p:nvSpPr>
        <p:spPr>
          <a:xfrm>
            <a:off x="1649164" y="6129649"/>
            <a:ext cx="5406328" cy="369332"/>
          </a:xfrm>
          <a:prstGeom prst="rect">
            <a:avLst/>
          </a:prstGeom>
          <a:noFill/>
        </p:spPr>
        <p:txBody>
          <a:bodyPr wrap="square" rtlCol="0">
            <a:spAutoFit/>
          </a:bodyPr>
          <a:lstStyle/>
          <a:p>
            <a:r>
              <a:rPr lang="en-US" altLang="ja-JP" dirty="0" smtClean="0">
                <a:solidFill>
                  <a:srgbClr val="FF0000"/>
                </a:solidFill>
                <a:latin typeface="+mn-ea"/>
              </a:rPr>
              <a:t>※</a:t>
            </a:r>
            <a:r>
              <a:rPr lang="ja-JP" altLang="en-US" dirty="0" smtClean="0">
                <a:solidFill>
                  <a:srgbClr val="FF0000"/>
                </a:solidFill>
                <a:latin typeface="+mn-ea"/>
              </a:rPr>
              <a:t>ウイルス</a:t>
            </a:r>
            <a:r>
              <a:rPr lang="ja-JP" altLang="en-US" dirty="0">
                <a:solidFill>
                  <a:srgbClr val="FF0000"/>
                </a:solidFill>
                <a:latin typeface="+mn-ea"/>
              </a:rPr>
              <a:t>が</a:t>
            </a:r>
            <a:r>
              <a:rPr lang="ja-JP" altLang="en-US" dirty="0" smtClean="0">
                <a:solidFill>
                  <a:srgbClr val="FF0000"/>
                </a:solidFill>
                <a:latin typeface="+mn-ea"/>
              </a:rPr>
              <a:t>陽性でも肝機能は正常なことも</a:t>
            </a:r>
            <a:r>
              <a:rPr lang="ja-JP" altLang="en-US" dirty="0" smtClean="0">
                <a:solidFill>
                  <a:srgbClr val="FF0000"/>
                </a:solidFill>
              </a:rPr>
              <a:t>あります。</a:t>
            </a:r>
            <a:endParaRPr lang="ja-JP" altLang="en-US" dirty="0">
              <a:solidFill>
                <a:srgbClr val="FF0000"/>
              </a:solidFill>
              <a:latin typeface="+mn-ea"/>
            </a:endParaRPr>
          </a:p>
        </p:txBody>
      </p:sp>
    </p:spTree>
    <p:extLst>
      <p:ext uri="{BB962C8B-B14F-4D97-AF65-F5344CB8AC3E}">
        <p14:creationId xmlns:p14="http://schemas.microsoft.com/office/powerpoint/2010/main" val="15194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肝炎って</a:t>
            </a:r>
            <a:endParaRPr kumimoji="1" lang="ja-JP" altLang="en-US" dirty="0"/>
          </a:p>
        </p:txBody>
      </p:sp>
      <p:pic>
        <p:nvPicPr>
          <p:cNvPr id="3" name="図 2"/>
          <p:cNvPicPr>
            <a:picLocks noChangeAspect="1"/>
          </p:cNvPicPr>
          <p:nvPr/>
        </p:nvPicPr>
        <p:blipFill>
          <a:blip r:embed="rId2"/>
          <a:stretch>
            <a:fillRect/>
          </a:stretch>
        </p:blipFill>
        <p:spPr>
          <a:xfrm>
            <a:off x="1052666" y="1417638"/>
            <a:ext cx="6900817" cy="4912746"/>
          </a:xfrm>
          <a:prstGeom prst="rect">
            <a:avLst/>
          </a:prstGeom>
        </p:spPr>
      </p:pic>
      <p:sp>
        <p:nvSpPr>
          <p:cNvPr id="5" name="角丸四角形吹き出し 4"/>
          <p:cNvSpPr/>
          <p:nvPr/>
        </p:nvSpPr>
        <p:spPr>
          <a:xfrm>
            <a:off x="200508" y="4795893"/>
            <a:ext cx="8686800" cy="1855301"/>
          </a:xfrm>
          <a:prstGeom prst="wedgeRoundRectCallout">
            <a:avLst>
              <a:gd name="adj1" fmla="val -15853"/>
              <a:gd name="adj2" fmla="val -9171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b="1" dirty="0"/>
              <a:t>Q:</a:t>
            </a:r>
            <a:r>
              <a:rPr lang="ja-JP" altLang="en-US" b="1" dirty="0"/>
              <a:t>肝炎って聞いたことあるけどどんな病気</a:t>
            </a:r>
            <a:r>
              <a:rPr lang="ja-JP" altLang="en-US" b="1" dirty="0" smtClean="0"/>
              <a:t>？</a:t>
            </a:r>
            <a:endParaRPr lang="en-US" altLang="ja-JP" b="1" dirty="0" smtClean="0"/>
          </a:p>
          <a:p>
            <a:endParaRPr lang="ja-JP" altLang="en-US" b="1" dirty="0"/>
          </a:p>
          <a:p>
            <a:r>
              <a:rPr lang="en-US" altLang="ja-JP" dirty="0"/>
              <a:t>A:</a:t>
            </a:r>
            <a:r>
              <a:rPr lang="ja-JP" altLang="en-US" dirty="0"/>
              <a:t>肝炎とは、肝臓の細胞に炎症が起こり、肝細胞が壊される病気です。</a:t>
            </a:r>
          </a:p>
          <a:p>
            <a:r>
              <a:rPr lang="ja-JP" altLang="en-US" dirty="0"/>
              <a:t>その原因には、ウイルス、アルコール、自己免疫等がありますが、日本においては、</a:t>
            </a:r>
            <a:r>
              <a:rPr lang="en-US" altLang="ja-JP" dirty="0"/>
              <a:t>B</a:t>
            </a:r>
            <a:r>
              <a:rPr lang="ja-JP" altLang="en-US" dirty="0"/>
              <a:t>型肝炎ウイルスあるいは</a:t>
            </a:r>
            <a:r>
              <a:rPr lang="en-US" altLang="ja-JP" dirty="0"/>
              <a:t>C</a:t>
            </a:r>
            <a:r>
              <a:rPr lang="ja-JP" altLang="en-US" dirty="0"/>
              <a:t>型肝炎ウイルス感染による肝炎がその多くを占めています</a:t>
            </a:r>
            <a:r>
              <a:rPr lang="ja-JP" altLang="en-US" dirty="0" smtClean="0"/>
              <a:t>。</a:t>
            </a:r>
            <a:endParaRPr kumimoji="1" lang="ja-JP" altLang="en-US" dirty="0"/>
          </a:p>
        </p:txBody>
      </p:sp>
    </p:spTree>
    <p:extLst>
      <p:ext uri="{BB962C8B-B14F-4D97-AF65-F5344CB8AC3E}">
        <p14:creationId xmlns:p14="http://schemas.microsoft.com/office/powerpoint/2010/main" val="1532677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ウイルス性</a:t>
            </a:r>
            <a:r>
              <a:rPr kumimoji="1" lang="ja-JP" altLang="en-US" dirty="0" smtClean="0"/>
              <a:t>肝炎のイメージ</a:t>
            </a:r>
            <a:endParaRPr kumimoji="1" lang="ja-JP" altLang="en-US" dirty="0"/>
          </a:p>
        </p:txBody>
      </p:sp>
      <p:pic>
        <p:nvPicPr>
          <p:cNvPr id="3" name="図 2"/>
          <p:cNvPicPr>
            <a:picLocks noChangeAspect="1"/>
          </p:cNvPicPr>
          <p:nvPr/>
        </p:nvPicPr>
        <p:blipFill>
          <a:blip r:embed="rId2"/>
          <a:stretch>
            <a:fillRect/>
          </a:stretch>
        </p:blipFill>
        <p:spPr>
          <a:xfrm>
            <a:off x="457200" y="1629346"/>
            <a:ext cx="1391972" cy="1353693"/>
          </a:xfrm>
          <a:prstGeom prst="rect">
            <a:avLst/>
          </a:prstGeom>
        </p:spPr>
      </p:pic>
      <p:pic>
        <p:nvPicPr>
          <p:cNvPr id="4" name="図 3"/>
          <p:cNvPicPr>
            <a:picLocks noChangeAspect="1"/>
          </p:cNvPicPr>
          <p:nvPr/>
        </p:nvPicPr>
        <p:blipFill>
          <a:blip r:embed="rId2"/>
          <a:stretch>
            <a:fillRect/>
          </a:stretch>
        </p:blipFill>
        <p:spPr>
          <a:xfrm>
            <a:off x="2001572" y="1629346"/>
            <a:ext cx="1391972" cy="1353693"/>
          </a:xfrm>
          <a:prstGeom prst="rect">
            <a:avLst/>
          </a:prstGeom>
        </p:spPr>
      </p:pic>
      <p:pic>
        <p:nvPicPr>
          <p:cNvPr id="5" name="図 4"/>
          <p:cNvPicPr>
            <a:picLocks noChangeAspect="1"/>
          </p:cNvPicPr>
          <p:nvPr/>
        </p:nvPicPr>
        <p:blipFill>
          <a:blip r:embed="rId2"/>
          <a:stretch>
            <a:fillRect/>
          </a:stretch>
        </p:blipFill>
        <p:spPr>
          <a:xfrm>
            <a:off x="3583802" y="1629346"/>
            <a:ext cx="1391972" cy="1353693"/>
          </a:xfrm>
          <a:prstGeom prst="rect">
            <a:avLst/>
          </a:prstGeom>
        </p:spPr>
      </p:pic>
      <p:pic>
        <p:nvPicPr>
          <p:cNvPr id="6" name="図 5"/>
          <p:cNvPicPr>
            <a:picLocks noChangeAspect="1"/>
          </p:cNvPicPr>
          <p:nvPr/>
        </p:nvPicPr>
        <p:blipFill>
          <a:blip r:embed="rId2"/>
          <a:stretch>
            <a:fillRect/>
          </a:stretch>
        </p:blipFill>
        <p:spPr>
          <a:xfrm>
            <a:off x="609600" y="3335920"/>
            <a:ext cx="1391972" cy="1353693"/>
          </a:xfrm>
          <a:prstGeom prst="rect">
            <a:avLst/>
          </a:prstGeom>
        </p:spPr>
      </p:pic>
      <p:pic>
        <p:nvPicPr>
          <p:cNvPr id="7" name="図 6"/>
          <p:cNvPicPr>
            <a:picLocks noChangeAspect="1"/>
          </p:cNvPicPr>
          <p:nvPr/>
        </p:nvPicPr>
        <p:blipFill>
          <a:blip r:embed="rId2"/>
          <a:stretch>
            <a:fillRect/>
          </a:stretch>
        </p:blipFill>
        <p:spPr>
          <a:xfrm>
            <a:off x="2153972" y="3335920"/>
            <a:ext cx="1391972" cy="1353693"/>
          </a:xfrm>
          <a:prstGeom prst="rect">
            <a:avLst/>
          </a:prstGeom>
        </p:spPr>
      </p:pic>
      <p:pic>
        <p:nvPicPr>
          <p:cNvPr id="8" name="図 7"/>
          <p:cNvPicPr>
            <a:picLocks noChangeAspect="1"/>
          </p:cNvPicPr>
          <p:nvPr/>
        </p:nvPicPr>
        <p:blipFill>
          <a:blip r:embed="rId2"/>
          <a:stretch>
            <a:fillRect/>
          </a:stretch>
        </p:blipFill>
        <p:spPr>
          <a:xfrm>
            <a:off x="3736202" y="3335920"/>
            <a:ext cx="1391972" cy="1353693"/>
          </a:xfrm>
          <a:prstGeom prst="rect">
            <a:avLst/>
          </a:prstGeom>
        </p:spPr>
      </p:pic>
      <p:pic>
        <p:nvPicPr>
          <p:cNvPr id="9" name="図 8"/>
          <p:cNvPicPr>
            <a:picLocks noChangeAspect="1"/>
          </p:cNvPicPr>
          <p:nvPr/>
        </p:nvPicPr>
        <p:blipFill>
          <a:blip r:embed="rId2"/>
          <a:stretch>
            <a:fillRect/>
          </a:stretch>
        </p:blipFill>
        <p:spPr>
          <a:xfrm>
            <a:off x="609600" y="4956939"/>
            <a:ext cx="1391972" cy="1353693"/>
          </a:xfrm>
          <a:prstGeom prst="rect">
            <a:avLst/>
          </a:prstGeom>
        </p:spPr>
      </p:pic>
      <p:pic>
        <p:nvPicPr>
          <p:cNvPr id="10" name="図 9"/>
          <p:cNvPicPr>
            <a:picLocks noChangeAspect="1"/>
          </p:cNvPicPr>
          <p:nvPr/>
        </p:nvPicPr>
        <p:blipFill>
          <a:blip r:embed="rId2"/>
          <a:stretch>
            <a:fillRect/>
          </a:stretch>
        </p:blipFill>
        <p:spPr>
          <a:xfrm>
            <a:off x="2153972" y="4956939"/>
            <a:ext cx="1391972" cy="1353693"/>
          </a:xfrm>
          <a:prstGeom prst="rect">
            <a:avLst/>
          </a:prstGeom>
        </p:spPr>
      </p:pic>
      <p:pic>
        <p:nvPicPr>
          <p:cNvPr id="11" name="図 10"/>
          <p:cNvPicPr>
            <a:picLocks noChangeAspect="1"/>
          </p:cNvPicPr>
          <p:nvPr/>
        </p:nvPicPr>
        <p:blipFill>
          <a:blip r:embed="rId2"/>
          <a:stretch>
            <a:fillRect/>
          </a:stretch>
        </p:blipFill>
        <p:spPr>
          <a:xfrm>
            <a:off x="3736202" y="4956939"/>
            <a:ext cx="1391972" cy="1353693"/>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90" y="1222108"/>
            <a:ext cx="1027882" cy="814475"/>
          </a:xfrm>
          <a:prstGeom prst="rect">
            <a:avLst/>
          </a:prstGeom>
          <a:noFill/>
          <a:ln>
            <a:noFill/>
          </a:ln>
        </p:spPr>
      </p:pic>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920" y="1222108"/>
            <a:ext cx="1027882" cy="814475"/>
          </a:xfrm>
          <a:prstGeom prst="rect">
            <a:avLst/>
          </a:prstGeom>
          <a:noFill/>
          <a:ln>
            <a:noFill/>
          </a:ln>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292" y="1222108"/>
            <a:ext cx="1027882" cy="814475"/>
          </a:xfrm>
          <a:prstGeom prst="rect">
            <a:avLst/>
          </a:prstGeom>
          <a:noFill/>
          <a:ln>
            <a:noFill/>
          </a:ln>
        </p:spPr>
      </p:pic>
      <p:pic>
        <p:nvPicPr>
          <p:cNvPr id="17" name="図 16"/>
          <p:cNvPicPr>
            <a:picLocks noChangeAspect="1"/>
          </p:cNvPicPr>
          <p:nvPr/>
        </p:nvPicPr>
        <p:blipFill>
          <a:blip r:embed="rId4"/>
          <a:stretch>
            <a:fillRect/>
          </a:stretch>
        </p:blipFill>
        <p:spPr>
          <a:xfrm>
            <a:off x="5241690" y="1417638"/>
            <a:ext cx="1492138" cy="2347770"/>
          </a:xfrm>
          <a:prstGeom prst="rect">
            <a:avLst/>
          </a:prstGeom>
        </p:spPr>
      </p:pic>
      <p:pic>
        <p:nvPicPr>
          <p:cNvPr id="18" name="図 17"/>
          <p:cNvPicPr>
            <a:picLocks noChangeAspect="1"/>
          </p:cNvPicPr>
          <p:nvPr/>
        </p:nvPicPr>
        <p:blipFill>
          <a:blip r:embed="rId5"/>
          <a:stretch>
            <a:fillRect/>
          </a:stretch>
        </p:blipFill>
        <p:spPr>
          <a:xfrm>
            <a:off x="6733828" y="990600"/>
            <a:ext cx="1952972" cy="1666536"/>
          </a:xfrm>
          <a:prstGeom prst="rect">
            <a:avLst/>
          </a:prstGeom>
        </p:spPr>
      </p:pic>
      <p:pic>
        <p:nvPicPr>
          <p:cNvPr id="19" name="図 18"/>
          <p:cNvPicPr>
            <a:picLocks noChangeAspect="1"/>
          </p:cNvPicPr>
          <p:nvPr/>
        </p:nvPicPr>
        <p:blipFill>
          <a:blip r:embed="rId5"/>
          <a:stretch>
            <a:fillRect/>
          </a:stretch>
        </p:blipFill>
        <p:spPr>
          <a:xfrm>
            <a:off x="6886228" y="1823868"/>
            <a:ext cx="1952972" cy="1666536"/>
          </a:xfrm>
          <a:prstGeom prst="rect">
            <a:avLst/>
          </a:prstGeom>
        </p:spPr>
      </p:pic>
      <p:pic>
        <p:nvPicPr>
          <p:cNvPr id="20" name="図 19"/>
          <p:cNvPicPr>
            <a:picLocks noChangeAspect="1"/>
          </p:cNvPicPr>
          <p:nvPr/>
        </p:nvPicPr>
        <p:blipFill>
          <a:blip r:embed="rId5"/>
          <a:stretch>
            <a:fillRect/>
          </a:stretch>
        </p:blipFill>
        <p:spPr>
          <a:xfrm>
            <a:off x="6886228" y="2657136"/>
            <a:ext cx="1952972" cy="1666536"/>
          </a:xfrm>
          <a:prstGeom prst="rect">
            <a:avLst/>
          </a:prstGeom>
        </p:spPr>
      </p:pic>
      <p:pic>
        <p:nvPicPr>
          <p:cNvPr id="22" name="図 21"/>
          <p:cNvPicPr>
            <a:picLocks noChangeAspect="1"/>
          </p:cNvPicPr>
          <p:nvPr/>
        </p:nvPicPr>
        <p:blipFill>
          <a:blip r:embed="rId6"/>
          <a:stretch>
            <a:fillRect/>
          </a:stretch>
        </p:blipFill>
        <p:spPr>
          <a:xfrm>
            <a:off x="120449" y="1329252"/>
            <a:ext cx="1914541" cy="1751805"/>
          </a:xfrm>
          <a:prstGeom prst="rect">
            <a:avLst/>
          </a:prstGeom>
        </p:spPr>
      </p:pic>
      <p:pic>
        <p:nvPicPr>
          <p:cNvPr id="24" name="図 23"/>
          <p:cNvPicPr>
            <a:picLocks noChangeAspect="1"/>
          </p:cNvPicPr>
          <p:nvPr/>
        </p:nvPicPr>
        <p:blipFill>
          <a:blip r:embed="rId6"/>
          <a:stretch>
            <a:fillRect/>
          </a:stretch>
        </p:blipFill>
        <p:spPr>
          <a:xfrm>
            <a:off x="1804395" y="1329252"/>
            <a:ext cx="1914541" cy="1751805"/>
          </a:xfrm>
          <a:prstGeom prst="rect">
            <a:avLst/>
          </a:prstGeom>
        </p:spPr>
      </p:pic>
      <p:sp>
        <p:nvSpPr>
          <p:cNvPr id="28" name="円/楕円 27"/>
          <p:cNvSpPr/>
          <p:nvPr/>
        </p:nvSpPr>
        <p:spPr>
          <a:xfrm>
            <a:off x="351355" y="546642"/>
            <a:ext cx="516490" cy="505965"/>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AST</a:t>
            </a:r>
            <a:endParaRPr kumimoji="1" lang="ja-JP" altLang="en-US" sz="1600" dirty="0">
              <a:latin typeface="ＤＦＰ太丸ゴシック体"/>
              <a:ea typeface="ＤＦＰ太丸ゴシック体"/>
              <a:cs typeface="ＤＦＰ太丸ゴシック体"/>
            </a:endParaRPr>
          </a:p>
        </p:txBody>
      </p:sp>
      <p:sp>
        <p:nvSpPr>
          <p:cNvPr id="30" name="円/楕円 29"/>
          <p:cNvSpPr/>
          <p:nvPr/>
        </p:nvSpPr>
        <p:spPr>
          <a:xfrm>
            <a:off x="1590927" y="274638"/>
            <a:ext cx="516490" cy="505965"/>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ALT</a:t>
            </a:r>
            <a:endParaRPr kumimoji="1" lang="ja-JP" altLang="en-US" sz="1600" dirty="0">
              <a:latin typeface="ＤＦＰ太丸ゴシック体"/>
              <a:ea typeface="ＤＦＰ太丸ゴシック体"/>
              <a:cs typeface="ＤＦＰ太丸ゴシック体"/>
            </a:endParaRP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090" y="2989114"/>
            <a:ext cx="1027882" cy="814475"/>
          </a:xfrm>
          <a:prstGeom prst="rect">
            <a:avLst/>
          </a:prstGeom>
          <a:noFill/>
          <a:ln>
            <a:noFill/>
          </a:ln>
        </p:spPr>
      </p:pic>
      <p:pic>
        <p:nvPicPr>
          <p:cNvPr id="32" name="図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8320" y="2989114"/>
            <a:ext cx="1027882" cy="814475"/>
          </a:xfrm>
          <a:prstGeom prst="rect">
            <a:avLst/>
          </a:prstGeom>
          <a:noFill/>
          <a:ln>
            <a:noFill/>
          </a:ln>
        </p:spPr>
      </p:pic>
      <p:pic>
        <p:nvPicPr>
          <p:cNvPr id="33" name="図 32"/>
          <p:cNvPicPr>
            <a:picLocks noChangeAspect="1"/>
          </p:cNvPicPr>
          <p:nvPr/>
        </p:nvPicPr>
        <p:blipFill>
          <a:blip r:embed="rId6"/>
          <a:stretch>
            <a:fillRect/>
          </a:stretch>
        </p:blipFill>
        <p:spPr>
          <a:xfrm>
            <a:off x="3261775" y="1329252"/>
            <a:ext cx="1914541" cy="1751805"/>
          </a:xfrm>
          <a:prstGeom prst="rect">
            <a:avLst/>
          </a:prstGeom>
        </p:spPr>
      </p:pic>
      <p:pic>
        <p:nvPicPr>
          <p:cNvPr id="34" name="図 33"/>
          <p:cNvPicPr>
            <a:picLocks noChangeAspect="1"/>
          </p:cNvPicPr>
          <p:nvPr/>
        </p:nvPicPr>
        <p:blipFill>
          <a:blip r:embed="rId6"/>
          <a:stretch>
            <a:fillRect/>
          </a:stretch>
        </p:blipFill>
        <p:spPr>
          <a:xfrm>
            <a:off x="375411" y="3081057"/>
            <a:ext cx="1914541" cy="1751805"/>
          </a:xfrm>
          <a:prstGeom prst="rect">
            <a:avLst/>
          </a:prstGeom>
        </p:spPr>
      </p:pic>
      <p:sp>
        <p:nvSpPr>
          <p:cNvPr id="35" name="円/楕円 34"/>
          <p:cNvSpPr/>
          <p:nvPr/>
        </p:nvSpPr>
        <p:spPr>
          <a:xfrm>
            <a:off x="117166" y="3299789"/>
            <a:ext cx="516490" cy="505965"/>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AST</a:t>
            </a:r>
            <a:endParaRPr kumimoji="1" lang="ja-JP" altLang="en-US" sz="1600" dirty="0">
              <a:latin typeface="ＤＦＰ太丸ゴシック体"/>
              <a:ea typeface="ＤＦＰ太丸ゴシック体"/>
              <a:cs typeface="ＤＦＰ太丸ゴシック体"/>
            </a:endParaRPr>
          </a:p>
        </p:txBody>
      </p:sp>
      <p:sp>
        <p:nvSpPr>
          <p:cNvPr id="36" name="円/楕円 35"/>
          <p:cNvSpPr/>
          <p:nvPr/>
        </p:nvSpPr>
        <p:spPr>
          <a:xfrm>
            <a:off x="93110" y="4354408"/>
            <a:ext cx="516490" cy="505965"/>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ALT</a:t>
            </a:r>
            <a:endParaRPr kumimoji="1" lang="ja-JP" altLang="en-US" sz="1600" dirty="0">
              <a:latin typeface="ＤＦＰ太丸ゴシック体"/>
              <a:ea typeface="ＤＦＰ太丸ゴシック体"/>
              <a:cs typeface="ＤＦＰ太丸ゴシック体"/>
            </a:endParaRPr>
          </a:p>
        </p:txBody>
      </p:sp>
      <p:sp>
        <p:nvSpPr>
          <p:cNvPr id="37" name="円/楕円 36"/>
          <p:cNvSpPr/>
          <p:nvPr/>
        </p:nvSpPr>
        <p:spPr>
          <a:xfrm>
            <a:off x="1919783" y="3805754"/>
            <a:ext cx="516490" cy="505965"/>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AST</a:t>
            </a:r>
            <a:endParaRPr kumimoji="1" lang="ja-JP" altLang="en-US" sz="1600" dirty="0">
              <a:latin typeface="ＤＦＰ太丸ゴシック体"/>
              <a:ea typeface="ＤＦＰ太丸ゴシック体"/>
              <a:cs typeface="ＤＦＰ太丸ゴシック体"/>
            </a:endParaRPr>
          </a:p>
        </p:txBody>
      </p:sp>
      <p:sp>
        <p:nvSpPr>
          <p:cNvPr id="38" name="円/楕円 37"/>
          <p:cNvSpPr/>
          <p:nvPr/>
        </p:nvSpPr>
        <p:spPr>
          <a:xfrm>
            <a:off x="1895727" y="4860373"/>
            <a:ext cx="516490" cy="505965"/>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ALT</a:t>
            </a:r>
            <a:endParaRPr kumimoji="1" lang="ja-JP" altLang="en-US" sz="1600" dirty="0">
              <a:latin typeface="ＤＦＰ太丸ゴシック体"/>
              <a:ea typeface="ＤＦＰ太丸ゴシック体"/>
              <a:cs typeface="ＤＦＰ太丸ゴシック体"/>
            </a:endParaRPr>
          </a:p>
        </p:txBody>
      </p:sp>
      <p:sp>
        <p:nvSpPr>
          <p:cNvPr id="39" name="円/楕円 38"/>
          <p:cNvSpPr/>
          <p:nvPr/>
        </p:nvSpPr>
        <p:spPr>
          <a:xfrm>
            <a:off x="2344230" y="440906"/>
            <a:ext cx="516490" cy="505965"/>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AST</a:t>
            </a:r>
            <a:endParaRPr kumimoji="1" lang="ja-JP" altLang="en-US" sz="1600" dirty="0">
              <a:latin typeface="ＤＦＰ太丸ゴシック体"/>
              <a:ea typeface="ＤＦＰ太丸ゴシック体"/>
              <a:cs typeface="ＤＦＰ太丸ゴシック体"/>
            </a:endParaRPr>
          </a:p>
        </p:txBody>
      </p:sp>
      <p:sp>
        <p:nvSpPr>
          <p:cNvPr id="40" name="円/楕円 39"/>
          <p:cNvSpPr/>
          <p:nvPr/>
        </p:nvSpPr>
        <p:spPr>
          <a:xfrm>
            <a:off x="3583802" y="168902"/>
            <a:ext cx="516490" cy="505965"/>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1600" dirty="0" smtClean="0">
                <a:latin typeface="ＤＦＰ太丸ゴシック体"/>
                <a:ea typeface="ＤＦＰ太丸ゴシック体"/>
                <a:cs typeface="ＤＦＰ太丸ゴシック体"/>
              </a:rPr>
              <a:t>ALT</a:t>
            </a:r>
            <a:endParaRPr kumimoji="1" lang="ja-JP" altLang="en-US" sz="16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23323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Scale>
                                      <p:cBhvr>
                                        <p:cTn id="14"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
                                        </p:tgtEl>
                                        <p:attrNameLst>
                                          <p:attrName>ppt_x</p:attrName>
                                          <p:attrName>ppt_y</p:attrName>
                                        </p:attrNameLst>
                                      </p:cBhvr>
                                    </p:animMotion>
                                    <p:animEffect transition="in" filter="fade">
                                      <p:cBhvr>
                                        <p:cTn id="16" dur="1000"/>
                                        <p:tgtEl>
                                          <p:spTgt spid="14"/>
                                        </p:tgtEl>
                                      </p:cBhvr>
                                    </p:animEffect>
                                  </p:childTnLst>
                                </p:cTn>
                              </p:par>
                              <p:par>
                                <p:cTn id="17" presetID="5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Scale>
                                      <p:cBhvr>
                                        <p:cTn id="1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5"/>
                                        </p:tgtEl>
                                        <p:attrNameLst>
                                          <p:attrName>ppt_x</p:attrName>
                                          <p:attrName>ppt_y</p:attrName>
                                        </p:attrNameLst>
                                      </p:cBhvr>
                                    </p:animMotion>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p:tgtEl>
                                          <p:spTgt spid="22"/>
                                        </p:tgtEl>
                                        <p:attrNameLst>
                                          <p:attrName>ppt_y</p:attrName>
                                        </p:attrNameLst>
                                      </p:cBhvr>
                                      <p:tavLst>
                                        <p:tav tm="0">
                                          <p:val>
                                            <p:strVal val="#ppt_y+#ppt_h*1.125000"/>
                                          </p:val>
                                        </p:tav>
                                        <p:tav tm="100000">
                                          <p:val>
                                            <p:strVal val="#ppt_y"/>
                                          </p:val>
                                        </p:tav>
                                      </p:tavLst>
                                    </p:anim>
                                    <p:animEffect transition="in" filter="wipe(up)">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p:tgtEl>
                                          <p:spTgt spid="24"/>
                                        </p:tgtEl>
                                        <p:attrNameLst>
                                          <p:attrName>ppt_y</p:attrName>
                                        </p:attrNameLst>
                                      </p:cBhvr>
                                      <p:tavLst>
                                        <p:tav tm="0">
                                          <p:val>
                                            <p:strVal val="#ppt_y+#ppt_h*1.125000"/>
                                          </p:val>
                                        </p:tav>
                                        <p:tav tm="100000">
                                          <p:val>
                                            <p:strVal val="#ppt_y"/>
                                          </p:val>
                                        </p:tav>
                                      </p:tavLst>
                                    </p:anim>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3"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
                                        <p:tgtEl>
                                          <p:spTgt spid="28"/>
                                        </p:tgtEl>
                                      </p:cBhvr>
                                    </p:animEffect>
                                    <p:anim calcmode="lin" valueType="num">
                                      <p:cBhvr>
                                        <p:cTn id="61" dur="400" fill="hold"/>
                                        <p:tgtEl>
                                          <p:spTgt spid="28"/>
                                        </p:tgtEl>
                                        <p:attrNameLst>
                                          <p:attrName>ppt_x</p:attrName>
                                        </p:attrNameLst>
                                      </p:cBhvr>
                                      <p:tavLst>
                                        <p:tav tm="0">
                                          <p:val>
                                            <p:strVal val="#ppt_x"/>
                                          </p:val>
                                        </p:tav>
                                        <p:tav tm="100000">
                                          <p:val>
                                            <p:strVal val="#ppt_x"/>
                                          </p:val>
                                        </p:tav>
                                      </p:tavLst>
                                    </p:anim>
                                    <p:anim calcmode="lin" valueType="num">
                                      <p:cBhvr>
                                        <p:cTn id="62" dur="400" fill="hold"/>
                                        <p:tgtEl>
                                          <p:spTgt spid="28"/>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5" presetID="43"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
                                        <p:tgtEl>
                                          <p:spTgt spid="30"/>
                                        </p:tgtEl>
                                      </p:cBhvr>
                                    </p:animEffect>
                                    <p:anim calcmode="lin" valueType="num">
                                      <p:cBhvr>
                                        <p:cTn id="68" dur="400" fill="hold"/>
                                        <p:tgtEl>
                                          <p:spTgt spid="30"/>
                                        </p:tgtEl>
                                        <p:attrNameLst>
                                          <p:attrName>ppt_x</p:attrName>
                                        </p:attrNameLst>
                                      </p:cBhvr>
                                      <p:tavLst>
                                        <p:tav tm="0">
                                          <p:val>
                                            <p:strVal val="#ppt_x"/>
                                          </p:val>
                                        </p:tav>
                                        <p:tav tm="100000">
                                          <p:val>
                                            <p:strVal val="#ppt_x"/>
                                          </p:val>
                                        </p:tav>
                                      </p:tavLst>
                                    </p:anim>
                                    <p:anim calcmode="lin" valueType="num">
                                      <p:cBhvr>
                                        <p:cTn id="69" dur="400" fill="hold"/>
                                        <p:tgtEl>
                                          <p:spTgt spid="30"/>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2" presetID="43"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
                                        <p:tgtEl>
                                          <p:spTgt spid="39"/>
                                        </p:tgtEl>
                                      </p:cBhvr>
                                    </p:animEffect>
                                    <p:anim calcmode="lin" valueType="num">
                                      <p:cBhvr>
                                        <p:cTn id="75" dur="400" fill="hold"/>
                                        <p:tgtEl>
                                          <p:spTgt spid="39"/>
                                        </p:tgtEl>
                                        <p:attrNameLst>
                                          <p:attrName>ppt_x</p:attrName>
                                        </p:attrNameLst>
                                      </p:cBhvr>
                                      <p:tavLst>
                                        <p:tav tm="0">
                                          <p:val>
                                            <p:strVal val="#ppt_x"/>
                                          </p:val>
                                        </p:tav>
                                        <p:tav tm="100000">
                                          <p:val>
                                            <p:strVal val="#ppt_x"/>
                                          </p:val>
                                        </p:tav>
                                      </p:tavLst>
                                    </p:anim>
                                    <p:anim calcmode="lin" valueType="num">
                                      <p:cBhvr>
                                        <p:cTn id="76" dur="400" fill="hold"/>
                                        <p:tgtEl>
                                          <p:spTgt spid="39"/>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9" presetID="43"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
                                        <p:tgtEl>
                                          <p:spTgt spid="40"/>
                                        </p:tgtEl>
                                      </p:cBhvr>
                                    </p:animEffect>
                                    <p:anim calcmode="lin" valueType="num">
                                      <p:cBhvr>
                                        <p:cTn id="82" dur="400" fill="hold"/>
                                        <p:tgtEl>
                                          <p:spTgt spid="40"/>
                                        </p:tgtEl>
                                        <p:attrNameLst>
                                          <p:attrName>ppt_x</p:attrName>
                                        </p:attrNameLst>
                                      </p:cBhvr>
                                      <p:tavLst>
                                        <p:tav tm="0">
                                          <p:val>
                                            <p:strVal val="#ppt_x"/>
                                          </p:val>
                                        </p:tav>
                                        <p:tav tm="100000">
                                          <p:val>
                                            <p:strVal val="#ppt_x"/>
                                          </p:val>
                                        </p:tav>
                                      </p:tavLst>
                                    </p:anim>
                                    <p:anim calcmode="lin" valueType="num">
                                      <p:cBhvr>
                                        <p:cTn id="83" dur="400" fill="hold"/>
                                        <p:tgtEl>
                                          <p:spTgt spid="40"/>
                                        </p:tgtEl>
                                        <p:attrNameLst>
                                          <p:attrName>ppt_y</p:attrName>
                                        </p:attrNameLst>
                                      </p:cBhvr>
                                      <p:tavLst>
                                        <p:tav tm="0">
                                          <p:val>
                                            <p:strVal val="#ppt_y+0.31"/>
                                          </p:val>
                                        </p:tav>
                                        <p:tav tm="100000">
                                          <p:val>
                                            <p:strVal val="#ppt_y+0.31"/>
                                          </p:val>
                                        </p:tav>
                                      </p:tavLst>
                                    </p:anim>
                                    <p:anim calcmode="lin" valueType="num">
                                      <p:cBhvr>
                                        <p:cTn id="84" dur="600" decel="50000" fill="hold">
                                          <p:stCondLst>
                                            <p:cond delay="400"/>
                                          </p:stCondLst>
                                        </p:cTn>
                                        <p:tgtEl>
                                          <p:spTgt spid="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5" dur="600" decel="50000" fill="hold">
                                          <p:stCondLst>
                                            <p:cond delay="400"/>
                                          </p:stCondLst>
                                        </p:cTn>
                                        <p:tgtEl>
                                          <p:spTgt spid="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2"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Scale>
                                      <p:cBhvr>
                                        <p:cTn id="9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31"/>
                                        </p:tgtEl>
                                        <p:attrNameLst>
                                          <p:attrName>ppt_x</p:attrName>
                                          <p:attrName>ppt_y</p:attrName>
                                        </p:attrNameLst>
                                      </p:cBhvr>
                                    </p:animMotion>
                                    <p:animEffect transition="in" filter="fade">
                                      <p:cBhvr>
                                        <p:cTn id="92" dur="1000"/>
                                        <p:tgtEl>
                                          <p:spTgt spid="31"/>
                                        </p:tgtEl>
                                      </p:cBhvr>
                                    </p:animEffect>
                                  </p:childTnLst>
                                </p:cTn>
                              </p:par>
                              <p:par>
                                <p:cTn id="93" presetID="52"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Scale>
                                      <p:cBhvr>
                                        <p:cTn id="95"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6" dur="1000" decel="50000" fill="hold">
                                          <p:stCondLst>
                                            <p:cond delay="0"/>
                                          </p:stCondLst>
                                        </p:cTn>
                                        <p:tgtEl>
                                          <p:spTgt spid="32"/>
                                        </p:tgtEl>
                                        <p:attrNameLst>
                                          <p:attrName>ppt_x</p:attrName>
                                          <p:attrName>ppt_y</p:attrName>
                                        </p:attrNameLst>
                                      </p:cBhvr>
                                    </p:animMotion>
                                    <p:animEffect transition="in" filter="fade">
                                      <p:cBhvr>
                                        <p:cTn id="97" dur="10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additive="base">
                                        <p:cTn id="102" dur="500"/>
                                        <p:tgtEl>
                                          <p:spTgt spid="34"/>
                                        </p:tgtEl>
                                        <p:attrNameLst>
                                          <p:attrName>ppt_y</p:attrName>
                                        </p:attrNameLst>
                                      </p:cBhvr>
                                      <p:tavLst>
                                        <p:tav tm="0">
                                          <p:val>
                                            <p:strVal val="#ppt_y+#ppt_h*1.125000"/>
                                          </p:val>
                                        </p:tav>
                                        <p:tav tm="100000">
                                          <p:val>
                                            <p:strVal val="#ppt_y"/>
                                          </p:val>
                                        </p:tav>
                                      </p:tavLst>
                                    </p:anim>
                                    <p:animEffect transition="in" filter="wipe(up)">
                                      <p:cBhvr>
                                        <p:cTn id="103" dur="500"/>
                                        <p:tgtEl>
                                          <p:spTgt spid="34"/>
                                        </p:tgtEl>
                                      </p:cBhvr>
                                    </p:animEffect>
                                  </p:childTnLst>
                                </p:cTn>
                              </p:par>
                              <p:par>
                                <p:cTn id="104" presetID="12" presetClass="entr" presetSubtype="4"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additive="base">
                                        <p:cTn id="106" dur="500"/>
                                        <p:tgtEl>
                                          <p:spTgt spid="33"/>
                                        </p:tgtEl>
                                        <p:attrNameLst>
                                          <p:attrName>ppt_y</p:attrName>
                                        </p:attrNameLst>
                                      </p:cBhvr>
                                      <p:tavLst>
                                        <p:tav tm="0">
                                          <p:val>
                                            <p:strVal val="#ppt_y+#ppt_h*1.125000"/>
                                          </p:val>
                                        </p:tav>
                                        <p:tav tm="100000">
                                          <p:val>
                                            <p:strVal val="#ppt_y"/>
                                          </p:val>
                                        </p:tav>
                                      </p:tavLst>
                                    </p:anim>
                                    <p:animEffect transition="in" filter="wipe(up)">
                                      <p:cBhvr>
                                        <p:cTn id="107" dur="500"/>
                                        <p:tgtEl>
                                          <p:spTgt spid="33"/>
                                        </p:tgtEl>
                                      </p:cBhvr>
                                    </p:animEffect>
                                  </p:childTnLst>
                                </p:cTn>
                              </p:par>
                              <p:par>
                                <p:cTn id="108" presetID="12" presetClass="entr" presetSubtype="4"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additive="base">
                                        <p:cTn id="110" dur="500"/>
                                        <p:tgtEl>
                                          <p:spTgt spid="35"/>
                                        </p:tgtEl>
                                        <p:attrNameLst>
                                          <p:attrName>ppt_y</p:attrName>
                                        </p:attrNameLst>
                                      </p:cBhvr>
                                      <p:tavLst>
                                        <p:tav tm="0">
                                          <p:val>
                                            <p:strVal val="#ppt_y+#ppt_h*1.125000"/>
                                          </p:val>
                                        </p:tav>
                                        <p:tav tm="100000">
                                          <p:val>
                                            <p:strVal val="#ppt_y"/>
                                          </p:val>
                                        </p:tav>
                                      </p:tavLst>
                                    </p:anim>
                                    <p:animEffect transition="in" filter="wipe(up)">
                                      <p:cBhvr>
                                        <p:cTn id="111" dur="500"/>
                                        <p:tgtEl>
                                          <p:spTgt spid="35"/>
                                        </p:tgtEl>
                                      </p:cBhvr>
                                    </p:animEffect>
                                  </p:childTnLst>
                                </p:cTn>
                              </p:par>
                              <p:par>
                                <p:cTn id="112" presetID="12" presetClass="entr" presetSubtype="4"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additive="base">
                                        <p:cTn id="114" dur="500"/>
                                        <p:tgtEl>
                                          <p:spTgt spid="36"/>
                                        </p:tgtEl>
                                        <p:attrNameLst>
                                          <p:attrName>ppt_y</p:attrName>
                                        </p:attrNameLst>
                                      </p:cBhvr>
                                      <p:tavLst>
                                        <p:tav tm="0">
                                          <p:val>
                                            <p:strVal val="#ppt_y+#ppt_h*1.125000"/>
                                          </p:val>
                                        </p:tav>
                                        <p:tav tm="100000">
                                          <p:val>
                                            <p:strVal val="#ppt_y"/>
                                          </p:val>
                                        </p:tav>
                                      </p:tavLst>
                                    </p:anim>
                                    <p:animEffect transition="in" filter="wipe(up)">
                                      <p:cBhvr>
                                        <p:cTn id="115" dur="500"/>
                                        <p:tgtEl>
                                          <p:spTgt spid="36"/>
                                        </p:tgtEl>
                                      </p:cBhvr>
                                    </p:animEffect>
                                  </p:childTnLst>
                                </p:cTn>
                              </p:par>
                            </p:childTnLst>
                          </p:cTn>
                        </p:par>
                        <p:par>
                          <p:cTn id="116" fill="hold">
                            <p:stCondLst>
                              <p:cond delay="500"/>
                            </p:stCondLst>
                            <p:childTnLst>
                              <p:par>
                                <p:cTn id="117" presetID="12" presetClass="entr" presetSubtype="4" fill="hold" grpId="0" nodeType="after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p:tgtEl>
                                          <p:spTgt spid="37"/>
                                        </p:tgtEl>
                                        <p:attrNameLst>
                                          <p:attrName>ppt_y</p:attrName>
                                        </p:attrNameLst>
                                      </p:cBhvr>
                                      <p:tavLst>
                                        <p:tav tm="0">
                                          <p:val>
                                            <p:strVal val="#ppt_y+#ppt_h*1.125000"/>
                                          </p:val>
                                        </p:tav>
                                        <p:tav tm="100000">
                                          <p:val>
                                            <p:strVal val="#ppt_y"/>
                                          </p:val>
                                        </p:tav>
                                      </p:tavLst>
                                    </p:anim>
                                    <p:animEffect transition="in" filter="wipe(up)">
                                      <p:cBhvr>
                                        <p:cTn id="120" dur="500"/>
                                        <p:tgtEl>
                                          <p:spTgt spid="37"/>
                                        </p:tgtEl>
                                      </p:cBhvr>
                                    </p:animEffect>
                                  </p:childTnLst>
                                </p:cTn>
                              </p:par>
                              <p:par>
                                <p:cTn id="121" presetID="12" presetClass="entr" presetSubtype="4" fill="hold" grpId="0" nodeType="with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500"/>
                                        <p:tgtEl>
                                          <p:spTgt spid="38"/>
                                        </p:tgtEl>
                                        <p:attrNameLst>
                                          <p:attrName>ppt_y</p:attrName>
                                        </p:attrNameLst>
                                      </p:cBhvr>
                                      <p:tavLst>
                                        <p:tav tm="0">
                                          <p:val>
                                            <p:strVal val="#ppt_y+#ppt_h*1.125000"/>
                                          </p:val>
                                        </p:tav>
                                        <p:tav tm="100000">
                                          <p:val>
                                            <p:strVal val="#ppt_y"/>
                                          </p:val>
                                        </p:tav>
                                      </p:tavLst>
                                    </p:anim>
                                    <p:animEffect transition="in" filter="wipe(up)">
                                      <p:cBhvr>
                                        <p:cTn id="1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TotalTime>
  <Words>2750</Words>
  <Application>Microsoft Office PowerPoint</Application>
  <PresentationFormat>画面に合わせる (4:3)</PresentationFormat>
  <Paragraphs>477</Paragraphs>
  <Slides>41</Slides>
  <Notes>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41</vt:i4>
      </vt:variant>
    </vt:vector>
  </HeadingPairs>
  <TitlesOfParts>
    <vt:vector size="52" baseType="lpstr">
      <vt:lpstr>ＤＦＰ太丸ゴシック体</vt:lpstr>
      <vt:lpstr>HGPｺﾞｼｯｸE</vt:lpstr>
      <vt:lpstr>Meiryo UI</vt:lpstr>
      <vt:lpstr>ＭＳ Ｐゴシック</vt:lpstr>
      <vt:lpstr>ＭＳ 明朝</vt:lpstr>
      <vt:lpstr>宋体</vt:lpstr>
      <vt:lpstr>Arial</vt:lpstr>
      <vt:lpstr>Calibri</vt:lpstr>
      <vt:lpstr>Times New Roman</vt:lpstr>
      <vt:lpstr>Wingdings</vt:lpstr>
      <vt:lpstr>ホワイト</vt:lpstr>
      <vt:lpstr>PowerPoint プレゼンテーション</vt:lpstr>
      <vt:lpstr>知って肝炎プロジェクト</vt:lpstr>
      <vt:lpstr>今日のお話</vt:lpstr>
      <vt:lpstr>肝臓のはたらき</vt:lpstr>
      <vt:lpstr>岡大　肝臓　さん</vt:lpstr>
      <vt:lpstr>肝炎検診</vt:lpstr>
      <vt:lpstr>PowerPoint プレゼンテーション</vt:lpstr>
      <vt:lpstr>肝炎って</vt:lpstr>
      <vt:lpstr>ウイルス性肝炎のイメージ</vt:lpstr>
      <vt:lpstr>検査陽性だったけど・・・</vt:lpstr>
      <vt:lpstr>肝臓病の経過</vt:lpstr>
      <vt:lpstr>肝臓病が進んでいくと・・・</vt:lpstr>
      <vt:lpstr>もし放っておいたら、10-20年後・・・</vt:lpstr>
      <vt:lpstr>上司に相談・・・</vt:lpstr>
      <vt:lpstr>PowerPoint プレゼンテーション</vt:lpstr>
      <vt:lpstr>肝炎ウイルスの感染経路</vt:lpstr>
      <vt:lpstr>感染予防</vt:lpstr>
      <vt:lpstr>病院を受診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肝炎は治る病気になってきました</vt:lpstr>
      <vt:lpstr>肝炎対策の概要</vt:lpstr>
      <vt:lpstr>肝炎対策の概要</vt:lpstr>
      <vt:lpstr>PowerPoint プレゼンテーション</vt:lpstr>
      <vt:lpstr>PowerPoint プレゼンテーション</vt:lpstr>
      <vt:lpstr>PowerPoint プレゼンテーション</vt:lpstr>
      <vt:lpstr>PowerPoint プレゼンテーション</vt:lpstr>
      <vt:lpstr>肝炎ウイルス検査を 受けた方が良い方</vt:lpstr>
      <vt:lpstr>ウイルス肝炎がなかったら （治ったら）</vt:lpstr>
      <vt:lpstr>ウイルス性肝炎がなくなっても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出張肝臓病教室　（案）</dc:title>
  <dc:creator>泰之 下村</dc:creator>
  <cp:lastModifiedBy>S0113NOD</cp:lastModifiedBy>
  <cp:revision>47</cp:revision>
  <dcterms:created xsi:type="dcterms:W3CDTF">2015-06-09T07:38:36Z</dcterms:created>
  <dcterms:modified xsi:type="dcterms:W3CDTF">2017-02-27T16:43:01Z</dcterms:modified>
</cp:coreProperties>
</file>