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384" r:id="rId2"/>
    <p:sldId id="517" r:id="rId3"/>
    <p:sldId id="513" r:id="rId4"/>
    <p:sldId id="514" r:id="rId5"/>
    <p:sldId id="515" r:id="rId6"/>
    <p:sldId id="516" r:id="rId7"/>
    <p:sldId id="518" r:id="rId8"/>
    <p:sldId id="501" r:id="rId9"/>
    <p:sldId id="509" r:id="rId10"/>
    <p:sldId id="505" r:id="rId11"/>
    <p:sldId id="510" r:id="rId12"/>
    <p:sldId id="500" r:id="rId13"/>
    <p:sldId id="498" r:id="rId14"/>
    <p:sldId id="412" r:id="rId15"/>
    <p:sldId id="407" r:id="rId16"/>
    <p:sldId id="408" r:id="rId17"/>
    <p:sldId id="519" r:id="rId18"/>
    <p:sldId id="401" r:id="rId19"/>
  </p:sldIdLst>
  <p:sldSz cx="9144000" cy="6858000" type="screen4x3"/>
  <p:notesSz cx="6823075" cy="99710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7" userDrawn="1">
          <p15:clr>
            <a:srgbClr val="A4A3A4"/>
          </p15:clr>
        </p15:guide>
        <p15:guide id="2" pos="337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ki Morimoto" initials="Y" lastIdx="1" clrIdx="0">
    <p:extLst>
      <p:ext uri="{19B8F6BF-5375-455C-9EA6-DF929625EA0E}">
        <p15:presenceInfo xmlns:p15="http://schemas.microsoft.com/office/powerpoint/2012/main" userId="Yuki Morimo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FF"/>
    <a:srgbClr val="FF66CC"/>
    <a:srgbClr val="333F50"/>
    <a:srgbClr val="F4B183"/>
    <a:srgbClr val="45C770"/>
    <a:srgbClr val="FFCCCC"/>
    <a:srgbClr val="F0C8F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3" autoAdjust="0"/>
    <p:restoredTop sz="90511" autoAdjust="0"/>
  </p:normalViewPr>
  <p:slideViewPr>
    <p:cSldViewPr snapToGrid="0" showGuides="1">
      <p:cViewPr varScale="1">
        <p:scale>
          <a:sx n="99" d="100"/>
          <a:sy n="99" d="100"/>
        </p:scale>
        <p:origin x="204" y="84"/>
      </p:cViewPr>
      <p:guideLst>
        <p:guide orient="horz" pos="2047"/>
        <p:guide pos="3379"/>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56666" cy="500286"/>
          </a:xfrm>
          <a:prstGeom prst="rect">
            <a:avLst/>
          </a:prstGeom>
        </p:spPr>
        <p:txBody>
          <a:bodyPr vert="horz" lIns="91815" tIns="45907" rIns="91815" bIns="4590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64831" y="0"/>
            <a:ext cx="2956666" cy="500286"/>
          </a:xfrm>
          <a:prstGeom prst="rect">
            <a:avLst/>
          </a:prstGeom>
        </p:spPr>
        <p:txBody>
          <a:bodyPr vert="horz" lIns="91815" tIns="45907" rIns="91815" bIns="45907" rtlCol="0"/>
          <a:lstStyle>
            <a:lvl1pPr algn="r">
              <a:defRPr sz="1200"/>
            </a:lvl1pPr>
          </a:lstStyle>
          <a:p>
            <a:fld id="{17717623-43D4-41AD-A419-F995554AC592}" type="datetimeFigureOut">
              <a:rPr kumimoji="1" lang="ja-JP" altLang="en-US" smtClean="0"/>
              <a:pPr/>
              <a:t>2017/2/19</a:t>
            </a:fld>
            <a:endParaRPr kumimoji="1" lang="ja-JP" altLang="en-US"/>
          </a:p>
        </p:txBody>
      </p:sp>
      <p:sp>
        <p:nvSpPr>
          <p:cNvPr id="4" name="スライド イメージ プレースホルダー 3"/>
          <p:cNvSpPr>
            <a:spLocks noGrp="1" noRot="1" noChangeAspect="1"/>
          </p:cNvSpPr>
          <p:nvPr>
            <p:ph type="sldImg" idx="2"/>
          </p:nvPr>
        </p:nvSpPr>
        <p:spPr>
          <a:xfrm>
            <a:off x="1169988" y="1247775"/>
            <a:ext cx="4483100" cy="3363913"/>
          </a:xfrm>
          <a:prstGeom prst="rect">
            <a:avLst/>
          </a:prstGeom>
          <a:noFill/>
          <a:ln w="12700">
            <a:solidFill>
              <a:prstClr val="black"/>
            </a:solidFill>
          </a:ln>
        </p:spPr>
        <p:txBody>
          <a:bodyPr vert="horz" lIns="91815" tIns="45907" rIns="91815" bIns="45907" rtlCol="0" anchor="ctr"/>
          <a:lstStyle/>
          <a:p>
            <a:endParaRPr lang="ja-JP" altLang="en-US"/>
          </a:p>
        </p:txBody>
      </p:sp>
      <p:sp>
        <p:nvSpPr>
          <p:cNvPr id="5" name="ノート プレースホルダー 4"/>
          <p:cNvSpPr>
            <a:spLocks noGrp="1"/>
          </p:cNvSpPr>
          <p:nvPr>
            <p:ph type="body" sz="quarter" idx="3"/>
          </p:nvPr>
        </p:nvSpPr>
        <p:spPr>
          <a:xfrm>
            <a:off x="682308" y="4798586"/>
            <a:ext cx="5458460" cy="3926116"/>
          </a:xfrm>
          <a:prstGeom prst="rect">
            <a:avLst/>
          </a:prstGeom>
        </p:spPr>
        <p:txBody>
          <a:bodyPr vert="horz" lIns="91815" tIns="45907" rIns="91815" bIns="4590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70804"/>
            <a:ext cx="2956666" cy="500285"/>
          </a:xfrm>
          <a:prstGeom prst="rect">
            <a:avLst/>
          </a:prstGeom>
        </p:spPr>
        <p:txBody>
          <a:bodyPr vert="horz" lIns="91815" tIns="45907" rIns="91815" bIns="4590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64831" y="9470804"/>
            <a:ext cx="2956666" cy="500285"/>
          </a:xfrm>
          <a:prstGeom prst="rect">
            <a:avLst/>
          </a:prstGeom>
        </p:spPr>
        <p:txBody>
          <a:bodyPr vert="horz" lIns="91815" tIns="45907" rIns="91815" bIns="45907" rtlCol="0" anchor="b"/>
          <a:lstStyle>
            <a:lvl1pPr algn="r">
              <a:defRPr sz="1200"/>
            </a:lvl1pPr>
          </a:lstStyle>
          <a:p>
            <a:fld id="{0EE68075-BD03-4EB0-B7B1-90F58A88D31F}" type="slidenum">
              <a:rPr kumimoji="1" lang="ja-JP" altLang="en-US" smtClean="0"/>
              <a:pPr/>
              <a:t>‹#›</a:t>
            </a:fld>
            <a:endParaRPr kumimoji="1" lang="ja-JP" altLang="en-US"/>
          </a:p>
        </p:txBody>
      </p:sp>
    </p:spTree>
    <p:extLst>
      <p:ext uri="{BB962C8B-B14F-4D97-AF65-F5344CB8AC3E}">
        <p14:creationId xmlns:p14="http://schemas.microsoft.com/office/powerpoint/2010/main" val="3116361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FD1F135-EEF3-40A0-83BE-D276729C004E}" type="slidenum">
              <a:rPr lang="ja-JP" altLang="en-US" smtClean="0"/>
              <a:pPr>
                <a:defRPr/>
              </a:pPr>
              <a:t>1</a:t>
            </a:fld>
            <a:endParaRPr lang="ja-JP" altLang="en-US"/>
          </a:p>
        </p:txBody>
      </p:sp>
    </p:spTree>
    <p:extLst>
      <p:ext uri="{BB962C8B-B14F-4D97-AF65-F5344CB8AC3E}">
        <p14:creationId xmlns:p14="http://schemas.microsoft.com/office/powerpoint/2010/main" val="3821079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FD1F135-EEF3-40A0-83BE-D276729C004E}" type="slidenum">
              <a:rPr lang="ja-JP" altLang="en-US" smtClean="0"/>
              <a:pPr>
                <a:defRPr/>
              </a:pPr>
              <a:t>11</a:t>
            </a:fld>
            <a:endParaRPr lang="ja-JP" altLang="en-US"/>
          </a:p>
        </p:txBody>
      </p:sp>
    </p:spTree>
    <p:extLst>
      <p:ext uri="{BB962C8B-B14F-4D97-AF65-F5344CB8AC3E}">
        <p14:creationId xmlns:p14="http://schemas.microsoft.com/office/powerpoint/2010/main" val="1271875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EE68075-BD03-4EB0-B7B1-90F58A88D31F}" type="slidenum">
              <a:rPr kumimoji="1" lang="ja-JP" altLang="en-US" smtClean="0"/>
              <a:pPr/>
              <a:t>14</a:t>
            </a:fld>
            <a:endParaRPr kumimoji="1" lang="ja-JP" altLang="en-US"/>
          </a:p>
        </p:txBody>
      </p:sp>
    </p:spTree>
    <p:extLst>
      <p:ext uri="{BB962C8B-B14F-4D97-AF65-F5344CB8AC3E}">
        <p14:creationId xmlns:p14="http://schemas.microsoft.com/office/powerpoint/2010/main" val="2640006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128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128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128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128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128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258AF11-520A-40A1-A224-66AAC044124D}" type="slidenum">
              <a:rPr lang="en-US" altLang="ja-JP">
                <a:ea typeface="ＭＳ Ｐゴシック" panose="020B0600070205080204" pitchFamily="50" charset="-128"/>
              </a:rPr>
              <a:pPr>
                <a:spcBef>
                  <a:spcPct val="0"/>
                </a:spcBef>
              </a:pPr>
              <a:t>17</a:t>
            </a:fld>
            <a:endParaRPr lang="en-US" altLang="ja-JP">
              <a:ea typeface="ＭＳ Ｐゴシック" panose="020B0600070205080204" pitchFamily="50" charset="-128"/>
            </a:endParaRPr>
          </a:p>
        </p:txBody>
      </p:sp>
      <p:sp>
        <p:nvSpPr>
          <p:cNvPr id="73731" name="Rectangle 2"/>
          <p:cNvSpPr>
            <a:spLocks noGrp="1" noRot="1" noChangeAspect="1" noChangeArrowheads="1" noTextEdit="1"/>
          </p:cNvSpPr>
          <p:nvPr>
            <p:ph type="sldImg"/>
          </p:nvPr>
        </p:nvSpPr>
        <p:spPr>
          <a:xfrm>
            <a:off x="919163" y="742950"/>
            <a:ext cx="4965700" cy="3724275"/>
          </a:xfrm>
          <a:ln/>
        </p:spPr>
      </p:sp>
      <p:sp>
        <p:nvSpPr>
          <p:cNvPr id="73732" name="Rectangle 3"/>
          <p:cNvSpPr>
            <a:spLocks noGrp="1" noChangeArrowheads="1"/>
          </p:cNvSpPr>
          <p:nvPr>
            <p:ph type="body" idx="1"/>
          </p:nvPr>
        </p:nvSpPr>
        <p:spPr>
          <a:noFill/>
        </p:spPr>
        <p:txBody>
          <a:bodyPr/>
          <a:lstStyle/>
          <a:p>
            <a:pPr eaLnBrk="1" hangingPunct="1">
              <a:lnSpc>
                <a:spcPct val="80000"/>
              </a:lnSpc>
              <a:buClr>
                <a:schemeClr val="hlink"/>
              </a:buClr>
              <a:buFont typeface="Wingdings" panose="05000000000000000000" pitchFamily="2" charset="2"/>
              <a:buNone/>
            </a:pPr>
            <a:r>
              <a:rPr lang="en-US" altLang="ja-JP" sz="1000" smtClean="0">
                <a:latin typeface="ＭＳ Ｐ明朝" panose="02020600040205080304" pitchFamily="18" charset="-128"/>
              </a:rPr>
              <a:t>1985</a:t>
            </a:r>
            <a:r>
              <a:rPr lang="ja-JP" altLang="en-US" sz="1000" smtClean="0">
                <a:latin typeface="ＭＳ Ｐ明朝" panose="02020600040205080304" pitchFamily="18" charset="-128"/>
              </a:rPr>
              <a:t>年、旧厚生省により、Ｂ型肝炎ウイルス（</a:t>
            </a:r>
            <a:r>
              <a:rPr lang="en-US" altLang="ja-JP" sz="1000" smtClean="0">
                <a:latin typeface="ＭＳ Ｐ明朝" panose="02020600040205080304" pitchFamily="18" charset="-128"/>
              </a:rPr>
              <a:t>HBV</a:t>
            </a:r>
            <a:r>
              <a:rPr lang="ja-JP" altLang="en-US" sz="1000" smtClean="0">
                <a:latin typeface="ＭＳ Ｐ明朝" panose="02020600040205080304" pitchFamily="18" charset="-128"/>
              </a:rPr>
              <a:t>）キャリア妊婦から出生児への感染を防ぐために母子感染防止事業が開始されました。</a:t>
            </a:r>
          </a:p>
          <a:p>
            <a:pPr eaLnBrk="1" hangingPunct="1"/>
            <a:r>
              <a:rPr lang="en-US" altLang="ja-JP" sz="1000" smtClean="0">
                <a:latin typeface="ＭＳ Ｐ明朝" panose="02020600040205080304" pitchFamily="18" charset="-128"/>
              </a:rPr>
              <a:t>1986</a:t>
            </a:r>
            <a:r>
              <a:rPr lang="ja-JP" altLang="en-US" sz="1000" smtClean="0">
                <a:latin typeface="ＭＳ Ｐ明朝" panose="02020600040205080304" pitchFamily="18" charset="-128"/>
              </a:rPr>
              <a:t>年生まれの新生児から、公費負担による感染防止対策が実施されています。</a:t>
            </a:r>
          </a:p>
          <a:p>
            <a:pPr eaLnBrk="1" hangingPunct="1"/>
            <a:r>
              <a:rPr lang="ja-JP" altLang="en-US" sz="1000" smtClean="0">
                <a:latin typeface="ＭＳ Ｐ明朝" panose="02020600040205080304" pitchFamily="18" charset="-128"/>
              </a:rPr>
              <a:t>さらに</a:t>
            </a:r>
            <a:r>
              <a:rPr lang="en-US" altLang="ja-JP" sz="1000" smtClean="0">
                <a:latin typeface="ＭＳ Ｐ明朝" panose="02020600040205080304" pitchFamily="18" charset="-128"/>
              </a:rPr>
              <a:t>1995</a:t>
            </a:r>
            <a:r>
              <a:rPr lang="ja-JP" altLang="en-US" sz="1000" smtClean="0">
                <a:latin typeface="ＭＳ Ｐ明朝" panose="02020600040205080304" pitchFamily="18" charset="-128"/>
              </a:rPr>
              <a:t>年以降、 </a:t>
            </a:r>
            <a:r>
              <a:rPr lang="en-US" altLang="ja-JP" sz="1000" smtClean="0">
                <a:latin typeface="ＭＳ Ｐ明朝" panose="02020600040205080304" pitchFamily="18" charset="-128"/>
              </a:rPr>
              <a:t>HBs</a:t>
            </a:r>
            <a:r>
              <a:rPr lang="ja-JP" altLang="en-US" sz="1000" smtClean="0">
                <a:latin typeface="ＭＳ Ｐ明朝" panose="02020600040205080304" pitchFamily="18" charset="-128"/>
              </a:rPr>
              <a:t>抗原陽性妊婦から生まれた乳児全員に感染防止処置が行われ、さらに</a:t>
            </a:r>
            <a:r>
              <a:rPr lang="en-US" altLang="ja-JP" sz="1000" smtClean="0">
                <a:latin typeface="ＭＳ Ｐ明朝" panose="02020600040205080304" pitchFamily="18" charset="-128"/>
              </a:rPr>
              <a:t>B</a:t>
            </a:r>
            <a:r>
              <a:rPr lang="ja-JP" altLang="en-US" sz="1000" smtClean="0">
                <a:latin typeface="ＭＳ Ｐ明朝" panose="02020600040205080304" pitchFamily="18" charset="-128"/>
              </a:rPr>
              <a:t>型肝炎母子感染防止事業が公費から健康保険給付に移管されました。</a:t>
            </a:r>
          </a:p>
          <a:p>
            <a:pPr eaLnBrk="1" hangingPunct="1"/>
            <a:r>
              <a:rPr lang="ja-JP" altLang="en-US" sz="1000" smtClean="0">
                <a:latin typeface="ＭＳ Ｐ明朝" panose="02020600040205080304" pitchFamily="18" charset="-128"/>
              </a:rPr>
              <a:t>この対策により日本の垂直感染による新規キャリア発生率は激減したといわれています。</a:t>
            </a:r>
          </a:p>
          <a:p>
            <a:pPr eaLnBrk="1" hangingPunct="1"/>
            <a:endParaRPr lang="ja-JP" altLang="en-US" sz="1000" smtClean="0">
              <a:latin typeface="ＭＳ Ｐ明朝" panose="02020600040205080304" pitchFamily="18" charset="-128"/>
            </a:endParaRPr>
          </a:p>
          <a:p>
            <a:pPr eaLnBrk="1" hangingPunct="1"/>
            <a:endParaRPr lang="ja-JP" altLang="en-US" sz="1000" smtClean="0">
              <a:latin typeface="ＭＳ Ｐ明朝" panose="02020600040205080304" pitchFamily="18" charset="-128"/>
            </a:endParaRPr>
          </a:p>
          <a:p>
            <a:pPr eaLnBrk="1" hangingPunct="1"/>
            <a:r>
              <a:rPr lang="ja-JP" altLang="en-US" sz="1000" smtClean="0">
                <a:latin typeface="ＭＳ Ｐ明朝" panose="02020600040205080304" pitchFamily="18" charset="-128"/>
              </a:rPr>
              <a:t>＜参考＞</a:t>
            </a:r>
          </a:p>
          <a:p>
            <a:pPr eaLnBrk="1" hangingPunct="1"/>
            <a:r>
              <a:rPr lang="en-US" altLang="ja-JP" sz="1000" smtClean="0">
                <a:latin typeface="ＭＳ Ｐ明朝" panose="02020600040205080304" pitchFamily="18" charset="-128"/>
              </a:rPr>
              <a:t>1985</a:t>
            </a:r>
            <a:r>
              <a:rPr lang="ja-JP" altLang="en-US" sz="1000" smtClean="0">
                <a:latin typeface="ＭＳ Ｐ明朝" panose="02020600040205080304" pitchFamily="18" charset="-128"/>
              </a:rPr>
              <a:t>年妊婦の</a:t>
            </a:r>
            <a:r>
              <a:rPr lang="en-US" altLang="ja-JP" sz="1000" smtClean="0">
                <a:latin typeface="ＭＳ Ｐ明朝" panose="02020600040205080304" pitchFamily="18" charset="-128"/>
              </a:rPr>
              <a:t>HBs</a:t>
            </a:r>
            <a:r>
              <a:rPr lang="ja-JP" altLang="en-US" sz="1000" smtClean="0">
                <a:latin typeface="ＭＳ Ｐ明朝" panose="02020600040205080304" pitchFamily="18" charset="-128"/>
              </a:rPr>
              <a:t>抗原陽性率は約</a:t>
            </a:r>
            <a:r>
              <a:rPr lang="en-US" altLang="ja-JP" sz="1000" smtClean="0">
                <a:latin typeface="ＭＳ Ｐ明朝" panose="02020600040205080304" pitchFamily="18" charset="-128"/>
              </a:rPr>
              <a:t>1.4</a:t>
            </a:r>
            <a:r>
              <a:rPr lang="ja-JP" altLang="en-US" sz="1000" smtClean="0">
                <a:latin typeface="ＭＳ Ｐ明朝" panose="02020600040205080304" pitchFamily="18" charset="-128"/>
              </a:rPr>
              <a:t>％で、そのうち</a:t>
            </a:r>
            <a:r>
              <a:rPr lang="en-US" altLang="ja-JP" sz="1000" smtClean="0">
                <a:latin typeface="ＭＳ Ｐ明朝" panose="02020600040205080304" pitchFamily="18" charset="-128"/>
              </a:rPr>
              <a:t>HBe</a:t>
            </a:r>
            <a:r>
              <a:rPr lang="ja-JP" altLang="en-US" sz="1000" smtClean="0">
                <a:latin typeface="ＭＳ Ｐ明朝" panose="02020600040205080304" pitchFamily="18" charset="-128"/>
              </a:rPr>
              <a:t>抗原陽性率は約</a:t>
            </a:r>
            <a:r>
              <a:rPr lang="en-US" altLang="ja-JP" sz="1000" smtClean="0">
                <a:latin typeface="ＭＳ Ｐ明朝" panose="02020600040205080304" pitchFamily="18" charset="-128"/>
              </a:rPr>
              <a:t>25</a:t>
            </a:r>
            <a:r>
              <a:rPr lang="ja-JP" altLang="en-US" sz="1000" smtClean="0">
                <a:latin typeface="ＭＳ Ｐ明朝" panose="02020600040205080304" pitchFamily="18" charset="-128"/>
              </a:rPr>
              <a:t>％でした</a:t>
            </a:r>
            <a:r>
              <a:rPr lang="en-US" altLang="ja-JP" sz="1000" smtClean="0">
                <a:latin typeface="ＭＳ Ｐ明朝" panose="02020600040205080304" pitchFamily="18" charset="-128"/>
              </a:rPr>
              <a:t>(1)</a:t>
            </a:r>
            <a:r>
              <a:rPr lang="ja-JP" altLang="en-US" sz="1000" smtClean="0">
                <a:latin typeface="ＭＳ Ｐ明朝" panose="02020600040205080304" pitchFamily="18" charset="-128"/>
              </a:rPr>
              <a:t>。</a:t>
            </a:r>
          </a:p>
          <a:p>
            <a:pPr eaLnBrk="1" hangingPunct="1"/>
            <a:r>
              <a:rPr lang="en-US" altLang="ja-JP" sz="1000" smtClean="0">
                <a:latin typeface="ＭＳ Ｐ明朝" panose="02020600040205080304" pitchFamily="18" charset="-128"/>
              </a:rPr>
              <a:t>1984</a:t>
            </a:r>
            <a:r>
              <a:rPr lang="ja-JP" altLang="en-US" sz="1000" smtClean="0">
                <a:latin typeface="ＭＳ Ｐ明朝" panose="02020600040205080304" pitchFamily="18" charset="-128"/>
              </a:rPr>
              <a:t>年に、母子感染により</a:t>
            </a:r>
            <a:r>
              <a:rPr lang="en-US" altLang="ja-JP" sz="1000" smtClean="0">
                <a:latin typeface="ＭＳ Ｐ明朝" panose="02020600040205080304" pitchFamily="18" charset="-128"/>
              </a:rPr>
              <a:t>HBV</a:t>
            </a:r>
            <a:r>
              <a:rPr lang="ja-JP" altLang="en-US" sz="1000" smtClean="0">
                <a:latin typeface="ＭＳ Ｐ明朝" panose="02020600040205080304" pitchFamily="18" charset="-128"/>
              </a:rPr>
              <a:t>キャリアとなった児は全出生児の</a:t>
            </a:r>
            <a:r>
              <a:rPr lang="en-US" altLang="ja-JP" sz="1000" smtClean="0">
                <a:latin typeface="ＭＳ Ｐ明朝" panose="02020600040205080304" pitchFamily="18" charset="-128"/>
              </a:rPr>
              <a:t>0.26</a:t>
            </a:r>
            <a:r>
              <a:rPr lang="ja-JP" altLang="en-US" sz="1000" smtClean="0">
                <a:latin typeface="ＭＳ Ｐ明朝" panose="02020600040205080304" pitchFamily="18" charset="-128"/>
              </a:rPr>
              <a:t>％と推定されています</a:t>
            </a:r>
            <a:r>
              <a:rPr lang="en-US" altLang="ja-JP" sz="1000" smtClean="0">
                <a:latin typeface="ＭＳ Ｐ明朝" panose="02020600040205080304" pitchFamily="18" charset="-128"/>
              </a:rPr>
              <a:t>(2)</a:t>
            </a:r>
            <a:r>
              <a:rPr lang="ja-JP" altLang="en-US" sz="1000" smtClean="0">
                <a:latin typeface="ＭＳ Ｐ明朝" panose="02020600040205080304" pitchFamily="18" charset="-128"/>
              </a:rPr>
              <a:t>。</a:t>
            </a:r>
          </a:p>
          <a:p>
            <a:pPr eaLnBrk="1" hangingPunct="1"/>
            <a:r>
              <a:rPr lang="ja-JP" altLang="en-US" sz="1000" smtClean="0">
                <a:latin typeface="ＭＳ Ｐ明朝" panose="02020600040205080304" pitchFamily="18" charset="-128"/>
              </a:rPr>
              <a:t>母子感染防止事業開始から</a:t>
            </a:r>
            <a:r>
              <a:rPr lang="en-US" altLang="ja-JP" sz="1000" smtClean="0">
                <a:latin typeface="ＭＳ Ｐ明朝" panose="02020600040205080304" pitchFamily="18" charset="-128"/>
              </a:rPr>
              <a:t>9</a:t>
            </a:r>
            <a:r>
              <a:rPr lang="ja-JP" altLang="en-US" sz="1000" smtClean="0">
                <a:latin typeface="ＭＳ Ｐ明朝" panose="02020600040205080304" pitchFamily="18" charset="-128"/>
              </a:rPr>
              <a:t>年経った</a:t>
            </a:r>
            <a:r>
              <a:rPr lang="en-US" altLang="ja-JP" sz="1000" smtClean="0">
                <a:latin typeface="ＭＳ Ｐ明朝" panose="02020600040205080304" pitchFamily="18" charset="-128"/>
              </a:rPr>
              <a:t>1994</a:t>
            </a:r>
            <a:r>
              <a:rPr lang="ja-JP" altLang="en-US" sz="1000" smtClean="0">
                <a:latin typeface="ＭＳ Ｐ明朝" panose="02020600040205080304" pitchFamily="18" charset="-128"/>
              </a:rPr>
              <a:t>年には、母子感染による乳児</a:t>
            </a:r>
            <a:r>
              <a:rPr lang="en-US" altLang="ja-JP" sz="1000" smtClean="0">
                <a:latin typeface="ＭＳ Ｐ明朝" panose="02020600040205080304" pitchFamily="18" charset="-128"/>
              </a:rPr>
              <a:t>HBV</a:t>
            </a:r>
            <a:r>
              <a:rPr lang="ja-JP" altLang="en-US" sz="1000" smtClean="0">
                <a:latin typeface="ＭＳ Ｐ明朝" panose="02020600040205080304" pitchFamily="18" charset="-128"/>
              </a:rPr>
              <a:t>キャリアは</a:t>
            </a:r>
            <a:r>
              <a:rPr lang="en-US" altLang="ja-JP" sz="1000" smtClean="0">
                <a:latin typeface="ＭＳ Ｐ明朝" panose="02020600040205080304" pitchFamily="18" charset="-128"/>
              </a:rPr>
              <a:t>0.024</a:t>
            </a:r>
            <a:r>
              <a:rPr lang="ja-JP" altLang="en-US" sz="1000" smtClean="0">
                <a:latin typeface="ＭＳ Ｐ明朝" panose="02020600040205080304" pitchFamily="18" charset="-128"/>
              </a:rPr>
              <a:t>％と低下したものと推算されています</a:t>
            </a:r>
            <a:r>
              <a:rPr lang="en-US" altLang="ja-JP" sz="1000" smtClean="0">
                <a:latin typeface="ＭＳ Ｐ明朝" panose="02020600040205080304" pitchFamily="18" charset="-128"/>
              </a:rPr>
              <a:t>(3)</a:t>
            </a:r>
            <a:r>
              <a:rPr lang="ja-JP" altLang="en-US" sz="1000" smtClean="0">
                <a:latin typeface="ＭＳ Ｐ明朝" panose="02020600040205080304" pitchFamily="18" charset="-128"/>
              </a:rPr>
              <a:t>。</a:t>
            </a:r>
          </a:p>
          <a:p>
            <a:pPr eaLnBrk="1" hangingPunct="1">
              <a:buClr>
                <a:schemeClr val="hlink"/>
              </a:buClr>
              <a:buFont typeface="Wingdings" panose="05000000000000000000" pitchFamily="2" charset="2"/>
              <a:buNone/>
            </a:pPr>
            <a:endParaRPr lang="ja-JP" altLang="en-US" sz="1000" smtClean="0">
              <a:latin typeface="ＭＳ Ｐ明朝" panose="02020600040205080304" pitchFamily="18" charset="-128"/>
            </a:endParaRPr>
          </a:p>
          <a:p>
            <a:pPr eaLnBrk="1" hangingPunct="1">
              <a:buClr>
                <a:schemeClr val="hlink"/>
              </a:buClr>
              <a:buFont typeface="Wingdings" panose="05000000000000000000" pitchFamily="2" charset="2"/>
              <a:buNone/>
            </a:pPr>
            <a:r>
              <a:rPr lang="en-US" altLang="ja-JP" sz="1000" smtClean="0">
                <a:latin typeface="ＭＳ Ｐ明朝" panose="02020600040205080304" pitchFamily="18" charset="-128"/>
              </a:rPr>
              <a:t>【</a:t>
            </a:r>
            <a:r>
              <a:rPr lang="ja-JP" altLang="en-US" sz="1000" smtClean="0">
                <a:latin typeface="ＭＳ Ｐ明朝" panose="02020600040205080304" pitchFamily="18" charset="-128"/>
              </a:rPr>
              <a:t>参考文献</a:t>
            </a:r>
            <a:r>
              <a:rPr lang="en-US" altLang="ja-JP" sz="1000" smtClean="0">
                <a:latin typeface="ＭＳ Ｐ明朝" panose="02020600040205080304" pitchFamily="18" charset="-128"/>
              </a:rPr>
              <a:t>】</a:t>
            </a:r>
          </a:p>
          <a:p>
            <a:pPr eaLnBrk="1" hangingPunct="1">
              <a:buClr>
                <a:schemeClr val="hlink"/>
              </a:buClr>
              <a:buFont typeface="Wingdings" panose="05000000000000000000" pitchFamily="2" charset="2"/>
              <a:buNone/>
            </a:pPr>
            <a:r>
              <a:rPr lang="en-US" altLang="ja-JP" sz="1000" smtClean="0">
                <a:latin typeface="ＭＳ Ｐ明朝" panose="02020600040205080304" pitchFamily="18" charset="-128"/>
              </a:rPr>
              <a:t>(1) </a:t>
            </a:r>
            <a:r>
              <a:rPr lang="ja-JP" altLang="en-US" sz="1000" smtClean="0">
                <a:latin typeface="ＭＳ Ｐ明朝" panose="02020600040205080304" pitchFamily="18" charset="-128"/>
              </a:rPr>
              <a:t>白木和夫　小児内科 </a:t>
            </a:r>
            <a:r>
              <a:rPr lang="en-US" altLang="ja-JP" sz="1000" smtClean="0">
                <a:latin typeface="ＭＳ Ｐ明朝" panose="02020600040205080304" pitchFamily="18" charset="-128"/>
              </a:rPr>
              <a:t>2007; 39: 1878-1881 (BLIC 71930) </a:t>
            </a:r>
          </a:p>
          <a:p>
            <a:pPr eaLnBrk="1" hangingPunct="1">
              <a:buClr>
                <a:schemeClr val="hlink"/>
              </a:buClr>
              <a:buFont typeface="Wingdings" panose="05000000000000000000" pitchFamily="2" charset="2"/>
              <a:buNone/>
            </a:pPr>
            <a:r>
              <a:rPr lang="en-US" altLang="ja-JP" sz="1000" smtClean="0">
                <a:latin typeface="ＭＳ Ｐ明朝" panose="02020600040205080304" pitchFamily="18" charset="-128"/>
              </a:rPr>
              <a:t>(2) Shiraki K. Viral hepatitis and liver disease, Springer-Verlag Tokyo 1994; 530-532</a:t>
            </a:r>
          </a:p>
          <a:p>
            <a:pPr eaLnBrk="1" hangingPunct="1">
              <a:buClr>
                <a:schemeClr val="hlink"/>
              </a:buClr>
              <a:buFont typeface="Wingdings" panose="05000000000000000000" pitchFamily="2" charset="2"/>
              <a:buNone/>
            </a:pPr>
            <a:r>
              <a:rPr lang="en-US" altLang="ja-JP" sz="1000" smtClean="0">
                <a:latin typeface="ＭＳ Ｐ明朝" panose="02020600040205080304" pitchFamily="18" charset="-128"/>
              </a:rPr>
              <a:t>(3) </a:t>
            </a:r>
            <a:r>
              <a:rPr lang="ja-JP" altLang="en-US" sz="1000" smtClean="0">
                <a:latin typeface="ＭＳ Ｐ明朝" panose="02020600040205080304" pitchFamily="18" charset="-128"/>
              </a:rPr>
              <a:t>白木和夫　Ｂ型肝炎母子感染防止対策の追跡調査および効果判定に関する研究</a:t>
            </a:r>
            <a:r>
              <a:rPr lang="en-US" altLang="ja-JP" sz="1000" smtClean="0">
                <a:latin typeface="ＭＳ Ｐ明朝" panose="02020600040205080304" pitchFamily="18" charset="-128"/>
              </a:rPr>
              <a:t>. </a:t>
            </a:r>
            <a:r>
              <a:rPr lang="ja-JP" altLang="en-US" sz="1000" smtClean="0">
                <a:latin typeface="ＭＳ Ｐ明朝" panose="02020600040205080304" pitchFamily="18" charset="-128"/>
              </a:rPr>
              <a:t>平成</a:t>
            </a:r>
            <a:r>
              <a:rPr lang="en-US" altLang="ja-JP" sz="1000" smtClean="0">
                <a:latin typeface="ＭＳ Ｐ明朝" panose="02020600040205080304" pitchFamily="18" charset="-128"/>
              </a:rPr>
              <a:t>8</a:t>
            </a:r>
            <a:r>
              <a:rPr lang="ja-JP" altLang="en-US" sz="1000" smtClean="0">
                <a:latin typeface="ＭＳ Ｐ明朝" panose="02020600040205080304" pitchFamily="18" charset="-128"/>
              </a:rPr>
              <a:t>年度研究報告書　</a:t>
            </a:r>
            <a:r>
              <a:rPr lang="en-US" altLang="ja-JP" sz="1000" smtClean="0">
                <a:latin typeface="ＭＳ Ｐ明朝" panose="02020600040205080304" pitchFamily="18" charset="-128"/>
              </a:rPr>
              <a:t>1997</a:t>
            </a:r>
          </a:p>
          <a:p>
            <a:pPr eaLnBrk="1" hangingPunct="1"/>
            <a:endParaRPr lang="en-US" altLang="ja-JP" sz="1000" smtClean="0">
              <a:latin typeface="ＭＳ Ｐ明朝" panose="02020600040205080304" pitchFamily="18" charset="-128"/>
            </a:endParaRPr>
          </a:p>
        </p:txBody>
      </p:sp>
    </p:spTree>
    <p:extLst>
      <p:ext uri="{BB962C8B-B14F-4D97-AF65-F5344CB8AC3E}">
        <p14:creationId xmlns:p14="http://schemas.microsoft.com/office/powerpoint/2010/main" val="3792934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FD1F135-EEF3-40A0-83BE-D276729C004E}" type="slidenum">
              <a:rPr lang="ja-JP" altLang="en-US" smtClean="0"/>
              <a:pPr>
                <a:defRPr/>
              </a:pPr>
              <a:t>18</a:t>
            </a:fld>
            <a:endParaRPr lang="ja-JP" altLang="en-US"/>
          </a:p>
        </p:txBody>
      </p:sp>
    </p:spTree>
    <p:extLst>
      <p:ext uri="{BB962C8B-B14F-4D97-AF65-F5344CB8AC3E}">
        <p14:creationId xmlns:p14="http://schemas.microsoft.com/office/powerpoint/2010/main" val="1768178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128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128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128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128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128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A1ED675-5131-474E-8250-E00663A93F04}" type="slidenum">
              <a:rPr lang="en-US" altLang="ja-JP">
                <a:ea typeface="ＭＳ Ｐゴシック" panose="020B0600070205080204" pitchFamily="50" charset="-128"/>
              </a:rPr>
              <a:pPr>
                <a:spcBef>
                  <a:spcPct val="0"/>
                </a:spcBef>
              </a:pPr>
              <a:t>2</a:t>
            </a:fld>
            <a:endParaRPr lang="en-US" altLang="ja-JP">
              <a:ea typeface="ＭＳ Ｐゴシック" panose="020B0600070205080204" pitchFamily="50" charset="-128"/>
            </a:endParaRPr>
          </a:p>
        </p:txBody>
      </p:sp>
      <p:sp>
        <p:nvSpPr>
          <p:cNvPr id="65539" name="Rectangle 2"/>
          <p:cNvSpPr>
            <a:spLocks noGrp="1" noRot="1" noChangeAspect="1" noChangeArrowheads="1" noTextEdit="1"/>
          </p:cNvSpPr>
          <p:nvPr>
            <p:ph type="sldImg"/>
          </p:nvPr>
        </p:nvSpPr>
        <p:spPr>
          <a:xfrm>
            <a:off x="919163" y="744538"/>
            <a:ext cx="4964112" cy="3722687"/>
          </a:xfrm>
          <a:ln/>
        </p:spPr>
      </p:sp>
      <p:sp>
        <p:nvSpPr>
          <p:cNvPr id="65540" name="Rectangle 3"/>
          <p:cNvSpPr>
            <a:spLocks noGrp="1" noChangeArrowheads="1"/>
          </p:cNvSpPr>
          <p:nvPr>
            <p:ph type="body" idx="1"/>
          </p:nvPr>
        </p:nvSpPr>
        <p:spPr>
          <a:xfrm>
            <a:off x="679450" y="4716463"/>
            <a:ext cx="5438775" cy="4467225"/>
          </a:xfrm>
          <a:noFill/>
        </p:spPr>
        <p:txBody>
          <a:bodyPr/>
          <a:lstStyle/>
          <a:p>
            <a:pPr eaLnBrk="1" hangingPunct="1">
              <a:lnSpc>
                <a:spcPct val="90000"/>
              </a:lnSpc>
              <a:buClr>
                <a:schemeClr val="hlink"/>
              </a:buClr>
              <a:buFont typeface="Wingdings" panose="05000000000000000000" pitchFamily="2" charset="2"/>
              <a:buNone/>
            </a:pPr>
            <a:r>
              <a:rPr lang="ja-JP" altLang="en-US" sz="1000" smtClean="0">
                <a:latin typeface="ＭＳ Ｐ明朝" panose="02020600040205080304" pitchFamily="18" charset="-128"/>
              </a:rPr>
              <a:t>これは、横浜東病院における</a:t>
            </a:r>
            <a:r>
              <a:rPr lang="en-US" altLang="ja-JP" sz="1000" smtClean="0">
                <a:latin typeface="ＭＳ Ｐ明朝" panose="02020600040205080304" pitchFamily="18" charset="-128"/>
              </a:rPr>
              <a:t>57</a:t>
            </a:r>
            <a:r>
              <a:rPr lang="ja-JP" altLang="en-US" sz="1000" smtClean="0">
                <a:latin typeface="ＭＳ Ｐ明朝" panose="02020600040205080304" pitchFamily="18" charset="-128"/>
              </a:rPr>
              <a:t>人の</a:t>
            </a:r>
            <a:r>
              <a:rPr lang="en-US" altLang="ja-JP" sz="1000" smtClean="0">
                <a:latin typeface="ＭＳ Ｐ明朝" panose="02020600040205080304" pitchFamily="18" charset="-128"/>
              </a:rPr>
              <a:t>B</a:t>
            </a:r>
            <a:r>
              <a:rPr lang="ja-JP" altLang="en-US" sz="1000" smtClean="0">
                <a:latin typeface="ＭＳ Ｐ明朝" panose="02020600040205080304" pitchFamily="18" charset="-128"/>
              </a:rPr>
              <a:t>型慢性肝炎小児における感染経路を調査した結果です。</a:t>
            </a:r>
          </a:p>
          <a:p>
            <a:pPr eaLnBrk="1" hangingPunct="1">
              <a:lnSpc>
                <a:spcPct val="90000"/>
              </a:lnSpc>
              <a:buClr>
                <a:schemeClr val="hlink"/>
              </a:buClr>
              <a:buFont typeface="Wingdings" panose="05000000000000000000" pitchFamily="2" charset="2"/>
              <a:buNone/>
            </a:pPr>
            <a:endParaRPr lang="ja-JP" altLang="en-US" sz="1000" smtClean="0">
              <a:latin typeface="ＭＳ Ｐ明朝" panose="02020600040205080304" pitchFamily="18" charset="-128"/>
            </a:endParaRPr>
          </a:p>
          <a:p>
            <a:pPr eaLnBrk="1" hangingPunct="1">
              <a:lnSpc>
                <a:spcPct val="80000"/>
              </a:lnSpc>
              <a:buClr>
                <a:schemeClr val="hlink"/>
              </a:buClr>
              <a:buFont typeface="Wingdings" panose="05000000000000000000" pitchFamily="2" charset="2"/>
              <a:buNone/>
            </a:pPr>
            <a:r>
              <a:rPr lang="ja-JP" altLang="en-US" sz="1000" smtClean="0">
                <a:latin typeface="ＭＳ Ｐ明朝" panose="02020600040205080304" pitchFamily="18" charset="-128"/>
              </a:rPr>
              <a:t>母子感染防止事業により、母子感染によるＢ型肝炎ウイルス（</a:t>
            </a:r>
            <a:r>
              <a:rPr lang="en-US" altLang="ja-JP" sz="1000" smtClean="0">
                <a:latin typeface="ＭＳ Ｐ明朝" panose="02020600040205080304" pitchFamily="18" charset="-128"/>
              </a:rPr>
              <a:t>HBV</a:t>
            </a:r>
            <a:r>
              <a:rPr lang="ja-JP" altLang="en-US" sz="1000" smtClean="0">
                <a:latin typeface="ＭＳ Ｐ明朝" panose="02020600040205080304" pitchFamily="18" charset="-128"/>
              </a:rPr>
              <a:t>）キャリアは減少しましたが、依然として母子感染が絶えません。</a:t>
            </a:r>
          </a:p>
          <a:p>
            <a:pPr eaLnBrk="1" hangingPunct="1">
              <a:lnSpc>
                <a:spcPct val="80000"/>
              </a:lnSpc>
              <a:buClr>
                <a:schemeClr val="hlink"/>
              </a:buClr>
              <a:buFont typeface="Wingdings" panose="05000000000000000000" pitchFamily="2" charset="2"/>
              <a:buNone/>
            </a:pPr>
            <a:r>
              <a:rPr lang="ja-JP" altLang="en-US" sz="1000" smtClean="0">
                <a:latin typeface="ＭＳ Ｐ明朝" panose="02020600040205080304" pitchFamily="18" charset="-128"/>
              </a:rPr>
              <a:t>しかし、近年父子感染・その他の家族内感染による、母子感染以外の感染経路による</a:t>
            </a:r>
            <a:r>
              <a:rPr lang="en-US" altLang="ja-JP" sz="1000" smtClean="0">
                <a:latin typeface="ＭＳ Ｐ明朝" panose="02020600040205080304" pitchFamily="18" charset="-128"/>
              </a:rPr>
              <a:t>HBV</a:t>
            </a:r>
            <a:r>
              <a:rPr lang="ja-JP" altLang="en-US" sz="1000" smtClean="0">
                <a:latin typeface="ＭＳ Ｐ明朝" panose="02020600040205080304" pitchFamily="18" charset="-128"/>
              </a:rPr>
              <a:t>キャリア化が目立つようになりました。</a:t>
            </a:r>
          </a:p>
          <a:p>
            <a:pPr eaLnBrk="1" hangingPunct="1">
              <a:lnSpc>
                <a:spcPct val="80000"/>
              </a:lnSpc>
              <a:buClr>
                <a:schemeClr val="hlink"/>
              </a:buClr>
              <a:buFont typeface="Wingdings" panose="05000000000000000000" pitchFamily="2" charset="2"/>
              <a:buNone/>
            </a:pPr>
            <a:r>
              <a:rPr lang="ja-JP" altLang="en-US" sz="1000" smtClean="0">
                <a:latin typeface="ＭＳ Ｐ明朝" panose="02020600040205080304" pitchFamily="18" charset="-128"/>
              </a:rPr>
              <a:t>また、水平感染した小児全員が</a:t>
            </a:r>
            <a:r>
              <a:rPr lang="en-US" altLang="ja-JP" sz="1000" smtClean="0">
                <a:latin typeface="ＭＳ Ｐ明朝" panose="02020600040205080304" pitchFamily="18" charset="-128"/>
              </a:rPr>
              <a:t>B</a:t>
            </a:r>
            <a:r>
              <a:rPr lang="ja-JP" altLang="en-US" sz="1000" smtClean="0">
                <a:latin typeface="ＭＳ Ｐ明朝" panose="02020600040205080304" pitchFamily="18" charset="-128"/>
              </a:rPr>
              <a:t>型肝炎ワクチンを接種していませんでした。</a:t>
            </a:r>
          </a:p>
          <a:p>
            <a:pPr eaLnBrk="1" hangingPunct="1">
              <a:lnSpc>
                <a:spcPct val="80000"/>
              </a:lnSpc>
              <a:buClr>
                <a:schemeClr val="hlink"/>
              </a:buClr>
              <a:buFont typeface="Wingdings" panose="05000000000000000000" pitchFamily="2" charset="2"/>
              <a:buNone/>
            </a:pPr>
            <a:endParaRPr lang="ja-JP" altLang="en-US" sz="1000" smtClean="0">
              <a:latin typeface="ＭＳ Ｐ明朝" panose="02020600040205080304" pitchFamily="18" charset="-128"/>
            </a:endParaRPr>
          </a:p>
          <a:p>
            <a:pPr eaLnBrk="1" hangingPunct="1">
              <a:lnSpc>
                <a:spcPct val="80000"/>
              </a:lnSpc>
              <a:buClr>
                <a:schemeClr val="hlink"/>
              </a:buClr>
              <a:buFont typeface="Wingdings" panose="05000000000000000000" pitchFamily="2" charset="2"/>
              <a:buNone/>
            </a:pPr>
            <a:r>
              <a:rPr lang="ja-JP" altLang="en-US" sz="1000" smtClean="0">
                <a:latin typeface="ＭＳ Ｐ明朝" panose="02020600040205080304" pitchFamily="18" charset="-128"/>
              </a:rPr>
              <a:t>＜参考＞</a:t>
            </a:r>
          </a:p>
          <a:p>
            <a:pPr eaLnBrk="1" hangingPunct="1">
              <a:lnSpc>
                <a:spcPct val="80000"/>
              </a:lnSpc>
              <a:buClr>
                <a:schemeClr val="hlink"/>
              </a:buClr>
              <a:buFont typeface="Wingdings" panose="05000000000000000000" pitchFamily="2" charset="2"/>
              <a:buNone/>
            </a:pPr>
            <a:r>
              <a:rPr lang="ja-JP" altLang="en-US" sz="1000" smtClean="0">
                <a:latin typeface="ＭＳ Ｐ明朝" panose="02020600040205080304" pitchFamily="18" charset="-128"/>
              </a:rPr>
              <a:t>保育園や幼稚園などの集団保育施設での</a:t>
            </a:r>
            <a:r>
              <a:rPr lang="en-US" altLang="ja-JP" sz="1000" smtClean="0">
                <a:latin typeface="ＭＳ Ｐ明朝" panose="02020600040205080304" pitchFamily="18" charset="-128"/>
              </a:rPr>
              <a:t>HBV</a:t>
            </a:r>
            <a:r>
              <a:rPr lang="ja-JP" altLang="en-US" sz="1000" smtClean="0">
                <a:latin typeface="ＭＳ Ｐ明朝" panose="02020600040205080304" pitchFamily="18" charset="-128"/>
              </a:rPr>
              <a:t>感染も報告されています</a:t>
            </a:r>
            <a:r>
              <a:rPr lang="en-US" altLang="ja-JP" sz="1000" smtClean="0">
                <a:latin typeface="ＭＳ Ｐ明朝" panose="02020600040205080304" pitchFamily="18" charset="-128"/>
              </a:rPr>
              <a:t>(1,2)</a:t>
            </a:r>
            <a:r>
              <a:rPr lang="ja-JP" altLang="en-US" sz="1000" smtClean="0">
                <a:latin typeface="ＭＳ Ｐ明朝" panose="02020600040205080304" pitchFamily="18" charset="-128"/>
              </a:rPr>
              <a:t>。</a:t>
            </a:r>
          </a:p>
          <a:p>
            <a:pPr eaLnBrk="1" hangingPunct="1">
              <a:lnSpc>
                <a:spcPct val="80000"/>
              </a:lnSpc>
              <a:buClr>
                <a:schemeClr val="hlink"/>
              </a:buClr>
              <a:buFont typeface="Wingdings" panose="05000000000000000000" pitchFamily="2" charset="2"/>
              <a:buNone/>
            </a:pPr>
            <a:endParaRPr lang="ja-JP" altLang="en-US" sz="1000" smtClean="0">
              <a:latin typeface="ＭＳ Ｐ明朝" panose="02020600040205080304" pitchFamily="18" charset="-128"/>
            </a:endParaRPr>
          </a:p>
          <a:p>
            <a:pPr eaLnBrk="1" hangingPunct="1">
              <a:lnSpc>
                <a:spcPct val="80000"/>
              </a:lnSpc>
              <a:buClr>
                <a:schemeClr val="hlink"/>
              </a:buClr>
              <a:buFont typeface="Wingdings" panose="05000000000000000000" pitchFamily="2" charset="2"/>
              <a:buNone/>
            </a:pPr>
            <a:r>
              <a:rPr lang="en-US" altLang="ja-JP" sz="1000" smtClean="0">
                <a:latin typeface="ＭＳ Ｐ明朝" panose="02020600040205080304" pitchFamily="18" charset="-128"/>
              </a:rPr>
              <a:t>【</a:t>
            </a:r>
            <a:r>
              <a:rPr lang="ja-JP" altLang="en-US" sz="1000" smtClean="0">
                <a:latin typeface="ＭＳ Ｐ明朝" panose="02020600040205080304" pitchFamily="18" charset="-128"/>
              </a:rPr>
              <a:t>参考文献</a:t>
            </a:r>
            <a:r>
              <a:rPr lang="en-US" altLang="ja-JP" sz="1000" smtClean="0">
                <a:latin typeface="ＭＳ Ｐ明朝" panose="02020600040205080304" pitchFamily="18" charset="-128"/>
              </a:rPr>
              <a:t>】</a:t>
            </a:r>
          </a:p>
          <a:p>
            <a:pPr eaLnBrk="1" hangingPunct="1">
              <a:lnSpc>
                <a:spcPct val="80000"/>
              </a:lnSpc>
              <a:buClr>
                <a:schemeClr val="hlink"/>
              </a:buClr>
              <a:buFont typeface="Wingdings" panose="05000000000000000000" pitchFamily="2" charset="2"/>
              <a:buNone/>
            </a:pPr>
            <a:r>
              <a:rPr lang="en-US" altLang="ja-JP" sz="1000" smtClean="0">
                <a:latin typeface="ＭＳ Ｐ明朝" panose="02020600040205080304" pitchFamily="18" charset="-128"/>
              </a:rPr>
              <a:t>(1) </a:t>
            </a:r>
            <a:r>
              <a:rPr lang="ja-JP" altLang="en-US" sz="1000" smtClean="0">
                <a:latin typeface="ＭＳ Ｐ明朝" panose="02020600040205080304" pitchFamily="18" charset="-128"/>
              </a:rPr>
              <a:t>藤澤卓爾　他</a:t>
            </a:r>
            <a:r>
              <a:rPr lang="en-US" altLang="ja-JP" sz="1000" smtClean="0">
                <a:latin typeface="ＭＳ Ｐ明朝" panose="02020600040205080304" pitchFamily="18" charset="-128"/>
              </a:rPr>
              <a:t>. </a:t>
            </a:r>
            <a:r>
              <a:rPr lang="ja-JP" altLang="en-US" sz="1000" smtClean="0">
                <a:latin typeface="ＭＳ Ｐ明朝" panose="02020600040205080304" pitchFamily="18" charset="-128"/>
              </a:rPr>
              <a:t>日本小児科学会雑誌　</a:t>
            </a:r>
            <a:r>
              <a:rPr lang="en-US" altLang="ja-JP" sz="1000" smtClean="0">
                <a:latin typeface="ＭＳ Ｐ明朝" panose="02020600040205080304" pitchFamily="18" charset="-128"/>
              </a:rPr>
              <a:t>2005; 109: 363-369  (BLIC 72165) </a:t>
            </a:r>
          </a:p>
          <a:p>
            <a:pPr eaLnBrk="1" hangingPunct="1">
              <a:lnSpc>
                <a:spcPct val="80000"/>
              </a:lnSpc>
              <a:buClr>
                <a:schemeClr val="hlink"/>
              </a:buClr>
              <a:buFont typeface="Wingdings" panose="05000000000000000000" pitchFamily="2" charset="2"/>
              <a:buNone/>
            </a:pPr>
            <a:r>
              <a:rPr lang="en-US" altLang="ja-JP" sz="1000" smtClean="0">
                <a:latin typeface="ＭＳ Ｐ明朝" panose="02020600040205080304" pitchFamily="18" charset="-128"/>
              </a:rPr>
              <a:t>(2) </a:t>
            </a:r>
            <a:r>
              <a:rPr lang="ja-JP" altLang="en-US" sz="1000" smtClean="0">
                <a:latin typeface="ＭＳ Ｐ明朝" panose="02020600040205080304" pitchFamily="18" charset="-128"/>
              </a:rPr>
              <a:t>白木和夫　小児内科　</a:t>
            </a:r>
            <a:r>
              <a:rPr lang="en-US" altLang="ja-JP" sz="1000" smtClean="0">
                <a:latin typeface="ＭＳ Ｐ明朝" panose="02020600040205080304" pitchFamily="18" charset="-128"/>
              </a:rPr>
              <a:t>2007; 39: 1878-1881 (BLIC 71930) </a:t>
            </a:r>
          </a:p>
          <a:p>
            <a:pPr eaLnBrk="1" hangingPunct="1">
              <a:lnSpc>
                <a:spcPct val="80000"/>
              </a:lnSpc>
              <a:buClr>
                <a:schemeClr val="hlink"/>
              </a:buClr>
              <a:buFont typeface="Wingdings" panose="05000000000000000000" pitchFamily="2" charset="2"/>
              <a:buNone/>
            </a:pPr>
            <a:endParaRPr lang="en-US" altLang="ja-JP" sz="1000" smtClean="0">
              <a:latin typeface="ＭＳ Ｐ明朝" panose="02020600040205080304" pitchFamily="18" charset="-128"/>
            </a:endParaRPr>
          </a:p>
          <a:p>
            <a:pPr eaLnBrk="1" hangingPunct="1">
              <a:lnSpc>
                <a:spcPct val="80000"/>
              </a:lnSpc>
            </a:pPr>
            <a:r>
              <a:rPr lang="en-US" altLang="ja-JP" sz="1000" smtClean="0">
                <a:latin typeface="ＭＳ Ｐ明朝" panose="02020600040205080304" pitchFamily="18" charset="-128"/>
              </a:rPr>
              <a:t>【</a:t>
            </a:r>
            <a:r>
              <a:rPr lang="ja-JP" altLang="en-US" sz="1000" smtClean="0">
                <a:latin typeface="ＭＳ Ｐ明朝" panose="02020600040205080304" pitchFamily="18" charset="-128"/>
              </a:rPr>
              <a:t>スライド内文献</a:t>
            </a:r>
            <a:r>
              <a:rPr lang="en-US" altLang="ja-JP" sz="1000" smtClean="0">
                <a:latin typeface="ＭＳ Ｐ明朝" panose="02020600040205080304" pitchFamily="18" charset="-128"/>
              </a:rPr>
              <a:t>BLIC</a:t>
            </a:r>
            <a:r>
              <a:rPr lang="ja-JP" altLang="en-US" sz="1000" smtClean="0">
                <a:latin typeface="ＭＳ Ｐ明朝" panose="02020600040205080304" pitchFamily="18" charset="-128"/>
              </a:rPr>
              <a:t>番号</a:t>
            </a:r>
            <a:r>
              <a:rPr lang="en-US" altLang="ja-JP" sz="1000" smtClean="0">
                <a:latin typeface="ＭＳ Ｐ明朝" panose="02020600040205080304" pitchFamily="18" charset="-128"/>
              </a:rPr>
              <a:t>】</a:t>
            </a:r>
          </a:p>
          <a:p>
            <a:pPr eaLnBrk="1" hangingPunct="1">
              <a:lnSpc>
                <a:spcPct val="80000"/>
              </a:lnSpc>
            </a:pPr>
            <a:r>
              <a:rPr lang="en-US" altLang="ja-JP" sz="1000" smtClean="0">
                <a:latin typeface="ＭＳ Ｐ明朝" panose="02020600040205080304" pitchFamily="18" charset="-128"/>
              </a:rPr>
              <a:t>BLIC 72168 </a:t>
            </a:r>
          </a:p>
          <a:p>
            <a:pPr eaLnBrk="1" hangingPunct="1">
              <a:lnSpc>
                <a:spcPct val="80000"/>
              </a:lnSpc>
              <a:buClr>
                <a:schemeClr val="hlink"/>
              </a:buClr>
              <a:buFont typeface="Wingdings" panose="05000000000000000000" pitchFamily="2" charset="2"/>
              <a:buNone/>
            </a:pPr>
            <a:endParaRPr lang="en-US" altLang="ja-JP" sz="1000" smtClean="0">
              <a:latin typeface="ＭＳ Ｐ明朝" panose="02020600040205080304" pitchFamily="18" charset="-128"/>
            </a:endParaRPr>
          </a:p>
          <a:p>
            <a:pPr eaLnBrk="1" hangingPunct="1">
              <a:lnSpc>
                <a:spcPct val="80000"/>
              </a:lnSpc>
              <a:buClr>
                <a:schemeClr val="hlink"/>
              </a:buClr>
              <a:buFont typeface="Wingdings" panose="05000000000000000000" pitchFamily="2" charset="2"/>
              <a:buNone/>
            </a:pPr>
            <a:endParaRPr lang="en-US" altLang="ja-JP" sz="1000" smtClean="0">
              <a:latin typeface="ＭＳ Ｐ明朝" panose="02020600040205080304" pitchFamily="18" charset="-128"/>
            </a:endParaRPr>
          </a:p>
          <a:p>
            <a:pPr eaLnBrk="1" hangingPunct="1">
              <a:lnSpc>
                <a:spcPct val="90000"/>
              </a:lnSpc>
              <a:buClr>
                <a:schemeClr val="hlink"/>
              </a:buClr>
              <a:buFont typeface="Wingdings" panose="05000000000000000000" pitchFamily="2" charset="2"/>
              <a:buNone/>
            </a:pPr>
            <a:endParaRPr lang="en-US" altLang="ja-JP" sz="1000" smtClean="0">
              <a:latin typeface="ＭＳ Ｐ明朝" panose="02020600040205080304" pitchFamily="18" charset="-128"/>
            </a:endParaRPr>
          </a:p>
        </p:txBody>
      </p:sp>
    </p:spTree>
    <p:extLst>
      <p:ext uri="{BB962C8B-B14F-4D97-AF65-F5344CB8AC3E}">
        <p14:creationId xmlns:p14="http://schemas.microsoft.com/office/powerpoint/2010/main" val="1869282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128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128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128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128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128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A1ED675-5131-474E-8250-E00663A93F04}" type="slidenum">
              <a:rPr lang="en-US" altLang="ja-JP">
                <a:ea typeface="ＭＳ Ｐゴシック" panose="020B0600070205080204" pitchFamily="50" charset="-128"/>
              </a:rPr>
              <a:pPr>
                <a:spcBef>
                  <a:spcPct val="0"/>
                </a:spcBef>
              </a:pPr>
              <a:t>3</a:t>
            </a:fld>
            <a:endParaRPr lang="en-US" altLang="ja-JP">
              <a:ea typeface="ＭＳ Ｐゴシック" panose="020B0600070205080204" pitchFamily="50" charset="-128"/>
            </a:endParaRPr>
          </a:p>
        </p:txBody>
      </p:sp>
      <p:sp>
        <p:nvSpPr>
          <p:cNvPr id="65539" name="Rectangle 2"/>
          <p:cNvSpPr>
            <a:spLocks noGrp="1" noRot="1" noChangeAspect="1" noChangeArrowheads="1" noTextEdit="1"/>
          </p:cNvSpPr>
          <p:nvPr>
            <p:ph type="sldImg"/>
          </p:nvPr>
        </p:nvSpPr>
        <p:spPr>
          <a:xfrm>
            <a:off x="919163" y="744538"/>
            <a:ext cx="4964112" cy="3722687"/>
          </a:xfrm>
          <a:ln/>
        </p:spPr>
      </p:sp>
      <p:sp>
        <p:nvSpPr>
          <p:cNvPr id="65540" name="Rectangle 3"/>
          <p:cNvSpPr>
            <a:spLocks noGrp="1" noChangeArrowheads="1"/>
          </p:cNvSpPr>
          <p:nvPr>
            <p:ph type="body" idx="1"/>
          </p:nvPr>
        </p:nvSpPr>
        <p:spPr>
          <a:xfrm>
            <a:off x="679450" y="4716463"/>
            <a:ext cx="5438775" cy="4467225"/>
          </a:xfrm>
          <a:noFill/>
        </p:spPr>
        <p:txBody>
          <a:bodyPr/>
          <a:lstStyle/>
          <a:p>
            <a:pPr eaLnBrk="1" hangingPunct="1">
              <a:lnSpc>
                <a:spcPct val="90000"/>
              </a:lnSpc>
              <a:buClr>
                <a:schemeClr val="hlink"/>
              </a:buClr>
              <a:buFont typeface="Wingdings" panose="05000000000000000000" pitchFamily="2" charset="2"/>
              <a:buNone/>
            </a:pPr>
            <a:r>
              <a:rPr lang="ja-JP" altLang="en-US" sz="1000" smtClean="0">
                <a:latin typeface="ＭＳ Ｐ明朝" panose="02020600040205080304" pitchFamily="18" charset="-128"/>
              </a:rPr>
              <a:t>これは、横浜東病院における</a:t>
            </a:r>
            <a:r>
              <a:rPr lang="en-US" altLang="ja-JP" sz="1000" smtClean="0">
                <a:latin typeface="ＭＳ Ｐ明朝" panose="02020600040205080304" pitchFamily="18" charset="-128"/>
              </a:rPr>
              <a:t>57</a:t>
            </a:r>
            <a:r>
              <a:rPr lang="ja-JP" altLang="en-US" sz="1000" smtClean="0">
                <a:latin typeface="ＭＳ Ｐ明朝" panose="02020600040205080304" pitchFamily="18" charset="-128"/>
              </a:rPr>
              <a:t>人の</a:t>
            </a:r>
            <a:r>
              <a:rPr lang="en-US" altLang="ja-JP" sz="1000" smtClean="0">
                <a:latin typeface="ＭＳ Ｐ明朝" panose="02020600040205080304" pitchFamily="18" charset="-128"/>
              </a:rPr>
              <a:t>B</a:t>
            </a:r>
            <a:r>
              <a:rPr lang="ja-JP" altLang="en-US" sz="1000" smtClean="0">
                <a:latin typeface="ＭＳ Ｐ明朝" panose="02020600040205080304" pitchFamily="18" charset="-128"/>
              </a:rPr>
              <a:t>型慢性肝炎小児における感染経路を調査した結果です。</a:t>
            </a:r>
          </a:p>
          <a:p>
            <a:pPr eaLnBrk="1" hangingPunct="1">
              <a:lnSpc>
                <a:spcPct val="90000"/>
              </a:lnSpc>
              <a:buClr>
                <a:schemeClr val="hlink"/>
              </a:buClr>
              <a:buFont typeface="Wingdings" panose="05000000000000000000" pitchFamily="2" charset="2"/>
              <a:buNone/>
            </a:pPr>
            <a:endParaRPr lang="ja-JP" altLang="en-US" sz="1000" smtClean="0">
              <a:latin typeface="ＭＳ Ｐ明朝" panose="02020600040205080304" pitchFamily="18" charset="-128"/>
            </a:endParaRPr>
          </a:p>
          <a:p>
            <a:pPr eaLnBrk="1" hangingPunct="1">
              <a:lnSpc>
                <a:spcPct val="80000"/>
              </a:lnSpc>
              <a:buClr>
                <a:schemeClr val="hlink"/>
              </a:buClr>
              <a:buFont typeface="Wingdings" panose="05000000000000000000" pitchFamily="2" charset="2"/>
              <a:buNone/>
            </a:pPr>
            <a:r>
              <a:rPr lang="ja-JP" altLang="en-US" sz="1000" smtClean="0">
                <a:latin typeface="ＭＳ Ｐ明朝" panose="02020600040205080304" pitchFamily="18" charset="-128"/>
              </a:rPr>
              <a:t>母子感染防止事業により、母子感染によるＢ型肝炎ウイルス（</a:t>
            </a:r>
            <a:r>
              <a:rPr lang="en-US" altLang="ja-JP" sz="1000" smtClean="0">
                <a:latin typeface="ＭＳ Ｐ明朝" panose="02020600040205080304" pitchFamily="18" charset="-128"/>
              </a:rPr>
              <a:t>HBV</a:t>
            </a:r>
            <a:r>
              <a:rPr lang="ja-JP" altLang="en-US" sz="1000" smtClean="0">
                <a:latin typeface="ＭＳ Ｐ明朝" panose="02020600040205080304" pitchFamily="18" charset="-128"/>
              </a:rPr>
              <a:t>）キャリアは減少しましたが、依然として母子感染が絶えません。</a:t>
            </a:r>
          </a:p>
          <a:p>
            <a:pPr eaLnBrk="1" hangingPunct="1">
              <a:lnSpc>
                <a:spcPct val="80000"/>
              </a:lnSpc>
              <a:buClr>
                <a:schemeClr val="hlink"/>
              </a:buClr>
              <a:buFont typeface="Wingdings" panose="05000000000000000000" pitchFamily="2" charset="2"/>
              <a:buNone/>
            </a:pPr>
            <a:r>
              <a:rPr lang="ja-JP" altLang="en-US" sz="1000" smtClean="0">
                <a:latin typeface="ＭＳ Ｐ明朝" panose="02020600040205080304" pitchFamily="18" charset="-128"/>
              </a:rPr>
              <a:t>しかし、近年父子感染・その他の家族内感染による、母子感染以外の感染経路による</a:t>
            </a:r>
            <a:r>
              <a:rPr lang="en-US" altLang="ja-JP" sz="1000" smtClean="0">
                <a:latin typeface="ＭＳ Ｐ明朝" panose="02020600040205080304" pitchFamily="18" charset="-128"/>
              </a:rPr>
              <a:t>HBV</a:t>
            </a:r>
            <a:r>
              <a:rPr lang="ja-JP" altLang="en-US" sz="1000" smtClean="0">
                <a:latin typeface="ＭＳ Ｐ明朝" panose="02020600040205080304" pitchFamily="18" charset="-128"/>
              </a:rPr>
              <a:t>キャリア化が目立つようになりました。</a:t>
            </a:r>
          </a:p>
          <a:p>
            <a:pPr eaLnBrk="1" hangingPunct="1">
              <a:lnSpc>
                <a:spcPct val="80000"/>
              </a:lnSpc>
              <a:buClr>
                <a:schemeClr val="hlink"/>
              </a:buClr>
              <a:buFont typeface="Wingdings" panose="05000000000000000000" pitchFamily="2" charset="2"/>
              <a:buNone/>
            </a:pPr>
            <a:r>
              <a:rPr lang="ja-JP" altLang="en-US" sz="1000" smtClean="0">
                <a:latin typeface="ＭＳ Ｐ明朝" panose="02020600040205080304" pitchFamily="18" charset="-128"/>
              </a:rPr>
              <a:t>また、水平感染した小児全員が</a:t>
            </a:r>
            <a:r>
              <a:rPr lang="en-US" altLang="ja-JP" sz="1000" smtClean="0">
                <a:latin typeface="ＭＳ Ｐ明朝" panose="02020600040205080304" pitchFamily="18" charset="-128"/>
              </a:rPr>
              <a:t>B</a:t>
            </a:r>
            <a:r>
              <a:rPr lang="ja-JP" altLang="en-US" sz="1000" smtClean="0">
                <a:latin typeface="ＭＳ Ｐ明朝" panose="02020600040205080304" pitchFamily="18" charset="-128"/>
              </a:rPr>
              <a:t>型肝炎ワクチンを接種していませんでした。</a:t>
            </a:r>
          </a:p>
          <a:p>
            <a:pPr eaLnBrk="1" hangingPunct="1">
              <a:lnSpc>
                <a:spcPct val="80000"/>
              </a:lnSpc>
              <a:buClr>
                <a:schemeClr val="hlink"/>
              </a:buClr>
              <a:buFont typeface="Wingdings" panose="05000000000000000000" pitchFamily="2" charset="2"/>
              <a:buNone/>
            </a:pPr>
            <a:endParaRPr lang="ja-JP" altLang="en-US" sz="1000" smtClean="0">
              <a:latin typeface="ＭＳ Ｐ明朝" panose="02020600040205080304" pitchFamily="18" charset="-128"/>
            </a:endParaRPr>
          </a:p>
          <a:p>
            <a:pPr eaLnBrk="1" hangingPunct="1">
              <a:lnSpc>
                <a:spcPct val="80000"/>
              </a:lnSpc>
              <a:buClr>
                <a:schemeClr val="hlink"/>
              </a:buClr>
              <a:buFont typeface="Wingdings" panose="05000000000000000000" pitchFamily="2" charset="2"/>
              <a:buNone/>
            </a:pPr>
            <a:r>
              <a:rPr lang="ja-JP" altLang="en-US" sz="1000" smtClean="0">
                <a:latin typeface="ＭＳ Ｐ明朝" panose="02020600040205080304" pitchFamily="18" charset="-128"/>
              </a:rPr>
              <a:t>＜参考＞</a:t>
            </a:r>
          </a:p>
          <a:p>
            <a:pPr eaLnBrk="1" hangingPunct="1">
              <a:lnSpc>
                <a:spcPct val="80000"/>
              </a:lnSpc>
              <a:buClr>
                <a:schemeClr val="hlink"/>
              </a:buClr>
              <a:buFont typeface="Wingdings" panose="05000000000000000000" pitchFamily="2" charset="2"/>
              <a:buNone/>
            </a:pPr>
            <a:r>
              <a:rPr lang="ja-JP" altLang="en-US" sz="1000" smtClean="0">
                <a:latin typeface="ＭＳ Ｐ明朝" panose="02020600040205080304" pitchFamily="18" charset="-128"/>
              </a:rPr>
              <a:t>保育園や幼稚園などの集団保育施設での</a:t>
            </a:r>
            <a:r>
              <a:rPr lang="en-US" altLang="ja-JP" sz="1000" smtClean="0">
                <a:latin typeface="ＭＳ Ｐ明朝" panose="02020600040205080304" pitchFamily="18" charset="-128"/>
              </a:rPr>
              <a:t>HBV</a:t>
            </a:r>
            <a:r>
              <a:rPr lang="ja-JP" altLang="en-US" sz="1000" smtClean="0">
                <a:latin typeface="ＭＳ Ｐ明朝" panose="02020600040205080304" pitchFamily="18" charset="-128"/>
              </a:rPr>
              <a:t>感染も報告されています</a:t>
            </a:r>
            <a:r>
              <a:rPr lang="en-US" altLang="ja-JP" sz="1000" smtClean="0">
                <a:latin typeface="ＭＳ Ｐ明朝" panose="02020600040205080304" pitchFamily="18" charset="-128"/>
              </a:rPr>
              <a:t>(1,2)</a:t>
            </a:r>
            <a:r>
              <a:rPr lang="ja-JP" altLang="en-US" sz="1000" smtClean="0">
                <a:latin typeface="ＭＳ Ｐ明朝" panose="02020600040205080304" pitchFamily="18" charset="-128"/>
              </a:rPr>
              <a:t>。</a:t>
            </a:r>
          </a:p>
          <a:p>
            <a:pPr eaLnBrk="1" hangingPunct="1">
              <a:lnSpc>
                <a:spcPct val="80000"/>
              </a:lnSpc>
              <a:buClr>
                <a:schemeClr val="hlink"/>
              </a:buClr>
              <a:buFont typeface="Wingdings" panose="05000000000000000000" pitchFamily="2" charset="2"/>
              <a:buNone/>
            </a:pPr>
            <a:endParaRPr lang="ja-JP" altLang="en-US" sz="1000" smtClean="0">
              <a:latin typeface="ＭＳ Ｐ明朝" panose="02020600040205080304" pitchFamily="18" charset="-128"/>
            </a:endParaRPr>
          </a:p>
          <a:p>
            <a:pPr eaLnBrk="1" hangingPunct="1">
              <a:lnSpc>
                <a:spcPct val="80000"/>
              </a:lnSpc>
              <a:buClr>
                <a:schemeClr val="hlink"/>
              </a:buClr>
              <a:buFont typeface="Wingdings" panose="05000000000000000000" pitchFamily="2" charset="2"/>
              <a:buNone/>
            </a:pPr>
            <a:r>
              <a:rPr lang="en-US" altLang="ja-JP" sz="1000" smtClean="0">
                <a:latin typeface="ＭＳ Ｐ明朝" panose="02020600040205080304" pitchFamily="18" charset="-128"/>
              </a:rPr>
              <a:t>【</a:t>
            </a:r>
            <a:r>
              <a:rPr lang="ja-JP" altLang="en-US" sz="1000" smtClean="0">
                <a:latin typeface="ＭＳ Ｐ明朝" panose="02020600040205080304" pitchFamily="18" charset="-128"/>
              </a:rPr>
              <a:t>参考文献</a:t>
            </a:r>
            <a:r>
              <a:rPr lang="en-US" altLang="ja-JP" sz="1000" smtClean="0">
                <a:latin typeface="ＭＳ Ｐ明朝" panose="02020600040205080304" pitchFamily="18" charset="-128"/>
              </a:rPr>
              <a:t>】</a:t>
            </a:r>
          </a:p>
          <a:p>
            <a:pPr eaLnBrk="1" hangingPunct="1">
              <a:lnSpc>
                <a:spcPct val="80000"/>
              </a:lnSpc>
              <a:buClr>
                <a:schemeClr val="hlink"/>
              </a:buClr>
              <a:buFont typeface="Wingdings" panose="05000000000000000000" pitchFamily="2" charset="2"/>
              <a:buNone/>
            </a:pPr>
            <a:r>
              <a:rPr lang="en-US" altLang="ja-JP" sz="1000" smtClean="0">
                <a:latin typeface="ＭＳ Ｐ明朝" panose="02020600040205080304" pitchFamily="18" charset="-128"/>
              </a:rPr>
              <a:t>(1) </a:t>
            </a:r>
            <a:r>
              <a:rPr lang="ja-JP" altLang="en-US" sz="1000" smtClean="0">
                <a:latin typeface="ＭＳ Ｐ明朝" panose="02020600040205080304" pitchFamily="18" charset="-128"/>
              </a:rPr>
              <a:t>藤澤卓爾　他</a:t>
            </a:r>
            <a:r>
              <a:rPr lang="en-US" altLang="ja-JP" sz="1000" smtClean="0">
                <a:latin typeface="ＭＳ Ｐ明朝" panose="02020600040205080304" pitchFamily="18" charset="-128"/>
              </a:rPr>
              <a:t>. </a:t>
            </a:r>
            <a:r>
              <a:rPr lang="ja-JP" altLang="en-US" sz="1000" smtClean="0">
                <a:latin typeface="ＭＳ Ｐ明朝" panose="02020600040205080304" pitchFamily="18" charset="-128"/>
              </a:rPr>
              <a:t>日本小児科学会雑誌　</a:t>
            </a:r>
            <a:r>
              <a:rPr lang="en-US" altLang="ja-JP" sz="1000" smtClean="0">
                <a:latin typeface="ＭＳ Ｐ明朝" panose="02020600040205080304" pitchFamily="18" charset="-128"/>
              </a:rPr>
              <a:t>2005; 109: 363-369  (BLIC 72165) </a:t>
            </a:r>
          </a:p>
          <a:p>
            <a:pPr eaLnBrk="1" hangingPunct="1">
              <a:lnSpc>
                <a:spcPct val="80000"/>
              </a:lnSpc>
              <a:buClr>
                <a:schemeClr val="hlink"/>
              </a:buClr>
              <a:buFont typeface="Wingdings" panose="05000000000000000000" pitchFamily="2" charset="2"/>
              <a:buNone/>
            </a:pPr>
            <a:r>
              <a:rPr lang="en-US" altLang="ja-JP" sz="1000" smtClean="0">
                <a:latin typeface="ＭＳ Ｐ明朝" panose="02020600040205080304" pitchFamily="18" charset="-128"/>
              </a:rPr>
              <a:t>(2) </a:t>
            </a:r>
            <a:r>
              <a:rPr lang="ja-JP" altLang="en-US" sz="1000" smtClean="0">
                <a:latin typeface="ＭＳ Ｐ明朝" panose="02020600040205080304" pitchFamily="18" charset="-128"/>
              </a:rPr>
              <a:t>白木和夫　小児内科　</a:t>
            </a:r>
            <a:r>
              <a:rPr lang="en-US" altLang="ja-JP" sz="1000" smtClean="0">
                <a:latin typeface="ＭＳ Ｐ明朝" panose="02020600040205080304" pitchFamily="18" charset="-128"/>
              </a:rPr>
              <a:t>2007; 39: 1878-1881 (BLIC 71930) </a:t>
            </a:r>
          </a:p>
          <a:p>
            <a:pPr eaLnBrk="1" hangingPunct="1">
              <a:lnSpc>
                <a:spcPct val="80000"/>
              </a:lnSpc>
              <a:buClr>
                <a:schemeClr val="hlink"/>
              </a:buClr>
              <a:buFont typeface="Wingdings" panose="05000000000000000000" pitchFamily="2" charset="2"/>
              <a:buNone/>
            </a:pPr>
            <a:endParaRPr lang="en-US" altLang="ja-JP" sz="1000" smtClean="0">
              <a:latin typeface="ＭＳ Ｐ明朝" panose="02020600040205080304" pitchFamily="18" charset="-128"/>
            </a:endParaRPr>
          </a:p>
          <a:p>
            <a:pPr eaLnBrk="1" hangingPunct="1">
              <a:lnSpc>
                <a:spcPct val="80000"/>
              </a:lnSpc>
            </a:pPr>
            <a:r>
              <a:rPr lang="en-US" altLang="ja-JP" sz="1000" smtClean="0">
                <a:latin typeface="ＭＳ Ｐ明朝" panose="02020600040205080304" pitchFamily="18" charset="-128"/>
              </a:rPr>
              <a:t>【</a:t>
            </a:r>
            <a:r>
              <a:rPr lang="ja-JP" altLang="en-US" sz="1000" smtClean="0">
                <a:latin typeface="ＭＳ Ｐ明朝" panose="02020600040205080304" pitchFamily="18" charset="-128"/>
              </a:rPr>
              <a:t>スライド内文献</a:t>
            </a:r>
            <a:r>
              <a:rPr lang="en-US" altLang="ja-JP" sz="1000" smtClean="0">
                <a:latin typeface="ＭＳ Ｐ明朝" panose="02020600040205080304" pitchFamily="18" charset="-128"/>
              </a:rPr>
              <a:t>BLIC</a:t>
            </a:r>
            <a:r>
              <a:rPr lang="ja-JP" altLang="en-US" sz="1000" smtClean="0">
                <a:latin typeface="ＭＳ Ｐ明朝" panose="02020600040205080304" pitchFamily="18" charset="-128"/>
              </a:rPr>
              <a:t>番号</a:t>
            </a:r>
            <a:r>
              <a:rPr lang="en-US" altLang="ja-JP" sz="1000" smtClean="0">
                <a:latin typeface="ＭＳ Ｐ明朝" panose="02020600040205080304" pitchFamily="18" charset="-128"/>
              </a:rPr>
              <a:t>】</a:t>
            </a:r>
          </a:p>
          <a:p>
            <a:pPr eaLnBrk="1" hangingPunct="1">
              <a:lnSpc>
                <a:spcPct val="80000"/>
              </a:lnSpc>
            </a:pPr>
            <a:r>
              <a:rPr lang="en-US" altLang="ja-JP" sz="1000" smtClean="0">
                <a:latin typeface="ＭＳ Ｐ明朝" panose="02020600040205080304" pitchFamily="18" charset="-128"/>
              </a:rPr>
              <a:t>BLIC 72168 </a:t>
            </a:r>
          </a:p>
          <a:p>
            <a:pPr eaLnBrk="1" hangingPunct="1">
              <a:lnSpc>
                <a:spcPct val="80000"/>
              </a:lnSpc>
              <a:buClr>
                <a:schemeClr val="hlink"/>
              </a:buClr>
              <a:buFont typeface="Wingdings" panose="05000000000000000000" pitchFamily="2" charset="2"/>
              <a:buNone/>
            </a:pPr>
            <a:endParaRPr lang="en-US" altLang="ja-JP" sz="1000" smtClean="0">
              <a:latin typeface="ＭＳ Ｐ明朝" panose="02020600040205080304" pitchFamily="18" charset="-128"/>
            </a:endParaRPr>
          </a:p>
          <a:p>
            <a:pPr eaLnBrk="1" hangingPunct="1">
              <a:lnSpc>
                <a:spcPct val="80000"/>
              </a:lnSpc>
              <a:buClr>
                <a:schemeClr val="hlink"/>
              </a:buClr>
              <a:buFont typeface="Wingdings" panose="05000000000000000000" pitchFamily="2" charset="2"/>
              <a:buNone/>
            </a:pPr>
            <a:endParaRPr lang="en-US" altLang="ja-JP" sz="1000" smtClean="0">
              <a:latin typeface="ＭＳ Ｐ明朝" panose="02020600040205080304" pitchFamily="18" charset="-128"/>
            </a:endParaRPr>
          </a:p>
          <a:p>
            <a:pPr eaLnBrk="1" hangingPunct="1">
              <a:lnSpc>
                <a:spcPct val="90000"/>
              </a:lnSpc>
              <a:buClr>
                <a:schemeClr val="hlink"/>
              </a:buClr>
              <a:buFont typeface="Wingdings" panose="05000000000000000000" pitchFamily="2" charset="2"/>
              <a:buNone/>
            </a:pPr>
            <a:endParaRPr lang="en-US" altLang="ja-JP" sz="1000" smtClean="0">
              <a:latin typeface="ＭＳ Ｐ明朝" panose="02020600040205080304" pitchFamily="18" charset="-128"/>
            </a:endParaRPr>
          </a:p>
        </p:txBody>
      </p:sp>
    </p:spTree>
    <p:extLst>
      <p:ext uri="{BB962C8B-B14F-4D97-AF65-F5344CB8AC3E}">
        <p14:creationId xmlns:p14="http://schemas.microsoft.com/office/powerpoint/2010/main" val="941397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128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128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128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128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128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258AF11-520A-40A1-A224-66AAC044124D}" type="slidenum">
              <a:rPr lang="en-US" altLang="ja-JP">
                <a:ea typeface="ＭＳ Ｐゴシック" panose="020B0600070205080204" pitchFamily="50" charset="-128"/>
              </a:rPr>
              <a:pPr>
                <a:spcBef>
                  <a:spcPct val="0"/>
                </a:spcBef>
              </a:pPr>
              <a:t>4</a:t>
            </a:fld>
            <a:endParaRPr lang="en-US" altLang="ja-JP">
              <a:ea typeface="ＭＳ Ｐゴシック" panose="020B0600070205080204" pitchFamily="50" charset="-128"/>
            </a:endParaRPr>
          </a:p>
        </p:txBody>
      </p:sp>
      <p:sp>
        <p:nvSpPr>
          <p:cNvPr id="73731" name="Rectangle 2"/>
          <p:cNvSpPr>
            <a:spLocks noGrp="1" noRot="1" noChangeAspect="1" noChangeArrowheads="1" noTextEdit="1"/>
          </p:cNvSpPr>
          <p:nvPr>
            <p:ph type="sldImg"/>
          </p:nvPr>
        </p:nvSpPr>
        <p:spPr>
          <a:xfrm>
            <a:off x="919163" y="742950"/>
            <a:ext cx="4965700" cy="3724275"/>
          </a:xfrm>
          <a:ln/>
        </p:spPr>
      </p:sp>
      <p:sp>
        <p:nvSpPr>
          <p:cNvPr id="73732" name="Rectangle 3"/>
          <p:cNvSpPr>
            <a:spLocks noGrp="1" noChangeArrowheads="1"/>
          </p:cNvSpPr>
          <p:nvPr>
            <p:ph type="body" idx="1"/>
          </p:nvPr>
        </p:nvSpPr>
        <p:spPr>
          <a:noFill/>
        </p:spPr>
        <p:txBody>
          <a:bodyPr/>
          <a:lstStyle/>
          <a:p>
            <a:pPr eaLnBrk="1" hangingPunct="1">
              <a:lnSpc>
                <a:spcPct val="80000"/>
              </a:lnSpc>
              <a:buClr>
                <a:schemeClr val="hlink"/>
              </a:buClr>
              <a:buFont typeface="Wingdings" panose="05000000000000000000" pitchFamily="2" charset="2"/>
              <a:buNone/>
            </a:pPr>
            <a:r>
              <a:rPr lang="en-US" altLang="ja-JP" sz="1000" smtClean="0">
                <a:latin typeface="ＭＳ Ｐ明朝" panose="02020600040205080304" pitchFamily="18" charset="-128"/>
              </a:rPr>
              <a:t>1985</a:t>
            </a:r>
            <a:r>
              <a:rPr lang="ja-JP" altLang="en-US" sz="1000" smtClean="0">
                <a:latin typeface="ＭＳ Ｐ明朝" panose="02020600040205080304" pitchFamily="18" charset="-128"/>
              </a:rPr>
              <a:t>年、旧厚生省により、Ｂ型肝炎ウイルス（</a:t>
            </a:r>
            <a:r>
              <a:rPr lang="en-US" altLang="ja-JP" sz="1000" smtClean="0">
                <a:latin typeface="ＭＳ Ｐ明朝" panose="02020600040205080304" pitchFamily="18" charset="-128"/>
              </a:rPr>
              <a:t>HBV</a:t>
            </a:r>
            <a:r>
              <a:rPr lang="ja-JP" altLang="en-US" sz="1000" smtClean="0">
                <a:latin typeface="ＭＳ Ｐ明朝" panose="02020600040205080304" pitchFamily="18" charset="-128"/>
              </a:rPr>
              <a:t>）キャリア妊婦から出生児への感染を防ぐために母子感染防止事業が開始されました。</a:t>
            </a:r>
          </a:p>
          <a:p>
            <a:pPr eaLnBrk="1" hangingPunct="1"/>
            <a:r>
              <a:rPr lang="en-US" altLang="ja-JP" sz="1000" smtClean="0">
                <a:latin typeface="ＭＳ Ｐ明朝" panose="02020600040205080304" pitchFamily="18" charset="-128"/>
              </a:rPr>
              <a:t>1986</a:t>
            </a:r>
            <a:r>
              <a:rPr lang="ja-JP" altLang="en-US" sz="1000" smtClean="0">
                <a:latin typeface="ＭＳ Ｐ明朝" panose="02020600040205080304" pitchFamily="18" charset="-128"/>
              </a:rPr>
              <a:t>年生まれの新生児から、公費負担による感染防止対策が実施されています。</a:t>
            </a:r>
          </a:p>
          <a:p>
            <a:pPr eaLnBrk="1" hangingPunct="1"/>
            <a:r>
              <a:rPr lang="ja-JP" altLang="en-US" sz="1000" smtClean="0">
                <a:latin typeface="ＭＳ Ｐ明朝" panose="02020600040205080304" pitchFamily="18" charset="-128"/>
              </a:rPr>
              <a:t>さらに</a:t>
            </a:r>
            <a:r>
              <a:rPr lang="en-US" altLang="ja-JP" sz="1000" smtClean="0">
                <a:latin typeface="ＭＳ Ｐ明朝" panose="02020600040205080304" pitchFamily="18" charset="-128"/>
              </a:rPr>
              <a:t>1995</a:t>
            </a:r>
            <a:r>
              <a:rPr lang="ja-JP" altLang="en-US" sz="1000" smtClean="0">
                <a:latin typeface="ＭＳ Ｐ明朝" panose="02020600040205080304" pitchFamily="18" charset="-128"/>
              </a:rPr>
              <a:t>年以降、 </a:t>
            </a:r>
            <a:r>
              <a:rPr lang="en-US" altLang="ja-JP" sz="1000" smtClean="0">
                <a:latin typeface="ＭＳ Ｐ明朝" panose="02020600040205080304" pitchFamily="18" charset="-128"/>
              </a:rPr>
              <a:t>HBs</a:t>
            </a:r>
            <a:r>
              <a:rPr lang="ja-JP" altLang="en-US" sz="1000" smtClean="0">
                <a:latin typeface="ＭＳ Ｐ明朝" panose="02020600040205080304" pitchFamily="18" charset="-128"/>
              </a:rPr>
              <a:t>抗原陽性妊婦から生まれた乳児全員に感染防止処置が行われ、さらに</a:t>
            </a:r>
            <a:r>
              <a:rPr lang="en-US" altLang="ja-JP" sz="1000" smtClean="0">
                <a:latin typeface="ＭＳ Ｐ明朝" panose="02020600040205080304" pitchFamily="18" charset="-128"/>
              </a:rPr>
              <a:t>B</a:t>
            </a:r>
            <a:r>
              <a:rPr lang="ja-JP" altLang="en-US" sz="1000" smtClean="0">
                <a:latin typeface="ＭＳ Ｐ明朝" panose="02020600040205080304" pitchFamily="18" charset="-128"/>
              </a:rPr>
              <a:t>型肝炎母子感染防止事業が公費から健康保険給付に移管されました。</a:t>
            </a:r>
          </a:p>
          <a:p>
            <a:pPr eaLnBrk="1" hangingPunct="1"/>
            <a:r>
              <a:rPr lang="ja-JP" altLang="en-US" sz="1000" smtClean="0">
                <a:latin typeface="ＭＳ Ｐ明朝" panose="02020600040205080304" pitchFamily="18" charset="-128"/>
              </a:rPr>
              <a:t>この対策により日本の垂直感染による新規キャリア発生率は激減したといわれています。</a:t>
            </a:r>
          </a:p>
          <a:p>
            <a:pPr eaLnBrk="1" hangingPunct="1"/>
            <a:endParaRPr lang="ja-JP" altLang="en-US" sz="1000" smtClean="0">
              <a:latin typeface="ＭＳ Ｐ明朝" panose="02020600040205080304" pitchFamily="18" charset="-128"/>
            </a:endParaRPr>
          </a:p>
          <a:p>
            <a:pPr eaLnBrk="1" hangingPunct="1"/>
            <a:endParaRPr lang="ja-JP" altLang="en-US" sz="1000" smtClean="0">
              <a:latin typeface="ＭＳ Ｐ明朝" panose="02020600040205080304" pitchFamily="18" charset="-128"/>
            </a:endParaRPr>
          </a:p>
          <a:p>
            <a:pPr eaLnBrk="1" hangingPunct="1"/>
            <a:r>
              <a:rPr lang="ja-JP" altLang="en-US" sz="1000" smtClean="0">
                <a:latin typeface="ＭＳ Ｐ明朝" panose="02020600040205080304" pitchFamily="18" charset="-128"/>
              </a:rPr>
              <a:t>＜参考＞</a:t>
            </a:r>
          </a:p>
          <a:p>
            <a:pPr eaLnBrk="1" hangingPunct="1"/>
            <a:r>
              <a:rPr lang="en-US" altLang="ja-JP" sz="1000" smtClean="0">
                <a:latin typeface="ＭＳ Ｐ明朝" panose="02020600040205080304" pitchFamily="18" charset="-128"/>
              </a:rPr>
              <a:t>1985</a:t>
            </a:r>
            <a:r>
              <a:rPr lang="ja-JP" altLang="en-US" sz="1000" smtClean="0">
                <a:latin typeface="ＭＳ Ｐ明朝" panose="02020600040205080304" pitchFamily="18" charset="-128"/>
              </a:rPr>
              <a:t>年妊婦の</a:t>
            </a:r>
            <a:r>
              <a:rPr lang="en-US" altLang="ja-JP" sz="1000" smtClean="0">
                <a:latin typeface="ＭＳ Ｐ明朝" panose="02020600040205080304" pitchFamily="18" charset="-128"/>
              </a:rPr>
              <a:t>HBs</a:t>
            </a:r>
            <a:r>
              <a:rPr lang="ja-JP" altLang="en-US" sz="1000" smtClean="0">
                <a:latin typeface="ＭＳ Ｐ明朝" panose="02020600040205080304" pitchFamily="18" charset="-128"/>
              </a:rPr>
              <a:t>抗原陽性率は約</a:t>
            </a:r>
            <a:r>
              <a:rPr lang="en-US" altLang="ja-JP" sz="1000" smtClean="0">
                <a:latin typeface="ＭＳ Ｐ明朝" panose="02020600040205080304" pitchFamily="18" charset="-128"/>
              </a:rPr>
              <a:t>1.4</a:t>
            </a:r>
            <a:r>
              <a:rPr lang="ja-JP" altLang="en-US" sz="1000" smtClean="0">
                <a:latin typeface="ＭＳ Ｐ明朝" panose="02020600040205080304" pitchFamily="18" charset="-128"/>
              </a:rPr>
              <a:t>％で、そのうち</a:t>
            </a:r>
            <a:r>
              <a:rPr lang="en-US" altLang="ja-JP" sz="1000" smtClean="0">
                <a:latin typeface="ＭＳ Ｐ明朝" panose="02020600040205080304" pitchFamily="18" charset="-128"/>
              </a:rPr>
              <a:t>HBe</a:t>
            </a:r>
            <a:r>
              <a:rPr lang="ja-JP" altLang="en-US" sz="1000" smtClean="0">
                <a:latin typeface="ＭＳ Ｐ明朝" panose="02020600040205080304" pitchFamily="18" charset="-128"/>
              </a:rPr>
              <a:t>抗原陽性率は約</a:t>
            </a:r>
            <a:r>
              <a:rPr lang="en-US" altLang="ja-JP" sz="1000" smtClean="0">
                <a:latin typeface="ＭＳ Ｐ明朝" panose="02020600040205080304" pitchFamily="18" charset="-128"/>
              </a:rPr>
              <a:t>25</a:t>
            </a:r>
            <a:r>
              <a:rPr lang="ja-JP" altLang="en-US" sz="1000" smtClean="0">
                <a:latin typeface="ＭＳ Ｐ明朝" panose="02020600040205080304" pitchFamily="18" charset="-128"/>
              </a:rPr>
              <a:t>％でした</a:t>
            </a:r>
            <a:r>
              <a:rPr lang="en-US" altLang="ja-JP" sz="1000" smtClean="0">
                <a:latin typeface="ＭＳ Ｐ明朝" panose="02020600040205080304" pitchFamily="18" charset="-128"/>
              </a:rPr>
              <a:t>(1)</a:t>
            </a:r>
            <a:r>
              <a:rPr lang="ja-JP" altLang="en-US" sz="1000" smtClean="0">
                <a:latin typeface="ＭＳ Ｐ明朝" panose="02020600040205080304" pitchFamily="18" charset="-128"/>
              </a:rPr>
              <a:t>。</a:t>
            </a:r>
          </a:p>
          <a:p>
            <a:pPr eaLnBrk="1" hangingPunct="1"/>
            <a:r>
              <a:rPr lang="en-US" altLang="ja-JP" sz="1000" smtClean="0">
                <a:latin typeface="ＭＳ Ｐ明朝" panose="02020600040205080304" pitchFamily="18" charset="-128"/>
              </a:rPr>
              <a:t>1984</a:t>
            </a:r>
            <a:r>
              <a:rPr lang="ja-JP" altLang="en-US" sz="1000" smtClean="0">
                <a:latin typeface="ＭＳ Ｐ明朝" panose="02020600040205080304" pitchFamily="18" charset="-128"/>
              </a:rPr>
              <a:t>年に、母子感染により</a:t>
            </a:r>
            <a:r>
              <a:rPr lang="en-US" altLang="ja-JP" sz="1000" smtClean="0">
                <a:latin typeface="ＭＳ Ｐ明朝" panose="02020600040205080304" pitchFamily="18" charset="-128"/>
              </a:rPr>
              <a:t>HBV</a:t>
            </a:r>
            <a:r>
              <a:rPr lang="ja-JP" altLang="en-US" sz="1000" smtClean="0">
                <a:latin typeface="ＭＳ Ｐ明朝" panose="02020600040205080304" pitchFamily="18" charset="-128"/>
              </a:rPr>
              <a:t>キャリアとなった児は全出生児の</a:t>
            </a:r>
            <a:r>
              <a:rPr lang="en-US" altLang="ja-JP" sz="1000" smtClean="0">
                <a:latin typeface="ＭＳ Ｐ明朝" panose="02020600040205080304" pitchFamily="18" charset="-128"/>
              </a:rPr>
              <a:t>0.26</a:t>
            </a:r>
            <a:r>
              <a:rPr lang="ja-JP" altLang="en-US" sz="1000" smtClean="0">
                <a:latin typeface="ＭＳ Ｐ明朝" panose="02020600040205080304" pitchFamily="18" charset="-128"/>
              </a:rPr>
              <a:t>％と推定されています</a:t>
            </a:r>
            <a:r>
              <a:rPr lang="en-US" altLang="ja-JP" sz="1000" smtClean="0">
                <a:latin typeface="ＭＳ Ｐ明朝" panose="02020600040205080304" pitchFamily="18" charset="-128"/>
              </a:rPr>
              <a:t>(2)</a:t>
            </a:r>
            <a:r>
              <a:rPr lang="ja-JP" altLang="en-US" sz="1000" smtClean="0">
                <a:latin typeface="ＭＳ Ｐ明朝" panose="02020600040205080304" pitchFamily="18" charset="-128"/>
              </a:rPr>
              <a:t>。</a:t>
            </a:r>
          </a:p>
          <a:p>
            <a:pPr eaLnBrk="1" hangingPunct="1"/>
            <a:r>
              <a:rPr lang="ja-JP" altLang="en-US" sz="1000" smtClean="0">
                <a:latin typeface="ＭＳ Ｐ明朝" panose="02020600040205080304" pitchFamily="18" charset="-128"/>
              </a:rPr>
              <a:t>母子感染防止事業開始から</a:t>
            </a:r>
            <a:r>
              <a:rPr lang="en-US" altLang="ja-JP" sz="1000" smtClean="0">
                <a:latin typeface="ＭＳ Ｐ明朝" panose="02020600040205080304" pitchFamily="18" charset="-128"/>
              </a:rPr>
              <a:t>9</a:t>
            </a:r>
            <a:r>
              <a:rPr lang="ja-JP" altLang="en-US" sz="1000" smtClean="0">
                <a:latin typeface="ＭＳ Ｐ明朝" panose="02020600040205080304" pitchFamily="18" charset="-128"/>
              </a:rPr>
              <a:t>年経った</a:t>
            </a:r>
            <a:r>
              <a:rPr lang="en-US" altLang="ja-JP" sz="1000" smtClean="0">
                <a:latin typeface="ＭＳ Ｐ明朝" panose="02020600040205080304" pitchFamily="18" charset="-128"/>
              </a:rPr>
              <a:t>1994</a:t>
            </a:r>
            <a:r>
              <a:rPr lang="ja-JP" altLang="en-US" sz="1000" smtClean="0">
                <a:latin typeface="ＭＳ Ｐ明朝" panose="02020600040205080304" pitchFamily="18" charset="-128"/>
              </a:rPr>
              <a:t>年には、母子感染による乳児</a:t>
            </a:r>
            <a:r>
              <a:rPr lang="en-US" altLang="ja-JP" sz="1000" smtClean="0">
                <a:latin typeface="ＭＳ Ｐ明朝" panose="02020600040205080304" pitchFamily="18" charset="-128"/>
              </a:rPr>
              <a:t>HBV</a:t>
            </a:r>
            <a:r>
              <a:rPr lang="ja-JP" altLang="en-US" sz="1000" smtClean="0">
                <a:latin typeface="ＭＳ Ｐ明朝" panose="02020600040205080304" pitchFamily="18" charset="-128"/>
              </a:rPr>
              <a:t>キャリアは</a:t>
            </a:r>
            <a:r>
              <a:rPr lang="en-US" altLang="ja-JP" sz="1000" smtClean="0">
                <a:latin typeface="ＭＳ Ｐ明朝" panose="02020600040205080304" pitchFamily="18" charset="-128"/>
              </a:rPr>
              <a:t>0.024</a:t>
            </a:r>
            <a:r>
              <a:rPr lang="ja-JP" altLang="en-US" sz="1000" smtClean="0">
                <a:latin typeface="ＭＳ Ｐ明朝" panose="02020600040205080304" pitchFamily="18" charset="-128"/>
              </a:rPr>
              <a:t>％と低下したものと推算されています</a:t>
            </a:r>
            <a:r>
              <a:rPr lang="en-US" altLang="ja-JP" sz="1000" smtClean="0">
                <a:latin typeface="ＭＳ Ｐ明朝" panose="02020600040205080304" pitchFamily="18" charset="-128"/>
              </a:rPr>
              <a:t>(3)</a:t>
            </a:r>
            <a:r>
              <a:rPr lang="ja-JP" altLang="en-US" sz="1000" smtClean="0">
                <a:latin typeface="ＭＳ Ｐ明朝" panose="02020600040205080304" pitchFamily="18" charset="-128"/>
              </a:rPr>
              <a:t>。</a:t>
            </a:r>
          </a:p>
          <a:p>
            <a:pPr eaLnBrk="1" hangingPunct="1">
              <a:buClr>
                <a:schemeClr val="hlink"/>
              </a:buClr>
              <a:buFont typeface="Wingdings" panose="05000000000000000000" pitchFamily="2" charset="2"/>
              <a:buNone/>
            </a:pPr>
            <a:endParaRPr lang="ja-JP" altLang="en-US" sz="1000" smtClean="0">
              <a:latin typeface="ＭＳ Ｐ明朝" panose="02020600040205080304" pitchFamily="18" charset="-128"/>
            </a:endParaRPr>
          </a:p>
          <a:p>
            <a:pPr eaLnBrk="1" hangingPunct="1">
              <a:buClr>
                <a:schemeClr val="hlink"/>
              </a:buClr>
              <a:buFont typeface="Wingdings" panose="05000000000000000000" pitchFamily="2" charset="2"/>
              <a:buNone/>
            </a:pPr>
            <a:r>
              <a:rPr lang="en-US" altLang="ja-JP" sz="1000" smtClean="0">
                <a:latin typeface="ＭＳ Ｐ明朝" panose="02020600040205080304" pitchFamily="18" charset="-128"/>
              </a:rPr>
              <a:t>【</a:t>
            </a:r>
            <a:r>
              <a:rPr lang="ja-JP" altLang="en-US" sz="1000" smtClean="0">
                <a:latin typeface="ＭＳ Ｐ明朝" panose="02020600040205080304" pitchFamily="18" charset="-128"/>
              </a:rPr>
              <a:t>参考文献</a:t>
            </a:r>
            <a:r>
              <a:rPr lang="en-US" altLang="ja-JP" sz="1000" smtClean="0">
                <a:latin typeface="ＭＳ Ｐ明朝" panose="02020600040205080304" pitchFamily="18" charset="-128"/>
              </a:rPr>
              <a:t>】</a:t>
            </a:r>
          </a:p>
          <a:p>
            <a:pPr eaLnBrk="1" hangingPunct="1">
              <a:buClr>
                <a:schemeClr val="hlink"/>
              </a:buClr>
              <a:buFont typeface="Wingdings" panose="05000000000000000000" pitchFamily="2" charset="2"/>
              <a:buNone/>
            </a:pPr>
            <a:r>
              <a:rPr lang="en-US" altLang="ja-JP" sz="1000" smtClean="0">
                <a:latin typeface="ＭＳ Ｐ明朝" panose="02020600040205080304" pitchFamily="18" charset="-128"/>
              </a:rPr>
              <a:t>(1) </a:t>
            </a:r>
            <a:r>
              <a:rPr lang="ja-JP" altLang="en-US" sz="1000" smtClean="0">
                <a:latin typeface="ＭＳ Ｐ明朝" panose="02020600040205080304" pitchFamily="18" charset="-128"/>
              </a:rPr>
              <a:t>白木和夫　小児内科 </a:t>
            </a:r>
            <a:r>
              <a:rPr lang="en-US" altLang="ja-JP" sz="1000" smtClean="0">
                <a:latin typeface="ＭＳ Ｐ明朝" panose="02020600040205080304" pitchFamily="18" charset="-128"/>
              </a:rPr>
              <a:t>2007; 39: 1878-1881 (BLIC 71930) </a:t>
            </a:r>
          </a:p>
          <a:p>
            <a:pPr eaLnBrk="1" hangingPunct="1">
              <a:buClr>
                <a:schemeClr val="hlink"/>
              </a:buClr>
              <a:buFont typeface="Wingdings" panose="05000000000000000000" pitchFamily="2" charset="2"/>
              <a:buNone/>
            </a:pPr>
            <a:r>
              <a:rPr lang="en-US" altLang="ja-JP" sz="1000" smtClean="0">
                <a:latin typeface="ＭＳ Ｐ明朝" panose="02020600040205080304" pitchFamily="18" charset="-128"/>
              </a:rPr>
              <a:t>(2) Shiraki K. Viral hepatitis and liver disease, Springer-Verlag Tokyo 1994; 530-532</a:t>
            </a:r>
          </a:p>
          <a:p>
            <a:pPr eaLnBrk="1" hangingPunct="1">
              <a:buClr>
                <a:schemeClr val="hlink"/>
              </a:buClr>
              <a:buFont typeface="Wingdings" panose="05000000000000000000" pitchFamily="2" charset="2"/>
              <a:buNone/>
            </a:pPr>
            <a:r>
              <a:rPr lang="en-US" altLang="ja-JP" sz="1000" smtClean="0">
                <a:latin typeface="ＭＳ Ｐ明朝" panose="02020600040205080304" pitchFamily="18" charset="-128"/>
              </a:rPr>
              <a:t>(3) </a:t>
            </a:r>
            <a:r>
              <a:rPr lang="ja-JP" altLang="en-US" sz="1000" smtClean="0">
                <a:latin typeface="ＭＳ Ｐ明朝" panose="02020600040205080304" pitchFamily="18" charset="-128"/>
              </a:rPr>
              <a:t>白木和夫　Ｂ型肝炎母子感染防止対策の追跡調査および効果判定に関する研究</a:t>
            </a:r>
            <a:r>
              <a:rPr lang="en-US" altLang="ja-JP" sz="1000" smtClean="0">
                <a:latin typeface="ＭＳ Ｐ明朝" panose="02020600040205080304" pitchFamily="18" charset="-128"/>
              </a:rPr>
              <a:t>. </a:t>
            </a:r>
            <a:r>
              <a:rPr lang="ja-JP" altLang="en-US" sz="1000" smtClean="0">
                <a:latin typeface="ＭＳ Ｐ明朝" panose="02020600040205080304" pitchFamily="18" charset="-128"/>
              </a:rPr>
              <a:t>平成</a:t>
            </a:r>
            <a:r>
              <a:rPr lang="en-US" altLang="ja-JP" sz="1000" smtClean="0">
                <a:latin typeface="ＭＳ Ｐ明朝" panose="02020600040205080304" pitchFamily="18" charset="-128"/>
              </a:rPr>
              <a:t>8</a:t>
            </a:r>
            <a:r>
              <a:rPr lang="ja-JP" altLang="en-US" sz="1000" smtClean="0">
                <a:latin typeface="ＭＳ Ｐ明朝" panose="02020600040205080304" pitchFamily="18" charset="-128"/>
              </a:rPr>
              <a:t>年度研究報告書　</a:t>
            </a:r>
            <a:r>
              <a:rPr lang="en-US" altLang="ja-JP" sz="1000" smtClean="0">
                <a:latin typeface="ＭＳ Ｐ明朝" panose="02020600040205080304" pitchFamily="18" charset="-128"/>
              </a:rPr>
              <a:t>1997</a:t>
            </a:r>
          </a:p>
          <a:p>
            <a:pPr eaLnBrk="1" hangingPunct="1"/>
            <a:endParaRPr lang="en-US" altLang="ja-JP" sz="1000" smtClean="0">
              <a:latin typeface="ＭＳ Ｐ明朝" panose="02020600040205080304" pitchFamily="18" charset="-128"/>
            </a:endParaRPr>
          </a:p>
        </p:txBody>
      </p:sp>
    </p:spTree>
    <p:extLst>
      <p:ext uri="{BB962C8B-B14F-4D97-AF65-F5344CB8AC3E}">
        <p14:creationId xmlns:p14="http://schemas.microsoft.com/office/powerpoint/2010/main" val="4101066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B</a:t>
            </a:r>
            <a:r>
              <a:rPr kumimoji="1" lang="ja-JP" altLang="en-US" dirty="0" smtClean="0"/>
              <a:t>型肝炎ウイルスを排除するための抗ウイルス療法として、インターフェロンの注射薬と核酸アナログ製剤という飲み薬があります。</a:t>
            </a:r>
            <a:endParaRPr kumimoji="1" lang="en-US" altLang="ja-JP" dirty="0" smtClean="0"/>
          </a:p>
          <a:p>
            <a:r>
              <a:rPr kumimoji="1" lang="ja-JP" altLang="en-US" dirty="0" smtClean="0"/>
              <a:t>核酸アナログ製剤には催奇形性が報告されており、原則としてインターフェロン単独治療が検討されます。</a:t>
            </a:r>
            <a:endParaRPr kumimoji="1" lang="en-US" altLang="ja-JP" dirty="0" smtClean="0"/>
          </a:p>
          <a:p>
            <a:r>
              <a:rPr kumimoji="1" lang="ja-JP" altLang="en-US" dirty="0" smtClean="0"/>
              <a:t>患者さんの状態に応じて治療法は選択されます。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FD1F135-EEF3-40A0-83BE-D276729C004E}" type="slidenum">
              <a:rPr lang="ja-JP" altLang="en-US" smtClean="0"/>
              <a:pPr>
                <a:defRPr/>
              </a:pPr>
              <a:t>5</a:t>
            </a:fld>
            <a:endParaRPr lang="ja-JP" altLang="en-US"/>
          </a:p>
        </p:txBody>
      </p:sp>
    </p:spTree>
    <p:extLst>
      <p:ext uri="{BB962C8B-B14F-4D97-AF65-F5344CB8AC3E}">
        <p14:creationId xmlns:p14="http://schemas.microsoft.com/office/powerpoint/2010/main" val="2203024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128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128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128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128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128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258AF11-520A-40A1-A224-66AAC044124D}" type="slidenum">
              <a:rPr lang="en-US" altLang="ja-JP">
                <a:ea typeface="ＭＳ Ｐゴシック" panose="020B0600070205080204" pitchFamily="50" charset="-128"/>
              </a:rPr>
              <a:pPr>
                <a:spcBef>
                  <a:spcPct val="0"/>
                </a:spcBef>
              </a:pPr>
              <a:t>6</a:t>
            </a:fld>
            <a:endParaRPr lang="en-US" altLang="ja-JP">
              <a:ea typeface="ＭＳ Ｐゴシック" panose="020B0600070205080204" pitchFamily="50" charset="-128"/>
            </a:endParaRPr>
          </a:p>
        </p:txBody>
      </p:sp>
      <p:sp>
        <p:nvSpPr>
          <p:cNvPr id="73731" name="Rectangle 2"/>
          <p:cNvSpPr>
            <a:spLocks noGrp="1" noRot="1" noChangeAspect="1" noChangeArrowheads="1" noTextEdit="1"/>
          </p:cNvSpPr>
          <p:nvPr>
            <p:ph type="sldImg"/>
          </p:nvPr>
        </p:nvSpPr>
        <p:spPr>
          <a:xfrm>
            <a:off x="919163" y="742950"/>
            <a:ext cx="4965700" cy="3724275"/>
          </a:xfrm>
          <a:ln/>
        </p:spPr>
      </p:sp>
      <p:sp>
        <p:nvSpPr>
          <p:cNvPr id="73732" name="Rectangle 3"/>
          <p:cNvSpPr>
            <a:spLocks noGrp="1" noChangeArrowheads="1"/>
          </p:cNvSpPr>
          <p:nvPr>
            <p:ph type="body" idx="1"/>
          </p:nvPr>
        </p:nvSpPr>
        <p:spPr>
          <a:noFill/>
        </p:spPr>
        <p:txBody>
          <a:bodyPr/>
          <a:lstStyle/>
          <a:p>
            <a:pPr eaLnBrk="1" hangingPunct="1">
              <a:lnSpc>
                <a:spcPct val="80000"/>
              </a:lnSpc>
              <a:buClr>
                <a:schemeClr val="hlink"/>
              </a:buClr>
              <a:buFont typeface="Wingdings" panose="05000000000000000000" pitchFamily="2" charset="2"/>
              <a:buNone/>
            </a:pPr>
            <a:r>
              <a:rPr lang="en-US" altLang="ja-JP" sz="1000" smtClean="0">
                <a:latin typeface="ＭＳ Ｐ明朝" panose="02020600040205080304" pitchFamily="18" charset="-128"/>
              </a:rPr>
              <a:t>1985</a:t>
            </a:r>
            <a:r>
              <a:rPr lang="ja-JP" altLang="en-US" sz="1000" smtClean="0">
                <a:latin typeface="ＭＳ Ｐ明朝" panose="02020600040205080304" pitchFamily="18" charset="-128"/>
              </a:rPr>
              <a:t>年、旧厚生省により、Ｂ型肝炎ウイルス（</a:t>
            </a:r>
            <a:r>
              <a:rPr lang="en-US" altLang="ja-JP" sz="1000" smtClean="0">
                <a:latin typeface="ＭＳ Ｐ明朝" panose="02020600040205080304" pitchFamily="18" charset="-128"/>
              </a:rPr>
              <a:t>HBV</a:t>
            </a:r>
            <a:r>
              <a:rPr lang="ja-JP" altLang="en-US" sz="1000" smtClean="0">
                <a:latin typeface="ＭＳ Ｐ明朝" panose="02020600040205080304" pitchFamily="18" charset="-128"/>
              </a:rPr>
              <a:t>）キャリア妊婦から出生児への感染を防ぐために母子感染防止事業が開始されました。</a:t>
            </a:r>
          </a:p>
          <a:p>
            <a:pPr eaLnBrk="1" hangingPunct="1"/>
            <a:r>
              <a:rPr lang="en-US" altLang="ja-JP" sz="1000" smtClean="0">
                <a:latin typeface="ＭＳ Ｐ明朝" panose="02020600040205080304" pitchFamily="18" charset="-128"/>
              </a:rPr>
              <a:t>1986</a:t>
            </a:r>
            <a:r>
              <a:rPr lang="ja-JP" altLang="en-US" sz="1000" smtClean="0">
                <a:latin typeface="ＭＳ Ｐ明朝" panose="02020600040205080304" pitchFamily="18" charset="-128"/>
              </a:rPr>
              <a:t>年生まれの新生児から、公費負担による感染防止対策が実施されています。</a:t>
            </a:r>
          </a:p>
          <a:p>
            <a:pPr eaLnBrk="1" hangingPunct="1"/>
            <a:r>
              <a:rPr lang="ja-JP" altLang="en-US" sz="1000" smtClean="0">
                <a:latin typeface="ＭＳ Ｐ明朝" panose="02020600040205080304" pitchFamily="18" charset="-128"/>
              </a:rPr>
              <a:t>さらに</a:t>
            </a:r>
            <a:r>
              <a:rPr lang="en-US" altLang="ja-JP" sz="1000" smtClean="0">
                <a:latin typeface="ＭＳ Ｐ明朝" panose="02020600040205080304" pitchFamily="18" charset="-128"/>
              </a:rPr>
              <a:t>1995</a:t>
            </a:r>
            <a:r>
              <a:rPr lang="ja-JP" altLang="en-US" sz="1000" smtClean="0">
                <a:latin typeface="ＭＳ Ｐ明朝" panose="02020600040205080304" pitchFamily="18" charset="-128"/>
              </a:rPr>
              <a:t>年以降、 </a:t>
            </a:r>
            <a:r>
              <a:rPr lang="en-US" altLang="ja-JP" sz="1000" smtClean="0">
                <a:latin typeface="ＭＳ Ｐ明朝" panose="02020600040205080304" pitchFamily="18" charset="-128"/>
              </a:rPr>
              <a:t>HBs</a:t>
            </a:r>
            <a:r>
              <a:rPr lang="ja-JP" altLang="en-US" sz="1000" smtClean="0">
                <a:latin typeface="ＭＳ Ｐ明朝" panose="02020600040205080304" pitchFamily="18" charset="-128"/>
              </a:rPr>
              <a:t>抗原陽性妊婦から生まれた乳児全員に感染防止処置が行われ、さらに</a:t>
            </a:r>
            <a:r>
              <a:rPr lang="en-US" altLang="ja-JP" sz="1000" smtClean="0">
                <a:latin typeface="ＭＳ Ｐ明朝" panose="02020600040205080304" pitchFamily="18" charset="-128"/>
              </a:rPr>
              <a:t>B</a:t>
            </a:r>
            <a:r>
              <a:rPr lang="ja-JP" altLang="en-US" sz="1000" smtClean="0">
                <a:latin typeface="ＭＳ Ｐ明朝" panose="02020600040205080304" pitchFamily="18" charset="-128"/>
              </a:rPr>
              <a:t>型肝炎母子感染防止事業が公費から健康保険給付に移管されました。</a:t>
            </a:r>
          </a:p>
          <a:p>
            <a:pPr eaLnBrk="1" hangingPunct="1"/>
            <a:r>
              <a:rPr lang="ja-JP" altLang="en-US" sz="1000" smtClean="0">
                <a:latin typeface="ＭＳ Ｐ明朝" panose="02020600040205080304" pitchFamily="18" charset="-128"/>
              </a:rPr>
              <a:t>この対策により日本の垂直感染による新規キャリア発生率は激減したといわれています。</a:t>
            </a:r>
          </a:p>
          <a:p>
            <a:pPr eaLnBrk="1" hangingPunct="1"/>
            <a:endParaRPr lang="ja-JP" altLang="en-US" sz="1000" smtClean="0">
              <a:latin typeface="ＭＳ Ｐ明朝" panose="02020600040205080304" pitchFamily="18" charset="-128"/>
            </a:endParaRPr>
          </a:p>
          <a:p>
            <a:pPr eaLnBrk="1" hangingPunct="1"/>
            <a:endParaRPr lang="ja-JP" altLang="en-US" sz="1000" smtClean="0">
              <a:latin typeface="ＭＳ Ｐ明朝" panose="02020600040205080304" pitchFamily="18" charset="-128"/>
            </a:endParaRPr>
          </a:p>
          <a:p>
            <a:pPr eaLnBrk="1" hangingPunct="1"/>
            <a:r>
              <a:rPr lang="ja-JP" altLang="en-US" sz="1000" smtClean="0">
                <a:latin typeface="ＭＳ Ｐ明朝" panose="02020600040205080304" pitchFamily="18" charset="-128"/>
              </a:rPr>
              <a:t>＜参考＞</a:t>
            </a:r>
          </a:p>
          <a:p>
            <a:pPr eaLnBrk="1" hangingPunct="1"/>
            <a:r>
              <a:rPr lang="en-US" altLang="ja-JP" sz="1000" smtClean="0">
                <a:latin typeface="ＭＳ Ｐ明朝" panose="02020600040205080304" pitchFamily="18" charset="-128"/>
              </a:rPr>
              <a:t>1985</a:t>
            </a:r>
            <a:r>
              <a:rPr lang="ja-JP" altLang="en-US" sz="1000" smtClean="0">
                <a:latin typeface="ＭＳ Ｐ明朝" panose="02020600040205080304" pitchFamily="18" charset="-128"/>
              </a:rPr>
              <a:t>年妊婦の</a:t>
            </a:r>
            <a:r>
              <a:rPr lang="en-US" altLang="ja-JP" sz="1000" smtClean="0">
                <a:latin typeface="ＭＳ Ｐ明朝" panose="02020600040205080304" pitchFamily="18" charset="-128"/>
              </a:rPr>
              <a:t>HBs</a:t>
            </a:r>
            <a:r>
              <a:rPr lang="ja-JP" altLang="en-US" sz="1000" smtClean="0">
                <a:latin typeface="ＭＳ Ｐ明朝" panose="02020600040205080304" pitchFamily="18" charset="-128"/>
              </a:rPr>
              <a:t>抗原陽性率は約</a:t>
            </a:r>
            <a:r>
              <a:rPr lang="en-US" altLang="ja-JP" sz="1000" smtClean="0">
                <a:latin typeface="ＭＳ Ｐ明朝" panose="02020600040205080304" pitchFamily="18" charset="-128"/>
              </a:rPr>
              <a:t>1.4</a:t>
            </a:r>
            <a:r>
              <a:rPr lang="ja-JP" altLang="en-US" sz="1000" smtClean="0">
                <a:latin typeface="ＭＳ Ｐ明朝" panose="02020600040205080304" pitchFamily="18" charset="-128"/>
              </a:rPr>
              <a:t>％で、そのうち</a:t>
            </a:r>
            <a:r>
              <a:rPr lang="en-US" altLang="ja-JP" sz="1000" smtClean="0">
                <a:latin typeface="ＭＳ Ｐ明朝" panose="02020600040205080304" pitchFamily="18" charset="-128"/>
              </a:rPr>
              <a:t>HBe</a:t>
            </a:r>
            <a:r>
              <a:rPr lang="ja-JP" altLang="en-US" sz="1000" smtClean="0">
                <a:latin typeface="ＭＳ Ｐ明朝" panose="02020600040205080304" pitchFamily="18" charset="-128"/>
              </a:rPr>
              <a:t>抗原陽性率は約</a:t>
            </a:r>
            <a:r>
              <a:rPr lang="en-US" altLang="ja-JP" sz="1000" smtClean="0">
                <a:latin typeface="ＭＳ Ｐ明朝" panose="02020600040205080304" pitchFamily="18" charset="-128"/>
              </a:rPr>
              <a:t>25</a:t>
            </a:r>
            <a:r>
              <a:rPr lang="ja-JP" altLang="en-US" sz="1000" smtClean="0">
                <a:latin typeface="ＭＳ Ｐ明朝" panose="02020600040205080304" pitchFamily="18" charset="-128"/>
              </a:rPr>
              <a:t>％でした</a:t>
            </a:r>
            <a:r>
              <a:rPr lang="en-US" altLang="ja-JP" sz="1000" smtClean="0">
                <a:latin typeface="ＭＳ Ｐ明朝" panose="02020600040205080304" pitchFamily="18" charset="-128"/>
              </a:rPr>
              <a:t>(1)</a:t>
            </a:r>
            <a:r>
              <a:rPr lang="ja-JP" altLang="en-US" sz="1000" smtClean="0">
                <a:latin typeface="ＭＳ Ｐ明朝" panose="02020600040205080304" pitchFamily="18" charset="-128"/>
              </a:rPr>
              <a:t>。</a:t>
            </a:r>
          </a:p>
          <a:p>
            <a:pPr eaLnBrk="1" hangingPunct="1"/>
            <a:r>
              <a:rPr lang="en-US" altLang="ja-JP" sz="1000" smtClean="0">
                <a:latin typeface="ＭＳ Ｐ明朝" panose="02020600040205080304" pitchFamily="18" charset="-128"/>
              </a:rPr>
              <a:t>1984</a:t>
            </a:r>
            <a:r>
              <a:rPr lang="ja-JP" altLang="en-US" sz="1000" smtClean="0">
                <a:latin typeface="ＭＳ Ｐ明朝" panose="02020600040205080304" pitchFamily="18" charset="-128"/>
              </a:rPr>
              <a:t>年に、母子感染により</a:t>
            </a:r>
            <a:r>
              <a:rPr lang="en-US" altLang="ja-JP" sz="1000" smtClean="0">
                <a:latin typeface="ＭＳ Ｐ明朝" panose="02020600040205080304" pitchFamily="18" charset="-128"/>
              </a:rPr>
              <a:t>HBV</a:t>
            </a:r>
            <a:r>
              <a:rPr lang="ja-JP" altLang="en-US" sz="1000" smtClean="0">
                <a:latin typeface="ＭＳ Ｐ明朝" panose="02020600040205080304" pitchFamily="18" charset="-128"/>
              </a:rPr>
              <a:t>キャリアとなった児は全出生児の</a:t>
            </a:r>
            <a:r>
              <a:rPr lang="en-US" altLang="ja-JP" sz="1000" smtClean="0">
                <a:latin typeface="ＭＳ Ｐ明朝" panose="02020600040205080304" pitchFamily="18" charset="-128"/>
              </a:rPr>
              <a:t>0.26</a:t>
            </a:r>
            <a:r>
              <a:rPr lang="ja-JP" altLang="en-US" sz="1000" smtClean="0">
                <a:latin typeface="ＭＳ Ｐ明朝" panose="02020600040205080304" pitchFamily="18" charset="-128"/>
              </a:rPr>
              <a:t>％と推定されています</a:t>
            </a:r>
            <a:r>
              <a:rPr lang="en-US" altLang="ja-JP" sz="1000" smtClean="0">
                <a:latin typeface="ＭＳ Ｐ明朝" panose="02020600040205080304" pitchFamily="18" charset="-128"/>
              </a:rPr>
              <a:t>(2)</a:t>
            </a:r>
            <a:r>
              <a:rPr lang="ja-JP" altLang="en-US" sz="1000" smtClean="0">
                <a:latin typeface="ＭＳ Ｐ明朝" panose="02020600040205080304" pitchFamily="18" charset="-128"/>
              </a:rPr>
              <a:t>。</a:t>
            </a:r>
          </a:p>
          <a:p>
            <a:pPr eaLnBrk="1" hangingPunct="1"/>
            <a:r>
              <a:rPr lang="ja-JP" altLang="en-US" sz="1000" smtClean="0">
                <a:latin typeface="ＭＳ Ｐ明朝" panose="02020600040205080304" pitchFamily="18" charset="-128"/>
              </a:rPr>
              <a:t>母子感染防止事業開始から</a:t>
            </a:r>
            <a:r>
              <a:rPr lang="en-US" altLang="ja-JP" sz="1000" smtClean="0">
                <a:latin typeface="ＭＳ Ｐ明朝" panose="02020600040205080304" pitchFamily="18" charset="-128"/>
              </a:rPr>
              <a:t>9</a:t>
            </a:r>
            <a:r>
              <a:rPr lang="ja-JP" altLang="en-US" sz="1000" smtClean="0">
                <a:latin typeface="ＭＳ Ｐ明朝" panose="02020600040205080304" pitchFamily="18" charset="-128"/>
              </a:rPr>
              <a:t>年経った</a:t>
            </a:r>
            <a:r>
              <a:rPr lang="en-US" altLang="ja-JP" sz="1000" smtClean="0">
                <a:latin typeface="ＭＳ Ｐ明朝" panose="02020600040205080304" pitchFamily="18" charset="-128"/>
              </a:rPr>
              <a:t>1994</a:t>
            </a:r>
            <a:r>
              <a:rPr lang="ja-JP" altLang="en-US" sz="1000" smtClean="0">
                <a:latin typeface="ＭＳ Ｐ明朝" panose="02020600040205080304" pitchFamily="18" charset="-128"/>
              </a:rPr>
              <a:t>年には、母子感染による乳児</a:t>
            </a:r>
            <a:r>
              <a:rPr lang="en-US" altLang="ja-JP" sz="1000" smtClean="0">
                <a:latin typeface="ＭＳ Ｐ明朝" panose="02020600040205080304" pitchFamily="18" charset="-128"/>
              </a:rPr>
              <a:t>HBV</a:t>
            </a:r>
            <a:r>
              <a:rPr lang="ja-JP" altLang="en-US" sz="1000" smtClean="0">
                <a:latin typeface="ＭＳ Ｐ明朝" panose="02020600040205080304" pitchFamily="18" charset="-128"/>
              </a:rPr>
              <a:t>キャリアは</a:t>
            </a:r>
            <a:r>
              <a:rPr lang="en-US" altLang="ja-JP" sz="1000" smtClean="0">
                <a:latin typeface="ＭＳ Ｐ明朝" panose="02020600040205080304" pitchFamily="18" charset="-128"/>
              </a:rPr>
              <a:t>0.024</a:t>
            </a:r>
            <a:r>
              <a:rPr lang="ja-JP" altLang="en-US" sz="1000" smtClean="0">
                <a:latin typeface="ＭＳ Ｐ明朝" panose="02020600040205080304" pitchFamily="18" charset="-128"/>
              </a:rPr>
              <a:t>％と低下したものと推算されています</a:t>
            </a:r>
            <a:r>
              <a:rPr lang="en-US" altLang="ja-JP" sz="1000" smtClean="0">
                <a:latin typeface="ＭＳ Ｐ明朝" panose="02020600040205080304" pitchFamily="18" charset="-128"/>
              </a:rPr>
              <a:t>(3)</a:t>
            </a:r>
            <a:r>
              <a:rPr lang="ja-JP" altLang="en-US" sz="1000" smtClean="0">
                <a:latin typeface="ＭＳ Ｐ明朝" panose="02020600040205080304" pitchFamily="18" charset="-128"/>
              </a:rPr>
              <a:t>。</a:t>
            </a:r>
          </a:p>
          <a:p>
            <a:pPr eaLnBrk="1" hangingPunct="1">
              <a:buClr>
                <a:schemeClr val="hlink"/>
              </a:buClr>
              <a:buFont typeface="Wingdings" panose="05000000000000000000" pitchFamily="2" charset="2"/>
              <a:buNone/>
            </a:pPr>
            <a:endParaRPr lang="ja-JP" altLang="en-US" sz="1000" smtClean="0">
              <a:latin typeface="ＭＳ Ｐ明朝" panose="02020600040205080304" pitchFamily="18" charset="-128"/>
            </a:endParaRPr>
          </a:p>
          <a:p>
            <a:pPr eaLnBrk="1" hangingPunct="1">
              <a:buClr>
                <a:schemeClr val="hlink"/>
              </a:buClr>
              <a:buFont typeface="Wingdings" panose="05000000000000000000" pitchFamily="2" charset="2"/>
              <a:buNone/>
            </a:pPr>
            <a:r>
              <a:rPr lang="en-US" altLang="ja-JP" sz="1000" smtClean="0">
                <a:latin typeface="ＭＳ Ｐ明朝" panose="02020600040205080304" pitchFamily="18" charset="-128"/>
              </a:rPr>
              <a:t>【</a:t>
            </a:r>
            <a:r>
              <a:rPr lang="ja-JP" altLang="en-US" sz="1000" smtClean="0">
                <a:latin typeface="ＭＳ Ｐ明朝" panose="02020600040205080304" pitchFamily="18" charset="-128"/>
              </a:rPr>
              <a:t>参考文献</a:t>
            </a:r>
            <a:r>
              <a:rPr lang="en-US" altLang="ja-JP" sz="1000" smtClean="0">
                <a:latin typeface="ＭＳ Ｐ明朝" panose="02020600040205080304" pitchFamily="18" charset="-128"/>
              </a:rPr>
              <a:t>】</a:t>
            </a:r>
          </a:p>
          <a:p>
            <a:pPr eaLnBrk="1" hangingPunct="1">
              <a:buClr>
                <a:schemeClr val="hlink"/>
              </a:buClr>
              <a:buFont typeface="Wingdings" panose="05000000000000000000" pitchFamily="2" charset="2"/>
              <a:buNone/>
            </a:pPr>
            <a:r>
              <a:rPr lang="en-US" altLang="ja-JP" sz="1000" smtClean="0">
                <a:latin typeface="ＭＳ Ｐ明朝" panose="02020600040205080304" pitchFamily="18" charset="-128"/>
              </a:rPr>
              <a:t>(1) </a:t>
            </a:r>
            <a:r>
              <a:rPr lang="ja-JP" altLang="en-US" sz="1000" smtClean="0">
                <a:latin typeface="ＭＳ Ｐ明朝" panose="02020600040205080304" pitchFamily="18" charset="-128"/>
              </a:rPr>
              <a:t>白木和夫　小児内科 </a:t>
            </a:r>
            <a:r>
              <a:rPr lang="en-US" altLang="ja-JP" sz="1000" smtClean="0">
                <a:latin typeface="ＭＳ Ｐ明朝" panose="02020600040205080304" pitchFamily="18" charset="-128"/>
              </a:rPr>
              <a:t>2007; 39: 1878-1881 (BLIC 71930) </a:t>
            </a:r>
          </a:p>
          <a:p>
            <a:pPr eaLnBrk="1" hangingPunct="1">
              <a:buClr>
                <a:schemeClr val="hlink"/>
              </a:buClr>
              <a:buFont typeface="Wingdings" panose="05000000000000000000" pitchFamily="2" charset="2"/>
              <a:buNone/>
            </a:pPr>
            <a:r>
              <a:rPr lang="en-US" altLang="ja-JP" sz="1000" smtClean="0">
                <a:latin typeface="ＭＳ Ｐ明朝" panose="02020600040205080304" pitchFamily="18" charset="-128"/>
              </a:rPr>
              <a:t>(2) Shiraki K. Viral hepatitis and liver disease, Springer-Verlag Tokyo 1994; 530-532</a:t>
            </a:r>
          </a:p>
          <a:p>
            <a:pPr eaLnBrk="1" hangingPunct="1">
              <a:buClr>
                <a:schemeClr val="hlink"/>
              </a:buClr>
              <a:buFont typeface="Wingdings" panose="05000000000000000000" pitchFamily="2" charset="2"/>
              <a:buNone/>
            </a:pPr>
            <a:r>
              <a:rPr lang="en-US" altLang="ja-JP" sz="1000" smtClean="0">
                <a:latin typeface="ＭＳ Ｐ明朝" panose="02020600040205080304" pitchFamily="18" charset="-128"/>
              </a:rPr>
              <a:t>(3) </a:t>
            </a:r>
            <a:r>
              <a:rPr lang="ja-JP" altLang="en-US" sz="1000" smtClean="0">
                <a:latin typeface="ＭＳ Ｐ明朝" panose="02020600040205080304" pitchFamily="18" charset="-128"/>
              </a:rPr>
              <a:t>白木和夫　Ｂ型肝炎母子感染防止対策の追跡調査および効果判定に関する研究</a:t>
            </a:r>
            <a:r>
              <a:rPr lang="en-US" altLang="ja-JP" sz="1000" smtClean="0">
                <a:latin typeface="ＭＳ Ｐ明朝" panose="02020600040205080304" pitchFamily="18" charset="-128"/>
              </a:rPr>
              <a:t>. </a:t>
            </a:r>
            <a:r>
              <a:rPr lang="ja-JP" altLang="en-US" sz="1000" smtClean="0">
                <a:latin typeface="ＭＳ Ｐ明朝" panose="02020600040205080304" pitchFamily="18" charset="-128"/>
              </a:rPr>
              <a:t>平成</a:t>
            </a:r>
            <a:r>
              <a:rPr lang="en-US" altLang="ja-JP" sz="1000" smtClean="0">
                <a:latin typeface="ＭＳ Ｐ明朝" panose="02020600040205080304" pitchFamily="18" charset="-128"/>
              </a:rPr>
              <a:t>8</a:t>
            </a:r>
            <a:r>
              <a:rPr lang="ja-JP" altLang="en-US" sz="1000" smtClean="0">
                <a:latin typeface="ＭＳ Ｐ明朝" panose="02020600040205080304" pitchFamily="18" charset="-128"/>
              </a:rPr>
              <a:t>年度研究報告書　</a:t>
            </a:r>
            <a:r>
              <a:rPr lang="en-US" altLang="ja-JP" sz="1000" smtClean="0">
                <a:latin typeface="ＭＳ Ｐ明朝" panose="02020600040205080304" pitchFamily="18" charset="-128"/>
              </a:rPr>
              <a:t>1997</a:t>
            </a:r>
          </a:p>
          <a:p>
            <a:pPr eaLnBrk="1" hangingPunct="1"/>
            <a:endParaRPr lang="en-US" altLang="ja-JP" sz="1000" smtClean="0">
              <a:latin typeface="ＭＳ Ｐ明朝" panose="02020600040205080304" pitchFamily="18" charset="-128"/>
            </a:endParaRPr>
          </a:p>
        </p:txBody>
      </p:sp>
    </p:spTree>
    <p:extLst>
      <p:ext uri="{BB962C8B-B14F-4D97-AF65-F5344CB8AC3E}">
        <p14:creationId xmlns:p14="http://schemas.microsoft.com/office/powerpoint/2010/main" val="1748252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12813">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1281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1281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1281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1281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1281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FA1ED675-5131-474E-8250-E00663A93F04}" type="slidenum">
              <a:rPr lang="en-US" altLang="ja-JP">
                <a:ea typeface="ＭＳ Ｐゴシック" panose="020B0600070205080204" pitchFamily="50" charset="-128"/>
              </a:rPr>
              <a:pPr>
                <a:spcBef>
                  <a:spcPct val="0"/>
                </a:spcBef>
              </a:pPr>
              <a:t>7</a:t>
            </a:fld>
            <a:endParaRPr lang="en-US" altLang="ja-JP">
              <a:ea typeface="ＭＳ Ｐゴシック" panose="020B0600070205080204" pitchFamily="50" charset="-128"/>
            </a:endParaRPr>
          </a:p>
        </p:txBody>
      </p:sp>
      <p:sp>
        <p:nvSpPr>
          <p:cNvPr id="65539" name="Rectangle 2"/>
          <p:cNvSpPr>
            <a:spLocks noGrp="1" noRot="1" noChangeAspect="1" noChangeArrowheads="1" noTextEdit="1"/>
          </p:cNvSpPr>
          <p:nvPr>
            <p:ph type="sldImg"/>
          </p:nvPr>
        </p:nvSpPr>
        <p:spPr>
          <a:xfrm>
            <a:off x="919163" y="744538"/>
            <a:ext cx="4964112" cy="3722687"/>
          </a:xfrm>
          <a:ln/>
        </p:spPr>
      </p:sp>
      <p:sp>
        <p:nvSpPr>
          <p:cNvPr id="65540" name="Rectangle 3"/>
          <p:cNvSpPr>
            <a:spLocks noGrp="1" noChangeArrowheads="1"/>
          </p:cNvSpPr>
          <p:nvPr>
            <p:ph type="body" idx="1"/>
          </p:nvPr>
        </p:nvSpPr>
        <p:spPr>
          <a:xfrm>
            <a:off x="679450" y="4716463"/>
            <a:ext cx="5438775" cy="4467225"/>
          </a:xfrm>
          <a:noFill/>
        </p:spPr>
        <p:txBody>
          <a:bodyPr/>
          <a:lstStyle/>
          <a:p>
            <a:pPr eaLnBrk="1" hangingPunct="1">
              <a:lnSpc>
                <a:spcPct val="90000"/>
              </a:lnSpc>
              <a:buClr>
                <a:schemeClr val="hlink"/>
              </a:buClr>
              <a:buFont typeface="Wingdings" panose="05000000000000000000" pitchFamily="2" charset="2"/>
              <a:buNone/>
            </a:pPr>
            <a:r>
              <a:rPr lang="ja-JP" altLang="en-US" sz="1000" smtClean="0">
                <a:latin typeface="ＭＳ Ｐ明朝" panose="02020600040205080304" pitchFamily="18" charset="-128"/>
              </a:rPr>
              <a:t>これは、横浜東病院における</a:t>
            </a:r>
            <a:r>
              <a:rPr lang="en-US" altLang="ja-JP" sz="1000" smtClean="0">
                <a:latin typeface="ＭＳ Ｐ明朝" panose="02020600040205080304" pitchFamily="18" charset="-128"/>
              </a:rPr>
              <a:t>57</a:t>
            </a:r>
            <a:r>
              <a:rPr lang="ja-JP" altLang="en-US" sz="1000" smtClean="0">
                <a:latin typeface="ＭＳ Ｐ明朝" panose="02020600040205080304" pitchFamily="18" charset="-128"/>
              </a:rPr>
              <a:t>人の</a:t>
            </a:r>
            <a:r>
              <a:rPr lang="en-US" altLang="ja-JP" sz="1000" smtClean="0">
                <a:latin typeface="ＭＳ Ｐ明朝" panose="02020600040205080304" pitchFamily="18" charset="-128"/>
              </a:rPr>
              <a:t>B</a:t>
            </a:r>
            <a:r>
              <a:rPr lang="ja-JP" altLang="en-US" sz="1000" smtClean="0">
                <a:latin typeface="ＭＳ Ｐ明朝" panose="02020600040205080304" pitchFamily="18" charset="-128"/>
              </a:rPr>
              <a:t>型慢性肝炎小児における感染経路を調査した結果です。</a:t>
            </a:r>
          </a:p>
          <a:p>
            <a:pPr eaLnBrk="1" hangingPunct="1">
              <a:lnSpc>
                <a:spcPct val="90000"/>
              </a:lnSpc>
              <a:buClr>
                <a:schemeClr val="hlink"/>
              </a:buClr>
              <a:buFont typeface="Wingdings" panose="05000000000000000000" pitchFamily="2" charset="2"/>
              <a:buNone/>
            </a:pPr>
            <a:endParaRPr lang="ja-JP" altLang="en-US" sz="1000" smtClean="0">
              <a:latin typeface="ＭＳ Ｐ明朝" panose="02020600040205080304" pitchFamily="18" charset="-128"/>
            </a:endParaRPr>
          </a:p>
          <a:p>
            <a:pPr eaLnBrk="1" hangingPunct="1">
              <a:lnSpc>
                <a:spcPct val="80000"/>
              </a:lnSpc>
              <a:buClr>
                <a:schemeClr val="hlink"/>
              </a:buClr>
              <a:buFont typeface="Wingdings" panose="05000000000000000000" pitchFamily="2" charset="2"/>
              <a:buNone/>
            </a:pPr>
            <a:r>
              <a:rPr lang="ja-JP" altLang="en-US" sz="1000" smtClean="0">
                <a:latin typeface="ＭＳ Ｐ明朝" panose="02020600040205080304" pitchFamily="18" charset="-128"/>
              </a:rPr>
              <a:t>母子感染防止事業により、母子感染によるＢ型肝炎ウイルス（</a:t>
            </a:r>
            <a:r>
              <a:rPr lang="en-US" altLang="ja-JP" sz="1000" smtClean="0">
                <a:latin typeface="ＭＳ Ｐ明朝" panose="02020600040205080304" pitchFamily="18" charset="-128"/>
              </a:rPr>
              <a:t>HBV</a:t>
            </a:r>
            <a:r>
              <a:rPr lang="ja-JP" altLang="en-US" sz="1000" smtClean="0">
                <a:latin typeface="ＭＳ Ｐ明朝" panose="02020600040205080304" pitchFamily="18" charset="-128"/>
              </a:rPr>
              <a:t>）キャリアは減少しましたが、依然として母子感染が絶えません。</a:t>
            </a:r>
          </a:p>
          <a:p>
            <a:pPr eaLnBrk="1" hangingPunct="1">
              <a:lnSpc>
                <a:spcPct val="80000"/>
              </a:lnSpc>
              <a:buClr>
                <a:schemeClr val="hlink"/>
              </a:buClr>
              <a:buFont typeface="Wingdings" panose="05000000000000000000" pitchFamily="2" charset="2"/>
              <a:buNone/>
            </a:pPr>
            <a:r>
              <a:rPr lang="ja-JP" altLang="en-US" sz="1000" smtClean="0">
                <a:latin typeface="ＭＳ Ｐ明朝" panose="02020600040205080304" pitchFamily="18" charset="-128"/>
              </a:rPr>
              <a:t>しかし、近年父子感染・その他の家族内感染による、母子感染以外の感染経路による</a:t>
            </a:r>
            <a:r>
              <a:rPr lang="en-US" altLang="ja-JP" sz="1000" smtClean="0">
                <a:latin typeface="ＭＳ Ｐ明朝" panose="02020600040205080304" pitchFamily="18" charset="-128"/>
              </a:rPr>
              <a:t>HBV</a:t>
            </a:r>
            <a:r>
              <a:rPr lang="ja-JP" altLang="en-US" sz="1000" smtClean="0">
                <a:latin typeface="ＭＳ Ｐ明朝" panose="02020600040205080304" pitchFamily="18" charset="-128"/>
              </a:rPr>
              <a:t>キャリア化が目立つようになりました。</a:t>
            </a:r>
          </a:p>
          <a:p>
            <a:pPr eaLnBrk="1" hangingPunct="1">
              <a:lnSpc>
                <a:spcPct val="80000"/>
              </a:lnSpc>
              <a:buClr>
                <a:schemeClr val="hlink"/>
              </a:buClr>
              <a:buFont typeface="Wingdings" panose="05000000000000000000" pitchFamily="2" charset="2"/>
              <a:buNone/>
            </a:pPr>
            <a:r>
              <a:rPr lang="ja-JP" altLang="en-US" sz="1000" smtClean="0">
                <a:latin typeface="ＭＳ Ｐ明朝" panose="02020600040205080304" pitchFamily="18" charset="-128"/>
              </a:rPr>
              <a:t>また、水平感染した小児全員が</a:t>
            </a:r>
            <a:r>
              <a:rPr lang="en-US" altLang="ja-JP" sz="1000" smtClean="0">
                <a:latin typeface="ＭＳ Ｐ明朝" panose="02020600040205080304" pitchFamily="18" charset="-128"/>
              </a:rPr>
              <a:t>B</a:t>
            </a:r>
            <a:r>
              <a:rPr lang="ja-JP" altLang="en-US" sz="1000" smtClean="0">
                <a:latin typeface="ＭＳ Ｐ明朝" panose="02020600040205080304" pitchFamily="18" charset="-128"/>
              </a:rPr>
              <a:t>型肝炎ワクチンを接種していませんでした。</a:t>
            </a:r>
          </a:p>
          <a:p>
            <a:pPr eaLnBrk="1" hangingPunct="1">
              <a:lnSpc>
                <a:spcPct val="80000"/>
              </a:lnSpc>
              <a:buClr>
                <a:schemeClr val="hlink"/>
              </a:buClr>
              <a:buFont typeface="Wingdings" panose="05000000000000000000" pitchFamily="2" charset="2"/>
              <a:buNone/>
            </a:pPr>
            <a:endParaRPr lang="ja-JP" altLang="en-US" sz="1000" smtClean="0">
              <a:latin typeface="ＭＳ Ｐ明朝" panose="02020600040205080304" pitchFamily="18" charset="-128"/>
            </a:endParaRPr>
          </a:p>
          <a:p>
            <a:pPr eaLnBrk="1" hangingPunct="1">
              <a:lnSpc>
                <a:spcPct val="80000"/>
              </a:lnSpc>
              <a:buClr>
                <a:schemeClr val="hlink"/>
              </a:buClr>
              <a:buFont typeface="Wingdings" panose="05000000000000000000" pitchFamily="2" charset="2"/>
              <a:buNone/>
            </a:pPr>
            <a:r>
              <a:rPr lang="ja-JP" altLang="en-US" sz="1000" smtClean="0">
                <a:latin typeface="ＭＳ Ｐ明朝" panose="02020600040205080304" pitchFamily="18" charset="-128"/>
              </a:rPr>
              <a:t>＜参考＞</a:t>
            </a:r>
          </a:p>
          <a:p>
            <a:pPr eaLnBrk="1" hangingPunct="1">
              <a:lnSpc>
                <a:spcPct val="80000"/>
              </a:lnSpc>
              <a:buClr>
                <a:schemeClr val="hlink"/>
              </a:buClr>
              <a:buFont typeface="Wingdings" panose="05000000000000000000" pitchFamily="2" charset="2"/>
              <a:buNone/>
            </a:pPr>
            <a:r>
              <a:rPr lang="ja-JP" altLang="en-US" sz="1000" smtClean="0">
                <a:latin typeface="ＭＳ Ｐ明朝" panose="02020600040205080304" pitchFamily="18" charset="-128"/>
              </a:rPr>
              <a:t>保育園や幼稚園などの集団保育施設での</a:t>
            </a:r>
            <a:r>
              <a:rPr lang="en-US" altLang="ja-JP" sz="1000" smtClean="0">
                <a:latin typeface="ＭＳ Ｐ明朝" panose="02020600040205080304" pitchFamily="18" charset="-128"/>
              </a:rPr>
              <a:t>HBV</a:t>
            </a:r>
            <a:r>
              <a:rPr lang="ja-JP" altLang="en-US" sz="1000" smtClean="0">
                <a:latin typeface="ＭＳ Ｐ明朝" panose="02020600040205080304" pitchFamily="18" charset="-128"/>
              </a:rPr>
              <a:t>感染も報告されています</a:t>
            </a:r>
            <a:r>
              <a:rPr lang="en-US" altLang="ja-JP" sz="1000" smtClean="0">
                <a:latin typeface="ＭＳ Ｐ明朝" panose="02020600040205080304" pitchFamily="18" charset="-128"/>
              </a:rPr>
              <a:t>(1,2)</a:t>
            </a:r>
            <a:r>
              <a:rPr lang="ja-JP" altLang="en-US" sz="1000" smtClean="0">
                <a:latin typeface="ＭＳ Ｐ明朝" panose="02020600040205080304" pitchFamily="18" charset="-128"/>
              </a:rPr>
              <a:t>。</a:t>
            </a:r>
          </a:p>
          <a:p>
            <a:pPr eaLnBrk="1" hangingPunct="1">
              <a:lnSpc>
                <a:spcPct val="80000"/>
              </a:lnSpc>
              <a:buClr>
                <a:schemeClr val="hlink"/>
              </a:buClr>
              <a:buFont typeface="Wingdings" panose="05000000000000000000" pitchFamily="2" charset="2"/>
              <a:buNone/>
            </a:pPr>
            <a:endParaRPr lang="ja-JP" altLang="en-US" sz="1000" smtClean="0">
              <a:latin typeface="ＭＳ Ｐ明朝" panose="02020600040205080304" pitchFamily="18" charset="-128"/>
            </a:endParaRPr>
          </a:p>
          <a:p>
            <a:pPr eaLnBrk="1" hangingPunct="1">
              <a:lnSpc>
                <a:spcPct val="80000"/>
              </a:lnSpc>
              <a:buClr>
                <a:schemeClr val="hlink"/>
              </a:buClr>
              <a:buFont typeface="Wingdings" panose="05000000000000000000" pitchFamily="2" charset="2"/>
              <a:buNone/>
            </a:pPr>
            <a:r>
              <a:rPr lang="en-US" altLang="ja-JP" sz="1000" smtClean="0">
                <a:latin typeface="ＭＳ Ｐ明朝" panose="02020600040205080304" pitchFamily="18" charset="-128"/>
              </a:rPr>
              <a:t>【</a:t>
            </a:r>
            <a:r>
              <a:rPr lang="ja-JP" altLang="en-US" sz="1000" smtClean="0">
                <a:latin typeface="ＭＳ Ｐ明朝" panose="02020600040205080304" pitchFamily="18" charset="-128"/>
              </a:rPr>
              <a:t>参考文献</a:t>
            </a:r>
            <a:r>
              <a:rPr lang="en-US" altLang="ja-JP" sz="1000" smtClean="0">
                <a:latin typeface="ＭＳ Ｐ明朝" panose="02020600040205080304" pitchFamily="18" charset="-128"/>
              </a:rPr>
              <a:t>】</a:t>
            </a:r>
          </a:p>
          <a:p>
            <a:pPr eaLnBrk="1" hangingPunct="1">
              <a:lnSpc>
                <a:spcPct val="80000"/>
              </a:lnSpc>
              <a:buClr>
                <a:schemeClr val="hlink"/>
              </a:buClr>
              <a:buFont typeface="Wingdings" panose="05000000000000000000" pitchFamily="2" charset="2"/>
              <a:buNone/>
            </a:pPr>
            <a:r>
              <a:rPr lang="en-US" altLang="ja-JP" sz="1000" smtClean="0">
                <a:latin typeface="ＭＳ Ｐ明朝" panose="02020600040205080304" pitchFamily="18" charset="-128"/>
              </a:rPr>
              <a:t>(1) </a:t>
            </a:r>
            <a:r>
              <a:rPr lang="ja-JP" altLang="en-US" sz="1000" smtClean="0">
                <a:latin typeface="ＭＳ Ｐ明朝" panose="02020600040205080304" pitchFamily="18" charset="-128"/>
              </a:rPr>
              <a:t>藤澤卓爾　他</a:t>
            </a:r>
            <a:r>
              <a:rPr lang="en-US" altLang="ja-JP" sz="1000" smtClean="0">
                <a:latin typeface="ＭＳ Ｐ明朝" panose="02020600040205080304" pitchFamily="18" charset="-128"/>
              </a:rPr>
              <a:t>. </a:t>
            </a:r>
            <a:r>
              <a:rPr lang="ja-JP" altLang="en-US" sz="1000" smtClean="0">
                <a:latin typeface="ＭＳ Ｐ明朝" panose="02020600040205080304" pitchFamily="18" charset="-128"/>
              </a:rPr>
              <a:t>日本小児科学会雑誌　</a:t>
            </a:r>
            <a:r>
              <a:rPr lang="en-US" altLang="ja-JP" sz="1000" smtClean="0">
                <a:latin typeface="ＭＳ Ｐ明朝" panose="02020600040205080304" pitchFamily="18" charset="-128"/>
              </a:rPr>
              <a:t>2005; 109: 363-369  (BLIC 72165) </a:t>
            </a:r>
          </a:p>
          <a:p>
            <a:pPr eaLnBrk="1" hangingPunct="1">
              <a:lnSpc>
                <a:spcPct val="80000"/>
              </a:lnSpc>
              <a:buClr>
                <a:schemeClr val="hlink"/>
              </a:buClr>
              <a:buFont typeface="Wingdings" panose="05000000000000000000" pitchFamily="2" charset="2"/>
              <a:buNone/>
            </a:pPr>
            <a:r>
              <a:rPr lang="en-US" altLang="ja-JP" sz="1000" smtClean="0">
                <a:latin typeface="ＭＳ Ｐ明朝" panose="02020600040205080304" pitchFamily="18" charset="-128"/>
              </a:rPr>
              <a:t>(2) </a:t>
            </a:r>
            <a:r>
              <a:rPr lang="ja-JP" altLang="en-US" sz="1000" smtClean="0">
                <a:latin typeface="ＭＳ Ｐ明朝" panose="02020600040205080304" pitchFamily="18" charset="-128"/>
              </a:rPr>
              <a:t>白木和夫　小児内科　</a:t>
            </a:r>
            <a:r>
              <a:rPr lang="en-US" altLang="ja-JP" sz="1000" smtClean="0">
                <a:latin typeface="ＭＳ Ｐ明朝" panose="02020600040205080304" pitchFamily="18" charset="-128"/>
              </a:rPr>
              <a:t>2007; 39: 1878-1881 (BLIC 71930) </a:t>
            </a:r>
          </a:p>
          <a:p>
            <a:pPr eaLnBrk="1" hangingPunct="1">
              <a:lnSpc>
                <a:spcPct val="80000"/>
              </a:lnSpc>
              <a:buClr>
                <a:schemeClr val="hlink"/>
              </a:buClr>
              <a:buFont typeface="Wingdings" panose="05000000000000000000" pitchFamily="2" charset="2"/>
              <a:buNone/>
            </a:pPr>
            <a:endParaRPr lang="en-US" altLang="ja-JP" sz="1000" smtClean="0">
              <a:latin typeface="ＭＳ Ｐ明朝" panose="02020600040205080304" pitchFamily="18" charset="-128"/>
            </a:endParaRPr>
          </a:p>
          <a:p>
            <a:pPr eaLnBrk="1" hangingPunct="1">
              <a:lnSpc>
                <a:spcPct val="80000"/>
              </a:lnSpc>
            </a:pPr>
            <a:r>
              <a:rPr lang="en-US" altLang="ja-JP" sz="1000" smtClean="0">
                <a:latin typeface="ＭＳ Ｐ明朝" panose="02020600040205080304" pitchFamily="18" charset="-128"/>
              </a:rPr>
              <a:t>【</a:t>
            </a:r>
            <a:r>
              <a:rPr lang="ja-JP" altLang="en-US" sz="1000" smtClean="0">
                <a:latin typeface="ＭＳ Ｐ明朝" panose="02020600040205080304" pitchFamily="18" charset="-128"/>
              </a:rPr>
              <a:t>スライド内文献</a:t>
            </a:r>
            <a:r>
              <a:rPr lang="en-US" altLang="ja-JP" sz="1000" smtClean="0">
                <a:latin typeface="ＭＳ Ｐ明朝" panose="02020600040205080304" pitchFamily="18" charset="-128"/>
              </a:rPr>
              <a:t>BLIC</a:t>
            </a:r>
            <a:r>
              <a:rPr lang="ja-JP" altLang="en-US" sz="1000" smtClean="0">
                <a:latin typeface="ＭＳ Ｐ明朝" panose="02020600040205080304" pitchFamily="18" charset="-128"/>
              </a:rPr>
              <a:t>番号</a:t>
            </a:r>
            <a:r>
              <a:rPr lang="en-US" altLang="ja-JP" sz="1000" smtClean="0">
                <a:latin typeface="ＭＳ Ｐ明朝" panose="02020600040205080304" pitchFamily="18" charset="-128"/>
              </a:rPr>
              <a:t>】</a:t>
            </a:r>
          </a:p>
          <a:p>
            <a:pPr eaLnBrk="1" hangingPunct="1">
              <a:lnSpc>
                <a:spcPct val="80000"/>
              </a:lnSpc>
            </a:pPr>
            <a:r>
              <a:rPr lang="en-US" altLang="ja-JP" sz="1000" smtClean="0">
                <a:latin typeface="ＭＳ Ｐ明朝" panose="02020600040205080304" pitchFamily="18" charset="-128"/>
              </a:rPr>
              <a:t>BLIC 72168 </a:t>
            </a:r>
          </a:p>
          <a:p>
            <a:pPr eaLnBrk="1" hangingPunct="1">
              <a:lnSpc>
                <a:spcPct val="80000"/>
              </a:lnSpc>
              <a:buClr>
                <a:schemeClr val="hlink"/>
              </a:buClr>
              <a:buFont typeface="Wingdings" panose="05000000000000000000" pitchFamily="2" charset="2"/>
              <a:buNone/>
            </a:pPr>
            <a:endParaRPr lang="en-US" altLang="ja-JP" sz="1000" smtClean="0">
              <a:latin typeface="ＭＳ Ｐ明朝" panose="02020600040205080304" pitchFamily="18" charset="-128"/>
            </a:endParaRPr>
          </a:p>
          <a:p>
            <a:pPr eaLnBrk="1" hangingPunct="1">
              <a:lnSpc>
                <a:spcPct val="80000"/>
              </a:lnSpc>
              <a:buClr>
                <a:schemeClr val="hlink"/>
              </a:buClr>
              <a:buFont typeface="Wingdings" panose="05000000000000000000" pitchFamily="2" charset="2"/>
              <a:buNone/>
            </a:pPr>
            <a:endParaRPr lang="en-US" altLang="ja-JP" sz="1000" smtClean="0">
              <a:latin typeface="ＭＳ Ｐ明朝" panose="02020600040205080304" pitchFamily="18" charset="-128"/>
            </a:endParaRPr>
          </a:p>
          <a:p>
            <a:pPr eaLnBrk="1" hangingPunct="1">
              <a:lnSpc>
                <a:spcPct val="90000"/>
              </a:lnSpc>
              <a:buClr>
                <a:schemeClr val="hlink"/>
              </a:buClr>
              <a:buFont typeface="Wingdings" panose="05000000000000000000" pitchFamily="2" charset="2"/>
              <a:buNone/>
            </a:pPr>
            <a:endParaRPr lang="en-US" altLang="ja-JP" sz="1000" smtClean="0">
              <a:latin typeface="ＭＳ Ｐ明朝" panose="02020600040205080304" pitchFamily="18" charset="-128"/>
            </a:endParaRPr>
          </a:p>
        </p:txBody>
      </p:sp>
    </p:spTree>
    <p:extLst>
      <p:ext uri="{BB962C8B-B14F-4D97-AF65-F5344CB8AC3E}">
        <p14:creationId xmlns:p14="http://schemas.microsoft.com/office/powerpoint/2010/main" val="1068348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FD1F135-EEF3-40A0-83BE-D276729C004E}" type="slidenum">
              <a:rPr lang="ja-JP" altLang="en-US" smtClean="0"/>
              <a:pPr>
                <a:defRPr/>
              </a:pPr>
              <a:t>9</a:t>
            </a:fld>
            <a:endParaRPr lang="ja-JP" altLang="en-US"/>
          </a:p>
        </p:txBody>
      </p:sp>
    </p:spTree>
    <p:extLst>
      <p:ext uri="{BB962C8B-B14F-4D97-AF65-F5344CB8AC3E}">
        <p14:creationId xmlns:p14="http://schemas.microsoft.com/office/powerpoint/2010/main" val="644938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DFD1F135-EEF3-40A0-83BE-D276729C004E}" type="slidenum">
              <a:rPr lang="ja-JP" altLang="en-US" smtClean="0"/>
              <a:pPr>
                <a:defRPr/>
              </a:pPr>
              <a:t>10</a:t>
            </a:fld>
            <a:endParaRPr lang="ja-JP" altLang="en-US"/>
          </a:p>
        </p:txBody>
      </p:sp>
    </p:spTree>
    <p:extLst>
      <p:ext uri="{BB962C8B-B14F-4D97-AF65-F5344CB8AC3E}">
        <p14:creationId xmlns:p14="http://schemas.microsoft.com/office/powerpoint/2010/main" val="1889808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1BAE838-6B17-4201-B087-FF1C2FAAC90E}" type="datetimeFigureOut">
              <a:rPr kumimoji="1" lang="ja-JP" altLang="en-US" smtClean="0"/>
              <a:pPr/>
              <a:t>2017/2/19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373974-6871-45AF-8204-C682298986AB}" type="slidenum">
              <a:rPr kumimoji="1" lang="ja-JP" altLang="en-US" smtClean="0"/>
              <a:pPr/>
              <a:t>‹#›</a:t>
            </a:fld>
            <a:endParaRPr kumimoji="1" lang="ja-JP" altLang="en-US"/>
          </a:p>
        </p:txBody>
      </p:sp>
    </p:spTree>
    <p:extLst>
      <p:ext uri="{BB962C8B-B14F-4D97-AF65-F5344CB8AC3E}">
        <p14:creationId xmlns:p14="http://schemas.microsoft.com/office/powerpoint/2010/main" val="2338790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1BAE838-6B17-4201-B087-FF1C2FAAC90E}" type="datetimeFigureOut">
              <a:rPr kumimoji="1" lang="ja-JP" altLang="en-US" smtClean="0"/>
              <a:pPr/>
              <a:t>2017/2/19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373974-6871-45AF-8204-C682298986AB}" type="slidenum">
              <a:rPr kumimoji="1" lang="ja-JP" altLang="en-US" smtClean="0"/>
              <a:pPr/>
              <a:t>‹#›</a:t>
            </a:fld>
            <a:endParaRPr kumimoji="1" lang="ja-JP" altLang="en-US"/>
          </a:p>
        </p:txBody>
      </p:sp>
    </p:spTree>
    <p:extLst>
      <p:ext uri="{BB962C8B-B14F-4D97-AF65-F5344CB8AC3E}">
        <p14:creationId xmlns:p14="http://schemas.microsoft.com/office/powerpoint/2010/main" val="1517378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1BAE838-6B17-4201-B087-FF1C2FAAC90E}" type="datetimeFigureOut">
              <a:rPr kumimoji="1" lang="ja-JP" altLang="en-US" smtClean="0"/>
              <a:pPr/>
              <a:t>2017/2/19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373974-6871-45AF-8204-C682298986AB}" type="slidenum">
              <a:rPr kumimoji="1" lang="ja-JP" altLang="en-US" smtClean="0"/>
              <a:pPr/>
              <a:t>‹#›</a:t>
            </a:fld>
            <a:endParaRPr kumimoji="1" lang="ja-JP" altLang="en-US"/>
          </a:p>
        </p:txBody>
      </p:sp>
    </p:spTree>
    <p:extLst>
      <p:ext uri="{BB962C8B-B14F-4D97-AF65-F5344CB8AC3E}">
        <p14:creationId xmlns:p14="http://schemas.microsoft.com/office/powerpoint/2010/main" val="2434961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lvl1pPr>
              <a:defRPr sz="4000"/>
            </a:lvl1pPr>
          </a:lstStyle>
          <a:p>
            <a:r>
              <a:rPr kumimoji="1" lang="ja-JP" altLang="en-US" smtClean="0"/>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lvl1pPr>
              <a:defRPr sz="3000"/>
            </a:lvl1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4" name="日付プレースホルダー 3"/>
          <p:cNvSpPr>
            <a:spLocks noGrp="1"/>
          </p:cNvSpPr>
          <p:nvPr>
            <p:ph type="dt" sz="half" idx="10"/>
          </p:nvPr>
        </p:nvSpPr>
        <p:spPr/>
        <p:txBody>
          <a:bodyPr/>
          <a:lstStyle/>
          <a:p>
            <a:fld id="{61BAE838-6B17-4201-B087-FF1C2FAAC90E}" type="datetimeFigureOut">
              <a:rPr kumimoji="1" lang="ja-JP" altLang="en-US" smtClean="0"/>
              <a:pPr/>
              <a:t>2017/2/19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373974-6871-45AF-8204-C682298986AB}" type="slidenum">
              <a:rPr kumimoji="1" lang="ja-JP" altLang="en-US" smtClean="0"/>
              <a:pPr/>
              <a:t>‹#›</a:t>
            </a:fld>
            <a:endParaRPr kumimoji="1" lang="ja-JP" altLang="en-US"/>
          </a:p>
        </p:txBody>
      </p:sp>
    </p:spTree>
    <p:extLst>
      <p:ext uri="{BB962C8B-B14F-4D97-AF65-F5344CB8AC3E}">
        <p14:creationId xmlns:p14="http://schemas.microsoft.com/office/powerpoint/2010/main" val="2966271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1BAE838-6B17-4201-B087-FF1C2FAAC90E}" type="datetimeFigureOut">
              <a:rPr kumimoji="1" lang="ja-JP" altLang="en-US" smtClean="0"/>
              <a:pPr/>
              <a:t>2017/2/19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373974-6871-45AF-8204-C682298986AB}" type="slidenum">
              <a:rPr kumimoji="1" lang="ja-JP" altLang="en-US" smtClean="0"/>
              <a:pPr/>
              <a:t>‹#›</a:t>
            </a:fld>
            <a:endParaRPr kumimoji="1" lang="ja-JP" altLang="en-US"/>
          </a:p>
        </p:txBody>
      </p:sp>
    </p:spTree>
    <p:extLst>
      <p:ext uri="{BB962C8B-B14F-4D97-AF65-F5344CB8AC3E}">
        <p14:creationId xmlns:p14="http://schemas.microsoft.com/office/powerpoint/2010/main" val="3530294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1BAE838-6B17-4201-B087-FF1C2FAAC90E}" type="datetimeFigureOut">
              <a:rPr kumimoji="1" lang="ja-JP" altLang="en-US" smtClean="0"/>
              <a:pPr/>
              <a:t>2017/2/19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9373974-6871-45AF-8204-C682298986AB}" type="slidenum">
              <a:rPr kumimoji="1" lang="ja-JP" altLang="en-US" smtClean="0"/>
              <a:pPr/>
              <a:t>‹#›</a:t>
            </a:fld>
            <a:endParaRPr kumimoji="1" lang="ja-JP" altLang="en-US"/>
          </a:p>
        </p:txBody>
      </p:sp>
    </p:spTree>
    <p:extLst>
      <p:ext uri="{BB962C8B-B14F-4D97-AF65-F5344CB8AC3E}">
        <p14:creationId xmlns:p14="http://schemas.microsoft.com/office/powerpoint/2010/main" val="1177790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1BAE838-6B17-4201-B087-FF1C2FAAC90E}" type="datetimeFigureOut">
              <a:rPr kumimoji="1" lang="ja-JP" altLang="en-US" smtClean="0"/>
              <a:pPr/>
              <a:t>2017/2/19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9373974-6871-45AF-8204-C682298986AB}" type="slidenum">
              <a:rPr kumimoji="1" lang="ja-JP" altLang="en-US" smtClean="0"/>
              <a:pPr/>
              <a:t>‹#›</a:t>
            </a:fld>
            <a:endParaRPr kumimoji="1" lang="ja-JP" altLang="en-US"/>
          </a:p>
        </p:txBody>
      </p:sp>
    </p:spTree>
    <p:extLst>
      <p:ext uri="{BB962C8B-B14F-4D97-AF65-F5344CB8AC3E}">
        <p14:creationId xmlns:p14="http://schemas.microsoft.com/office/powerpoint/2010/main" val="1937169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1BAE838-6B17-4201-B087-FF1C2FAAC90E}" type="datetimeFigureOut">
              <a:rPr kumimoji="1" lang="ja-JP" altLang="en-US" smtClean="0"/>
              <a:pPr/>
              <a:t>2017/2/19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9373974-6871-45AF-8204-C682298986AB}" type="slidenum">
              <a:rPr kumimoji="1" lang="ja-JP" altLang="en-US" smtClean="0"/>
              <a:pPr/>
              <a:t>‹#›</a:t>
            </a:fld>
            <a:endParaRPr kumimoji="1" lang="ja-JP" altLang="en-US"/>
          </a:p>
        </p:txBody>
      </p:sp>
    </p:spTree>
    <p:extLst>
      <p:ext uri="{BB962C8B-B14F-4D97-AF65-F5344CB8AC3E}">
        <p14:creationId xmlns:p14="http://schemas.microsoft.com/office/powerpoint/2010/main" val="1849724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1BAE838-6B17-4201-B087-FF1C2FAAC90E}" type="datetimeFigureOut">
              <a:rPr kumimoji="1" lang="ja-JP" altLang="en-US" smtClean="0"/>
              <a:pPr/>
              <a:t>2017/2/19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9373974-6871-45AF-8204-C682298986AB}" type="slidenum">
              <a:rPr kumimoji="1" lang="ja-JP" altLang="en-US" smtClean="0"/>
              <a:pPr/>
              <a:t>‹#›</a:t>
            </a:fld>
            <a:endParaRPr kumimoji="1" lang="ja-JP" altLang="en-US"/>
          </a:p>
        </p:txBody>
      </p:sp>
    </p:spTree>
    <p:extLst>
      <p:ext uri="{BB962C8B-B14F-4D97-AF65-F5344CB8AC3E}">
        <p14:creationId xmlns:p14="http://schemas.microsoft.com/office/powerpoint/2010/main" val="3275713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1BAE838-6B17-4201-B087-FF1C2FAAC90E}" type="datetimeFigureOut">
              <a:rPr kumimoji="1" lang="ja-JP" altLang="en-US" smtClean="0"/>
              <a:pPr/>
              <a:t>2017/2/19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9373974-6871-45AF-8204-C682298986AB}" type="slidenum">
              <a:rPr kumimoji="1" lang="ja-JP" altLang="en-US" smtClean="0"/>
              <a:pPr/>
              <a:t>‹#›</a:t>
            </a:fld>
            <a:endParaRPr kumimoji="1" lang="ja-JP" altLang="en-US"/>
          </a:p>
        </p:txBody>
      </p:sp>
    </p:spTree>
    <p:extLst>
      <p:ext uri="{BB962C8B-B14F-4D97-AF65-F5344CB8AC3E}">
        <p14:creationId xmlns:p14="http://schemas.microsoft.com/office/powerpoint/2010/main" val="2161555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smtClean="0"/>
              <a:t>図を追加</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1BAE838-6B17-4201-B087-FF1C2FAAC90E}" type="datetimeFigureOut">
              <a:rPr kumimoji="1" lang="ja-JP" altLang="en-US" smtClean="0"/>
              <a:pPr/>
              <a:t>2017/2/19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9373974-6871-45AF-8204-C682298986AB}" type="slidenum">
              <a:rPr kumimoji="1" lang="ja-JP" altLang="en-US" smtClean="0"/>
              <a:pPr/>
              <a:t>‹#›</a:t>
            </a:fld>
            <a:endParaRPr kumimoji="1" lang="ja-JP" altLang="en-US"/>
          </a:p>
        </p:txBody>
      </p:sp>
    </p:spTree>
    <p:extLst>
      <p:ext uri="{BB962C8B-B14F-4D97-AF65-F5344CB8AC3E}">
        <p14:creationId xmlns:p14="http://schemas.microsoft.com/office/powerpoint/2010/main" val="1368180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1BAE838-6B17-4201-B087-FF1C2FAAC90E}" type="datetimeFigureOut">
              <a:rPr kumimoji="1" lang="ja-JP" altLang="en-US" smtClean="0"/>
              <a:pPr/>
              <a:t>2017/2/19</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373974-6871-45AF-8204-C682298986AB}" type="slidenum">
              <a:rPr kumimoji="1" lang="ja-JP" altLang="en-US" smtClean="0"/>
              <a:pPr/>
              <a:t>‹#›</a:t>
            </a:fld>
            <a:endParaRPr kumimoji="1" lang="ja-JP" altLang="en-US"/>
          </a:p>
        </p:txBody>
      </p:sp>
    </p:spTree>
    <p:extLst>
      <p:ext uri="{BB962C8B-B14F-4D97-AF65-F5344CB8AC3E}">
        <p14:creationId xmlns:p14="http://schemas.microsoft.com/office/powerpoint/2010/main" val="15922421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rd.yahoo.co.jp/IMG/r=16/ig=1024x768/id=8c12f308c49f1ef4/l=rx/da=s/tid=MMSI04_01/bzi=0/fst=0/q=%E5%B2%A1%E5%B1%B1%E5%A4%A7%E5%AD%A6%E7%97%85%E9%99%A2/SIG=12g88gc29/EXP=1246666846/*-http:/www.okayama-u.ac.jp/user/hos/images/sign-gairaito.jp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テキスト ボックス 3"/>
          <p:cNvSpPr txBox="1">
            <a:spLocks noChangeArrowheads="1"/>
          </p:cNvSpPr>
          <p:nvPr/>
        </p:nvSpPr>
        <p:spPr bwMode="auto">
          <a:xfrm>
            <a:off x="553122" y="1178915"/>
            <a:ext cx="803775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None/>
            </a:pPr>
            <a:r>
              <a:rPr lang="ja-JP" altLang="en-US" sz="4800" b="1" dirty="0">
                <a:latin typeface="HG丸ｺﾞｼｯｸM-PRO" panose="020F0600000000000000" pitchFamily="50" charset="-128"/>
                <a:ea typeface="HG丸ｺﾞｼｯｸM-PRO" panose="020F0600000000000000" pitchFamily="50" charset="-128"/>
                <a:cs typeface="Arial" panose="020B0604020202020204" pitchFamily="34" charset="0"/>
              </a:rPr>
              <a:t>ウイルス性肝炎の</a:t>
            </a:r>
            <a:endParaRPr lang="en-US" altLang="ja-JP" sz="4800" b="1"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algn="ctr">
              <a:lnSpc>
                <a:spcPct val="100000"/>
              </a:lnSpc>
              <a:spcBef>
                <a:spcPct val="0"/>
              </a:spcBef>
              <a:buNone/>
            </a:pPr>
            <a:r>
              <a:rPr lang="ja-JP" altLang="en-US" sz="4800" b="1" dirty="0">
                <a:latin typeface="HG丸ｺﾞｼｯｸM-PRO" panose="020F0600000000000000" pitchFamily="50" charset="-128"/>
                <a:ea typeface="HG丸ｺﾞｼｯｸM-PRO" panose="020F0600000000000000" pitchFamily="50" charset="-128"/>
                <a:cs typeface="Arial" panose="020B0604020202020204" pitchFamily="34" charset="0"/>
              </a:rPr>
              <a:t>予防薬と治療薬</a:t>
            </a:r>
            <a:endParaRPr lang="en-US" altLang="ja-JP" sz="4800" b="1"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3075" name="テキスト ボックス 4"/>
          <p:cNvSpPr txBox="1">
            <a:spLocks noChangeArrowheads="1"/>
          </p:cNvSpPr>
          <p:nvPr/>
        </p:nvSpPr>
        <p:spPr bwMode="auto">
          <a:xfrm>
            <a:off x="2541588" y="4308030"/>
            <a:ext cx="4060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ja-JP" altLang="en-US" b="1" dirty="0">
                <a:latin typeface="HG丸ｺﾞｼｯｸM-PRO" panose="020F0600000000000000" pitchFamily="50" charset="-128"/>
                <a:ea typeface="HG丸ｺﾞｼｯｸM-PRO" panose="020F0600000000000000" pitchFamily="50" charset="-128"/>
              </a:rPr>
              <a:t>岡山大学病院　</a:t>
            </a:r>
            <a:r>
              <a:rPr lang="ja-JP" altLang="en-US" b="1" dirty="0" smtClean="0">
                <a:latin typeface="HG丸ｺﾞｼｯｸM-PRO" panose="020F0600000000000000" pitchFamily="50" charset="-128"/>
                <a:ea typeface="HG丸ｺﾞｼｯｸM-PRO" panose="020F0600000000000000" pitchFamily="50" charset="-128"/>
              </a:rPr>
              <a:t>薬剤部</a:t>
            </a:r>
            <a:endParaRPr lang="en-US" altLang="ja-JP"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775517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0"/>
            <a:ext cx="9144000" cy="1078302"/>
          </a:xfrm>
          <a:prstGeom prst="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3" name="Rectangle 2"/>
          <p:cNvSpPr txBox="1">
            <a:spLocks noChangeArrowheads="1"/>
          </p:cNvSpPr>
          <p:nvPr/>
        </p:nvSpPr>
        <p:spPr>
          <a:xfrm>
            <a:off x="0" y="-40588"/>
            <a:ext cx="9144000" cy="117513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defRPr/>
            </a:pPr>
            <a:r>
              <a:rPr lang="ja-JP" altLang="en-US" sz="4000" b="1" dirty="0" smtClean="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rPr>
              <a:t>副作用は違うのか？</a:t>
            </a:r>
            <a:endParaRPr lang="en-US" altLang="ja-JP" sz="4000" b="1" dirty="0" smtClean="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endParaRPr>
          </a:p>
        </p:txBody>
      </p:sp>
      <p:graphicFrame>
        <p:nvGraphicFramePr>
          <p:cNvPr id="4" name="表 3"/>
          <p:cNvGraphicFramePr>
            <a:graphicFrameLocks noGrp="1"/>
          </p:cNvGraphicFramePr>
          <p:nvPr>
            <p:extLst>
              <p:ext uri="{D42A27DB-BD31-4B8C-83A1-F6EECF244321}">
                <p14:modId xmlns:p14="http://schemas.microsoft.com/office/powerpoint/2010/main" val="431766325"/>
              </p:ext>
            </p:extLst>
          </p:nvPr>
        </p:nvGraphicFramePr>
        <p:xfrm>
          <a:off x="738531" y="1368719"/>
          <a:ext cx="7681568" cy="4640882"/>
        </p:xfrm>
        <a:graphic>
          <a:graphicData uri="http://schemas.openxmlformats.org/drawingml/2006/table">
            <a:tbl>
              <a:tblPr firstRow="1" bandRow="1">
                <a:tableStyleId>{5C22544A-7EE6-4342-B048-85BDC9FD1C3A}</a:tableStyleId>
              </a:tblPr>
              <a:tblGrid>
                <a:gridCol w="2116230"/>
                <a:gridCol w="2946355"/>
                <a:gridCol w="2618983"/>
              </a:tblGrid>
              <a:tr h="846497">
                <a:tc>
                  <a:txBody>
                    <a:bodyPr/>
                    <a:lstStyle/>
                    <a:p>
                      <a:pPr algn="ctr"/>
                      <a:r>
                        <a:rPr kumimoji="1" lang="ja-JP" altLang="en-US" sz="1600" dirty="0" smtClean="0">
                          <a:latin typeface="HG丸ｺﾞｼｯｸM-PRO" panose="020F0600000000000000" pitchFamily="50" charset="-128"/>
                          <a:ea typeface="HG丸ｺﾞｼｯｸM-PRO" panose="020F0600000000000000" pitchFamily="50" charset="-128"/>
                        </a:rPr>
                        <a:t>治療薬</a:t>
                      </a:r>
                      <a:endParaRPr kumimoji="1" lang="ja-JP" altLang="en-US" sz="16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600" dirty="0" smtClean="0">
                          <a:latin typeface="HG丸ｺﾞｼｯｸM-PRO" panose="020F0600000000000000" pitchFamily="50" charset="-128"/>
                          <a:ea typeface="HG丸ｺﾞｼｯｸM-PRO" panose="020F0600000000000000" pitchFamily="50" charset="-128"/>
                        </a:rPr>
                        <a:t>ペグイントロン・</a:t>
                      </a:r>
                      <a:endParaRPr kumimoji="1" lang="en-US" altLang="ja-JP" sz="1600" dirty="0" smtClean="0">
                        <a:latin typeface="HG丸ｺﾞｼｯｸM-PRO" panose="020F0600000000000000" pitchFamily="50" charset="-128"/>
                        <a:ea typeface="HG丸ｺﾞｼｯｸM-PRO" panose="020F0600000000000000" pitchFamily="50" charset="-128"/>
                      </a:endParaRPr>
                    </a:p>
                    <a:p>
                      <a:pPr algn="ctr"/>
                      <a:r>
                        <a:rPr kumimoji="1" lang="ja-JP" altLang="en-US" sz="1600" dirty="0" smtClean="0">
                          <a:latin typeface="HG丸ｺﾞｼｯｸM-PRO" panose="020F0600000000000000" pitchFamily="50" charset="-128"/>
                          <a:ea typeface="HG丸ｺﾞｼｯｸM-PRO" panose="020F0600000000000000" pitchFamily="50" charset="-128"/>
                        </a:rPr>
                        <a:t>レベトール・バニヘップ</a:t>
                      </a:r>
                      <a:endParaRPr kumimoji="1" lang="ja-JP" altLang="en-US" sz="16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600" dirty="0" smtClean="0">
                          <a:latin typeface="HG丸ｺﾞｼｯｸM-PRO" panose="020F0600000000000000" pitchFamily="50" charset="-128"/>
                          <a:ea typeface="HG丸ｺﾞｼｯｸM-PRO" panose="020F0600000000000000" pitchFamily="50" charset="-128"/>
                        </a:rPr>
                        <a:t>ハーボニー配合錠</a:t>
                      </a:r>
                      <a:endParaRPr kumimoji="1" lang="ja-JP" altLang="en-US" sz="1600" dirty="0">
                        <a:latin typeface="HG丸ｺﾞｼｯｸM-PRO" panose="020F0600000000000000" pitchFamily="50" charset="-128"/>
                        <a:ea typeface="HG丸ｺﾞｼｯｸM-PRO" panose="020F0600000000000000" pitchFamily="50" charset="-128"/>
                      </a:endParaRPr>
                    </a:p>
                  </a:txBody>
                  <a:tcPr anchor="ctr"/>
                </a:tc>
              </a:tr>
              <a:tr h="542055">
                <a:tc>
                  <a:txBody>
                    <a:bodyPr/>
                    <a:lstStyle/>
                    <a:p>
                      <a:pPr algn="ctr"/>
                      <a:r>
                        <a:rPr kumimoji="1" lang="ja-JP" altLang="en-US" sz="1600" dirty="0" smtClean="0">
                          <a:latin typeface="HG丸ｺﾞｼｯｸM-PRO" panose="020F0600000000000000" pitchFamily="50" charset="-128"/>
                          <a:ea typeface="HG丸ｺﾞｼｯｸM-PRO" panose="020F0600000000000000" pitchFamily="50" charset="-128"/>
                        </a:rPr>
                        <a:t>インターフェロン</a:t>
                      </a:r>
                      <a:endParaRPr kumimoji="1" lang="ja-JP" altLang="en-US" sz="16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600" dirty="0" smtClean="0">
                          <a:latin typeface="HG丸ｺﾞｼｯｸM-PRO" panose="020F0600000000000000" pitchFamily="50" charset="-128"/>
                          <a:ea typeface="HG丸ｺﾞｼｯｸM-PRO" panose="020F0600000000000000" pitchFamily="50" charset="-128"/>
                        </a:rPr>
                        <a:t>あり</a:t>
                      </a:r>
                      <a:endParaRPr kumimoji="1" lang="ja-JP" altLang="en-US" sz="1600" dirty="0">
                        <a:latin typeface="HG丸ｺﾞｼｯｸM-PRO" panose="020F0600000000000000" pitchFamily="50" charset="-128"/>
                        <a:ea typeface="HG丸ｺﾞｼｯｸM-PRO" panose="020F0600000000000000"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HG丸ｺﾞｼｯｸM-PRO" panose="020F0600000000000000" pitchFamily="50" charset="-128"/>
                          <a:ea typeface="HG丸ｺﾞｼｯｸM-PRO" panose="020F0600000000000000" pitchFamily="50" charset="-128"/>
                        </a:rPr>
                        <a:t>なし</a:t>
                      </a:r>
                    </a:p>
                  </a:txBody>
                  <a:tcPr anchor="ctr"/>
                </a:tc>
              </a:tr>
              <a:tr h="542055">
                <a:tc>
                  <a:txBody>
                    <a:bodyPr/>
                    <a:lstStyle/>
                    <a:p>
                      <a:pPr algn="ctr"/>
                      <a:r>
                        <a:rPr kumimoji="1" lang="ja-JP" altLang="en-US" sz="1600" dirty="0" smtClean="0">
                          <a:latin typeface="HG丸ｺﾞｼｯｸM-PRO" panose="020F0600000000000000" pitchFamily="50" charset="-128"/>
                          <a:ea typeface="HG丸ｺﾞｼｯｸM-PRO" panose="020F0600000000000000" pitchFamily="50" charset="-128"/>
                        </a:rPr>
                        <a:t>データ元</a:t>
                      </a:r>
                      <a:endParaRPr kumimoji="1" lang="ja-JP" altLang="en-US" sz="16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600" dirty="0" smtClean="0">
                          <a:latin typeface="HG丸ｺﾞｼｯｸM-PRO" panose="020F0600000000000000" pitchFamily="50" charset="-128"/>
                          <a:ea typeface="HG丸ｺﾞｼｯｸM-PRO" panose="020F0600000000000000" pitchFamily="50" charset="-128"/>
                        </a:rPr>
                        <a:t>国内第</a:t>
                      </a:r>
                      <a:r>
                        <a:rPr kumimoji="1" lang="en-US" altLang="ja-JP" sz="1600" dirty="0" smtClean="0">
                          <a:latin typeface="HG丸ｺﾞｼｯｸM-PRO" panose="020F0600000000000000" pitchFamily="50" charset="-128"/>
                          <a:ea typeface="HG丸ｺﾞｼｯｸM-PRO" panose="020F0600000000000000" pitchFamily="50" charset="-128"/>
                        </a:rPr>
                        <a:t>3</a:t>
                      </a:r>
                      <a:r>
                        <a:rPr kumimoji="1" lang="ja-JP" altLang="en-US" sz="1600" dirty="0" smtClean="0">
                          <a:latin typeface="HG丸ｺﾞｼｯｸM-PRO" panose="020F0600000000000000" pitchFamily="50" charset="-128"/>
                          <a:ea typeface="HG丸ｺﾞｼｯｸM-PRO" panose="020F0600000000000000" pitchFamily="50" charset="-128"/>
                        </a:rPr>
                        <a:t>相臨床試験</a:t>
                      </a:r>
                      <a:endParaRPr kumimoji="1" lang="ja-JP" altLang="en-US" sz="1600" dirty="0">
                        <a:latin typeface="HG丸ｺﾞｼｯｸM-PRO" panose="020F0600000000000000" pitchFamily="50" charset="-128"/>
                        <a:ea typeface="HG丸ｺﾞｼｯｸM-PRO" panose="020F0600000000000000"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HG丸ｺﾞｼｯｸM-PRO" panose="020F0600000000000000" pitchFamily="50" charset="-128"/>
                          <a:ea typeface="HG丸ｺﾞｼｯｸM-PRO" panose="020F0600000000000000" pitchFamily="50" charset="-128"/>
                        </a:rPr>
                        <a:t>国内第</a:t>
                      </a:r>
                      <a:r>
                        <a:rPr kumimoji="1" lang="en-US" altLang="ja-JP" sz="1600" dirty="0" smtClean="0">
                          <a:latin typeface="HG丸ｺﾞｼｯｸM-PRO" panose="020F0600000000000000" pitchFamily="50" charset="-128"/>
                          <a:ea typeface="HG丸ｺﾞｼｯｸM-PRO" panose="020F0600000000000000" pitchFamily="50" charset="-128"/>
                        </a:rPr>
                        <a:t>3</a:t>
                      </a:r>
                      <a:r>
                        <a:rPr kumimoji="1" lang="ja-JP" altLang="en-US" sz="1600" dirty="0" smtClean="0">
                          <a:latin typeface="HG丸ｺﾞｼｯｸM-PRO" panose="020F0600000000000000" pitchFamily="50" charset="-128"/>
                          <a:ea typeface="HG丸ｺﾞｼｯｸM-PRO" panose="020F0600000000000000" pitchFamily="50" charset="-128"/>
                        </a:rPr>
                        <a:t>相臨床試験</a:t>
                      </a:r>
                    </a:p>
                  </a:txBody>
                  <a:tcPr anchor="ctr"/>
                </a:tc>
              </a:tr>
              <a:tr h="5420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HG丸ｺﾞｼｯｸM-PRO" panose="020F0600000000000000" pitchFamily="50" charset="-128"/>
                          <a:ea typeface="HG丸ｺﾞｼｯｸM-PRO" panose="020F0600000000000000" pitchFamily="50" charset="-128"/>
                        </a:rPr>
                        <a:t>主な副作用</a:t>
                      </a:r>
                    </a:p>
                  </a:txBody>
                  <a:tcPr anchor="ctr"/>
                </a:tc>
                <a:tc>
                  <a:txBody>
                    <a:bodyPr/>
                    <a:lstStyle/>
                    <a:p>
                      <a:pPr algn="ctr"/>
                      <a:r>
                        <a:rPr kumimoji="1" lang="ja-JP" altLang="en-US" sz="1600" b="1" dirty="0" smtClean="0">
                          <a:latin typeface="HG丸ｺﾞｼｯｸM-PRO" panose="020F0600000000000000" pitchFamily="50" charset="-128"/>
                          <a:ea typeface="HG丸ｺﾞｼｯｸM-PRO" panose="020F0600000000000000" pitchFamily="50" charset="-128"/>
                        </a:rPr>
                        <a:t>発熱　　　　　</a:t>
                      </a:r>
                      <a:r>
                        <a:rPr kumimoji="1" lang="en-US" altLang="ja-JP" sz="1600" b="1" dirty="0" smtClean="0">
                          <a:latin typeface="HG丸ｺﾞｼｯｸM-PRO" panose="020F0600000000000000" pitchFamily="50" charset="-128"/>
                          <a:ea typeface="HG丸ｺﾞｼｯｸM-PRO" panose="020F0600000000000000" pitchFamily="50" charset="-128"/>
                        </a:rPr>
                        <a:t>73.3</a:t>
                      </a:r>
                      <a:r>
                        <a:rPr kumimoji="1" lang="ja-JP" altLang="en-US" sz="1600" b="1" dirty="0" smtClean="0">
                          <a:latin typeface="HG丸ｺﾞｼｯｸM-PRO" panose="020F0600000000000000" pitchFamily="50" charset="-128"/>
                          <a:ea typeface="HG丸ｺﾞｼｯｸM-PRO" panose="020F0600000000000000" pitchFamily="50" charset="-128"/>
                        </a:rPr>
                        <a:t>％</a:t>
                      </a:r>
                      <a:endParaRPr kumimoji="1" lang="ja-JP" altLang="en-US" sz="1600" b="1"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600" b="1" dirty="0" smtClean="0">
                          <a:latin typeface="HG丸ｺﾞｼｯｸM-PRO" panose="020F0600000000000000" pitchFamily="50" charset="-128"/>
                          <a:ea typeface="HG丸ｺﾞｼｯｸM-PRO" panose="020F0600000000000000" pitchFamily="50" charset="-128"/>
                        </a:rPr>
                        <a:t>掻痒症　　　</a:t>
                      </a:r>
                      <a:r>
                        <a:rPr kumimoji="1" lang="en-US" altLang="ja-JP" sz="1600" b="1" dirty="0" smtClean="0">
                          <a:latin typeface="HG丸ｺﾞｼｯｸM-PRO" panose="020F0600000000000000" pitchFamily="50" charset="-128"/>
                          <a:ea typeface="HG丸ｺﾞｼｯｸM-PRO" panose="020F0600000000000000" pitchFamily="50" charset="-128"/>
                        </a:rPr>
                        <a:t>3.2</a:t>
                      </a:r>
                      <a:r>
                        <a:rPr kumimoji="1" lang="ja-JP" altLang="en-US" sz="1600" b="1" dirty="0" smtClean="0">
                          <a:latin typeface="HG丸ｺﾞｼｯｸM-PRO" panose="020F0600000000000000" pitchFamily="50" charset="-128"/>
                          <a:ea typeface="HG丸ｺﾞｼｯｸM-PRO" panose="020F0600000000000000" pitchFamily="50" charset="-128"/>
                        </a:rPr>
                        <a:t>％</a:t>
                      </a:r>
                      <a:endParaRPr kumimoji="1" lang="ja-JP" altLang="en-US" sz="1600" b="1" dirty="0">
                        <a:latin typeface="HG丸ｺﾞｼｯｸM-PRO" panose="020F0600000000000000" pitchFamily="50" charset="-128"/>
                        <a:ea typeface="HG丸ｺﾞｼｯｸM-PRO" panose="020F0600000000000000" pitchFamily="50" charset="-128"/>
                      </a:endParaRPr>
                    </a:p>
                  </a:txBody>
                  <a:tcPr anchor="ctr"/>
                </a:tc>
              </a:tr>
              <a:tr h="542055">
                <a:tc>
                  <a:txBody>
                    <a:bodyPr/>
                    <a:lstStyle/>
                    <a:p>
                      <a:endParaRPr kumimoji="1" lang="ja-JP" altLang="en-US" sz="16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600" b="1" dirty="0" smtClean="0">
                          <a:latin typeface="HG丸ｺﾞｼｯｸM-PRO" panose="020F0600000000000000" pitchFamily="50" charset="-128"/>
                          <a:ea typeface="HG丸ｺﾞｼｯｸM-PRO" panose="020F0600000000000000" pitchFamily="50" charset="-128"/>
                        </a:rPr>
                        <a:t>好中球減少　　</a:t>
                      </a:r>
                      <a:r>
                        <a:rPr kumimoji="1" lang="en-US" altLang="ja-JP" sz="1600" b="1" dirty="0" smtClean="0">
                          <a:latin typeface="HG丸ｺﾞｼｯｸM-PRO" panose="020F0600000000000000" pitchFamily="50" charset="-128"/>
                          <a:ea typeface="HG丸ｺﾞｼｯｸM-PRO" panose="020F0600000000000000" pitchFamily="50" charset="-128"/>
                        </a:rPr>
                        <a:t>50.7</a:t>
                      </a:r>
                      <a:r>
                        <a:rPr kumimoji="1" lang="ja-JP" altLang="en-US" sz="1600" b="1" dirty="0" smtClean="0">
                          <a:latin typeface="HG丸ｺﾞｼｯｸM-PRO" panose="020F0600000000000000" pitchFamily="50" charset="-128"/>
                          <a:ea typeface="HG丸ｺﾞｼｯｸM-PRO" panose="020F0600000000000000" pitchFamily="50" charset="-128"/>
                        </a:rPr>
                        <a:t>％</a:t>
                      </a:r>
                      <a:endParaRPr kumimoji="1" lang="ja-JP" altLang="en-US" sz="1600" b="1"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600" b="1" dirty="0" smtClean="0">
                          <a:latin typeface="HG丸ｺﾞｼｯｸM-PRO" panose="020F0600000000000000" pitchFamily="50" charset="-128"/>
                          <a:ea typeface="HG丸ｺﾞｼｯｸM-PRO" panose="020F0600000000000000" pitchFamily="50" charset="-128"/>
                        </a:rPr>
                        <a:t>悪心　　　　</a:t>
                      </a:r>
                      <a:r>
                        <a:rPr kumimoji="1" lang="en-US" altLang="ja-JP" sz="1600" b="1" dirty="0" smtClean="0">
                          <a:latin typeface="HG丸ｺﾞｼｯｸM-PRO" panose="020F0600000000000000" pitchFamily="50" charset="-128"/>
                          <a:ea typeface="HG丸ｺﾞｼｯｸM-PRO" panose="020F0600000000000000" pitchFamily="50" charset="-128"/>
                        </a:rPr>
                        <a:t>2.5</a:t>
                      </a:r>
                      <a:r>
                        <a:rPr kumimoji="1" lang="ja-JP" altLang="en-US" sz="1600" b="1" dirty="0" smtClean="0">
                          <a:latin typeface="HG丸ｺﾞｼｯｸM-PRO" panose="020F0600000000000000" pitchFamily="50" charset="-128"/>
                          <a:ea typeface="HG丸ｺﾞｼｯｸM-PRO" panose="020F0600000000000000" pitchFamily="50" charset="-128"/>
                        </a:rPr>
                        <a:t>％</a:t>
                      </a:r>
                      <a:endParaRPr kumimoji="1" lang="ja-JP" altLang="en-US" sz="1600" b="1" dirty="0">
                        <a:latin typeface="HG丸ｺﾞｼｯｸM-PRO" panose="020F0600000000000000" pitchFamily="50" charset="-128"/>
                        <a:ea typeface="HG丸ｺﾞｼｯｸM-PRO" panose="020F0600000000000000" pitchFamily="50" charset="-128"/>
                      </a:endParaRPr>
                    </a:p>
                  </a:txBody>
                  <a:tcPr anchor="ctr"/>
                </a:tc>
              </a:tr>
              <a:tr h="542055">
                <a:tc>
                  <a:txBody>
                    <a:bodyPr/>
                    <a:lstStyle/>
                    <a:p>
                      <a:endParaRPr kumimoji="1" lang="ja-JP" altLang="en-US" sz="16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600" b="1" dirty="0" smtClean="0">
                          <a:latin typeface="HG丸ｺﾞｼｯｸM-PRO" panose="020F0600000000000000" pitchFamily="50" charset="-128"/>
                          <a:ea typeface="HG丸ｺﾞｼｯｸM-PRO" panose="020F0600000000000000" pitchFamily="50" charset="-128"/>
                        </a:rPr>
                        <a:t>頭痛　　　　　</a:t>
                      </a:r>
                      <a:r>
                        <a:rPr kumimoji="1" lang="en-US" altLang="ja-JP" sz="1600" b="1" dirty="0" smtClean="0">
                          <a:latin typeface="HG丸ｺﾞｼｯｸM-PRO" panose="020F0600000000000000" pitchFamily="50" charset="-128"/>
                          <a:ea typeface="HG丸ｺﾞｼｯｸM-PRO" panose="020F0600000000000000" pitchFamily="50" charset="-128"/>
                        </a:rPr>
                        <a:t>44.1</a:t>
                      </a:r>
                      <a:r>
                        <a:rPr kumimoji="1" lang="ja-JP" altLang="en-US" sz="1600" b="1" dirty="0" smtClean="0">
                          <a:latin typeface="HG丸ｺﾞｼｯｸM-PRO" panose="020F0600000000000000" pitchFamily="50" charset="-128"/>
                          <a:ea typeface="HG丸ｺﾞｼｯｸM-PRO" panose="020F0600000000000000" pitchFamily="50" charset="-128"/>
                        </a:rPr>
                        <a:t>％</a:t>
                      </a:r>
                      <a:endParaRPr kumimoji="1" lang="ja-JP" altLang="en-US" sz="1600" b="1"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600" b="1" dirty="0" smtClean="0">
                          <a:latin typeface="HG丸ｺﾞｼｯｸM-PRO" panose="020F0600000000000000" pitchFamily="50" charset="-128"/>
                          <a:ea typeface="HG丸ｺﾞｼｯｸM-PRO" panose="020F0600000000000000" pitchFamily="50" charset="-128"/>
                        </a:rPr>
                        <a:t>口内炎　　　</a:t>
                      </a:r>
                      <a:r>
                        <a:rPr kumimoji="1" lang="en-US" altLang="ja-JP" sz="1600" b="1" dirty="0" smtClean="0">
                          <a:latin typeface="HG丸ｺﾞｼｯｸM-PRO" panose="020F0600000000000000" pitchFamily="50" charset="-128"/>
                          <a:ea typeface="HG丸ｺﾞｼｯｸM-PRO" panose="020F0600000000000000" pitchFamily="50" charset="-128"/>
                        </a:rPr>
                        <a:t>2.5</a:t>
                      </a:r>
                      <a:r>
                        <a:rPr kumimoji="1" lang="ja-JP" altLang="en-US" sz="1600" b="1" dirty="0" smtClean="0">
                          <a:latin typeface="HG丸ｺﾞｼｯｸM-PRO" panose="020F0600000000000000" pitchFamily="50" charset="-128"/>
                          <a:ea typeface="HG丸ｺﾞｼｯｸM-PRO" panose="020F0600000000000000" pitchFamily="50" charset="-128"/>
                        </a:rPr>
                        <a:t>％</a:t>
                      </a:r>
                      <a:endParaRPr kumimoji="1" lang="ja-JP" altLang="en-US" sz="1600" b="1" dirty="0">
                        <a:latin typeface="HG丸ｺﾞｼｯｸM-PRO" panose="020F0600000000000000" pitchFamily="50" charset="-128"/>
                        <a:ea typeface="HG丸ｺﾞｼｯｸM-PRO" panose="020F0600000000000000" pitchFamily="50" charset="-128"/>
                      </a:endParaRPr>
                    </a:p>
                  </a:txBody>
                  <a:tcPr anchor="ctr"/>
                </a:tc>
              </a:tr>
              <a:tr h="542055">
                <a:tc>
                  <a:txBody>
                    <a:bodyPr/>
                    <a:lstStyle/>
                    <a:p>
                      <a:endParaRPr kumimoji="1" lang="ja-JP" altLang="en-US" sz="16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600" b="1" dirty="0" smtClean="0">
                          <a:latin typeface="HG丸ｺﾞｼｯｸM-PRO" panose="020F0600000000000000" pitchFamily="50" charset="-128"/>
                          <a:ea typeface="HG丸ｺﾞｼｯｸM-PRO" panose="020F0600000000000000" pitchFamily="50" charset="-128"/>
                        </a:rPr>
                        <a:t>白血球減少　　</a:t>
                      </a:r>
                      <a:r>
                        <a:rPr kumimoji="1" lang="en-US" altLang="ja-JP" sz="1600" b="1" dirty="0" smtClean="0">
                          <a:latin typeface="HG丸ｺﾞｼｯｸM-PRO" panose="020F0600000000000000" pitchFamily="50" charset="-128"/>
                          <a:ea typeface="HG丸ｺﾞｼｯｸM-PRO" panose="020F0600000000000000" pitchFamily="50" charset="-128"/>
                        </a:rPr>
                        <a:t>42.7</a:t>
                      </a:r>
                      <a:r>
                        <a:rPr kumimoji="1" lang="ja-JP" altLang="en-US" sz="1600" b="1" dirty="0" smtClean="0">
                          <a:latin typeface="HG丸ｺﾞｼｯｸM-PRO" panose="020F0600000000000000" pitchFamily="50" charset="-128"/>
                          <a:ea typeface="HG丸ｺﾞｼｯｸM-PRO" panose="020F0600000000000000" pitchFamily="50" charset="-128"/>
                        </a:rPr>
                        <a:t>％</a:t>
                      </a:r>
                      <a:endParaRPr kumimoji="1" lang="ja-JP" altLang="en-US" sz="1600" b="1"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600" b="1" dirty="0" smtClean="0">
                          <a:latin typeface="HG丸ｺﾞｼｯｸM-PRO" panose="020F0600000000000000" pitchFamily="50" charset="-128"/>
                          <a:ea typeface="HG丸ｺﾞｼｯｸM-PRO" panose="020F0600000000000000" pitchFamily="50" charset="-128"/>
                        </a:rPr>
                        <a:t>便秘　　　　</a:t>
                      </a:r>
                      <a:r>
                        <a:rPr kumimoji="1" lang="en-US" altLang="ja-JP" sz="1600" b="1" dirty="0" smtClean="0">
                          <a:latin typeface="HG丸ｺﾞｼｯｸM-PRO" panose="020F0600000000000000" pitchFamily="50" charset="-128"/>
                          <a:ea typeface="HG丸ｺﾞｼｯｸM-PRO" panose="020F0600000000000000" pitchFamily="50" charset="-128"/>
                        </a:rPr>
                        <a:t>1.9</a:t>
                      </a:r>
                      <a:r>
                        <a:rPr kumimoji="1" lang="ja-JP" altLang="en-US" sz="1600" b="1" dirty="0" smtClean="0">
                          <a:latin typeface="HG丸ｺﾞｼｯｸM-PRO" panose="020F0600000000000000" pitchFamily="50" charset="-128"/>
                          <a:ea typeface="HG丸ｺﾞｼｯｸM-PRO" panose="020F0600000000000000" pitchFamily="50" charset="-128"/>
                        </a:rPr>
                        <a:t>％</a:t>
                      </a:r>
                      <a:endParaRPr kumimoji="1" lang="ja-JP" altLang="en-US" sz="1600" b="1" dirty="0">
                        <a:latin typeface="HG丸ｺﾞｼｯｸM-PRO" panose="020F0600000000000000" pitchFamily="50" charset="-128"/>
                        <a:ea typeface="HG丸ｺﾞｼｯｸM-PRO" panose="020F0600000000000000" pitchFamily="50" charset="-128"/>
                      </a:endParaRPr>
                    </a:p>
                  </a:txBody>
                  <a:tcPr anchor="ctr"/>
                </a:tc>
              </a:tr>
              <a:tr h="542055">
                <a:tc>
                  <a:txBody>
                    <a:bodyPr/>
                    <a:lstStyle/>
                    <a:p>
                      <a:endParaRPr kumimoji="1" lang="ja-JP" altLang="en-US" sz="16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600" b="1" dirty="0" smtClean="0">
                          <a:latin typeface="HG丸ｺﾞｼｯｸM-PRO" panose="020F0600000000000000" pitchFamily="50" charset="-128"/>
                          <a:ea typeface="HG丸ｺﾞｼｯｸM-PRO" panose="020F0600000000000000" pitchFamily="50" charset="-128"/>
                        </a:rPr>
                        <a:t>悪心　　　　　</a:t>
                      </a:r>
                      <a:r>
                        <a:rPr kumimoji="1" lang="en-US" altLang="ja-JP" sz="1600" b="1" dirty="0" smtClean="0">
                          <a:latin typeface="HG丸ｺﾞｼｯｸM-PRO" panose="020F0600000000000000" pitchFamily="50" charset="-128"/>
                          <a:ea typeface="HG丸ｺﾞｼｯｸM-PRO" panose="020F0600000000000000" pitchFamily="50" charset="-128"/>
                        </a:rPr>
                        <a:t>33.3</a:t>
                      </a:r>
                      <a:r>
                        <a:rPr kumimoji="1" lang="ja-JP" altLang="en-US" sz="1600" b="1" dirty="0" smtClean="0">
                          <a:latin typeface="HG丸ｺﾞｼｯｸM-PRO" panose="020F0600000000000000" pitchFamily="50" charset="-128"/>
                          <a:ea typeface="HG丸ｺﾞｼｯｸM-PRO" panose="020F0600000000000000" pitchFamily="50" charset="-128"/>
                        </a:rPr>
                        <a:t>％</a:t>
                      </a:r>
                      <a:endParaRPr kumimoji="1" lang="ja-JP" altLang="en-US" sz="1600" b="1"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600" b="1" dirty="0" smtClean="0">
                          <a:latin typeface="HG丸ｺﾞｼｯｸM-PRO" panose="020F0600000000000000" pitchFamily="50" charset="-128"/>
                          <a:ea typeface="HG丸ｺﾞｼｯｸM-PRO" panose="020F0600000000000000" pitchFamily="50" charset="-128"/>
                        </a:rPr>
                        <a:t>頭痛　　　　</a:t>
                      </a:r>
                      <a:r>
                        <a:rPr kumimoji="1" lang="en-US" altLang="ja-JP" sz="1600" b="1" dirty="0" smtClean="0">
                          <a:latin typeface="HG丸ｺﾞｼｯｸM-PRO" panose="020F0600000000000000" pitchFamily="50" charset="-128"/>
                          <a:ea typeface="HG丸ｺﾞｼｯｸM-PRO" panose="020F0600000000000000" pitchFamily="50" charset="-128"/>
                        </a:rPr>
                        <a:t>1.9</a:t>
                      </a:r>
                      <a:r>
                        <a:rPr kumimoji="1" lang="ja-JP" altLang="en-US" sz="1600" b="1" dirty="0" smtClean="0">
                          <a:latin typeface="HG丸ｺﾞｼｯｸM-PRO" panose="020F0600000000000000" pitchFamily="50" charset="-128"/>
                          <a:ea typeface="HG丸ｺﾞｼｯｸM-PRO" panose="020F0600000000000000" pitchFamily="50" charset="-128"/>
                        </a:rPr>
                        <a:t>％</a:t>
                      </a:r>
                      <a:endParaRPr kumimoji="1" lang="ja-JP" altLang="en-US" sz="1600" b="1" dirty="0">
                        <a:latin typeface="HG丸ｺﾞｼｯｸM-PRO" panose="020F0600000000000000" pitchFamily="50" charset="-128"/>
                        <a:ea typeface="HG丸ｺﾞｼｯｸM-PRO" panose="020F0600000000000000" pitchFamily="50" charset="-128"/>
                      </a:endParaRPr>
                    </a:p>
                  </a:txBody>
                  <a:tcPr anchor="ctr"/>
                </a:tc>
              </a:tr>
            </a:tbl>
          </a:graphicData>
        </a:graphic>
      </p:graphicFrame>
      <p:sp>
        <p:nvSpPr>
          <p:cNvPr id="18" name="角丸四角形 17"/>
          <p:cNvSpPr/>
          <p:nvPr/>
        </p:nvSpPr>
        <p:spPr>
          <a:xfrm>
            <a:off x="4352925" y="3305839"/>
            <a:ext cx="1343025" cy="2704829"/>
          </a:xfrm>
          <a:prstGeom prst="roundRect">
            <a:avLst/>
          </a:prstGeom>
          <a:solidFill>
            <a:srgbClr val="FF0000">
              <a:alpha val="18039"/>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7038975" y="3305839"/>
            <a:ext cx="1343025" cy="2704829"/>
          </a:xfrm>
          <a:prstGeom prst="roundRect">
            <a:avLst/>
          </a:prstGeom>
          <a:solidFill>
            <a:srgbClr val="FF0000">
              <a:alpha val="18039"/>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76629" y="6081859"/>
            <a:ext cx="8390743" cy="707886"/>
          </a:xfrm>
          <a:prstGeom prst="rect">
            <a:avLst/>
          </a:prstGeom>
          <a:noFill/>
        </p:spPr>
        <p:txBody>
          <a:bodyPr wrap="square" rtlCol="0">
            <a:spAutoFit/>
          </a:bodyPr>
          <a:lstStyle/>
          <a:p>
            <a:pPr algn="ctr"/>
            <a:r>
              <a:rPr kumimoji="1" lang="ja-JP" altLang="en-US" sz="2000" dirty="0" smtClean="0">
                <a:latin typeface="HG丸ｺﾞｼｯｸM-PRO" panose="020F0600000000000000" pitchFamily="50" charset="-128"/>
                <a:ea typeface="HG丸ｺﾞｼｯｸM-PRO" panose="020F0600000000000000" pitchFamily="50" charset="-128"/>
              </a:rPr>
              <a:t>重篤な副作用はある</a:t>
            </a:r>
            <a:endParaRPr kumimoji="1" lang="en-US" altLang="ja-JP" sz="2000" dirty="0" smtClean="0">
              <a:latin typeface="HG丸ｺﾞｼｯｸM-PRO" panose="020F0600000000000000" pitchFamily="50" charset="-128"/>
              <a:ea typeface="HG丸ｺﾞｼｯｸM-PRO" panose="020F0600000000000000" pitchFamily="50" charset="-128"/>
            </a:endParaRPr>
          </a:p>
          <a:p>
            <a:pPr algn="ctr"/>
            <a:r>
              <a:rPr lang="ja-JP" altLang="en-US" sz="2000" dirty="0">
                <a:latin typeface="HG丸ｺﾞｼｯｸM-PRO" panose="020F0600000000000000" pitchFamily="50" charset="-128"/>
                <a:ea typeface="HG丸ｺﾞｼｯｸM-PRO" panose="020F0600000000000000" pitchFamily="50" charset="-128"/>
              </a:rPr>
              <a:t>ただし</a:t>
            </a:r>
            <a:r>
              <a:rPr lang="ja-JP" altLang="en-US" sz="2000" dirty="0" smtClean="0">
                <a:latin typeface="HG丸ｺﾞｼｯｸM-PRO" panose="020F0600000000000000" pitchFamily="50" charset="-128"/>
                <a:ea typeface="HG丸ｺﾞｼｯｸM-PRO" panose="020F0600000000000000" pitchFamily="50" charset="-128"/>
              </a:rPr>
              <a:t>、副作用全体としてはインターフェロンと比較してとても少ない</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376628" y="6081859"/>
            <a:ext cx="8390743" cy="707886"/>
          </a:xfrm>
          <a:prstGeom prst="roundRect">
            <a:avLst/>
          </a:prstGeom>
          <a:solidFill>
            <a:srgbClr val="FF0000">
              <a:alpha val="18039"/>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77508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テキスト ボックス 1"/>
          <p:cNvSpPr txBox="1">
            <a:spLocks noChangeArrowheads="1"/>
          </p:cNvSpPr>
          <p:nvPr/>
        </p:nvSpPr>
        <p:spPr bwMode="auto">
          <a:xfrm>
            <a:off x="292100" y="260350"/>
            <a:ext cx="8559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defRPr/>
            </a:pPr>
            <a:r>
              <a:rPr lang="ja-JP" altLang="en-US" sz="4000" b="1" dirty="0" smtClean="0">
                <a:solidFill>
                  <a:srgbClr val="0099FF"/>
                </a:solidFill>
                <a:latin typeface="HG丸ｺﾞｼｯｸM-PRO" panose="020F0600000000000000" pitchFamily="50" charset="-128"/>
                <a:ea typeface="HG丸ｺﾞｼｯｸM-PRO" panose="020F0600000000000000" pitchFamily="50" charset="-128"/>
                <a:cs typeface="Arial" panose="020B0604020202020204" pitchFamily="34" charset="0"/>
              </a:rPr>
              <a:t>飲み薬での治療のポイント</a:t>
            </a:r>
          </a:p>
        </p:txBody>
      </p:sp>
      <p:sp>
        <p:nvSpPr>
          <p:cNvPr id="2" name="テキスト ボックス 1"/>
          <p:cNvSpPr txBox="1"/>
          <p:nvPr/>
        </p:nvSpPr>
        <p:spPr>
          <a:xfrm>
            <a:off x="571500" y="1635162"/>
            <a:ext cx="8124825" cy="3539430"/>
          </a:xfrm>
          <a:prstGeom prst="rect">
            <a:avLst/>
          </a:prstGeom>
          <a:noFill/>
        </p:spPr>
        <p:txBody>
          <a:bodyPr wrap="square" rtlCol="0">
            <a:spAutoFit/>
          </a:bodyPr>
          <a:lstStyle/>
          <a:p>
            <a:r>
              <a:rPr kumimoji="1" lang="ja-JP" altLang="en-US" sz="3200" b="1" dirty="0" smtClean="0">
                <a:latin typeface="HG丸ｺﾞｼｯｸM-PRO" panose="020F0600000000000000" pitchFamily="50" charset="-128"/>
                <a:ea typeface="HG丸ｺﾞｼｯｸM-PRO" panose="020F0600000000000000" pitchFamily="50" charset="-128"/>
              </a:rPr>
              <a:t>・効果は期待できる</a:t>
            </a:r>
            <a:endParaRPr kumimoji="1" lang="en-US" altLang="ja-JP" sz="3200" b="1" dirty="0" smtClean="0">
              <a:latin typeface="HG丸ｺﾞｼｯｸM-PRO" panose="020F0600000000000000" pitchFamily="50" charset="-128"/>
              <a:ea typeface="HG丸ｺﾞｼｯｸM-PRO" panose="020F0600000000000000" pitchFamily="50" charset="-128"/>
            </a:endParaRPr>
          </a:p>
          <a:p>
            <a:endParaRPr lang="en-US" altLang="ja-JP" sz="3200" b="1" dirty="0">
              <a:latin typeface="HG丸ｺﾞｼｯｸM-PRO" panose="020F0600000000000000" pitchFamily="50" charset="-128"/>
              <a:ea typeface="HG丸ｺﾞｼｯｸM-PRO" panose="020F0600000000000000" pitchFamily="50" charset="-128"/>
            </a:endParaRPr>
          </a:p>
          <a:p>
            <a:r>
              <a:rPr kumimoji="1" lang="ja-JP" altLang="en-US" sz="3200" b="1" dirty="0" smtClean="0">
                <a:latin typeface="HG丸ｺﾞｼｯｸM-PRO" panose="020F0600000000000000" pitchFamily="50" charset="-128"/>
                <a:ea typeface="HG丸ｺﾞｼｯｸM-PRO" panose="020F0600000000000000" pitchFamily="50" charset="-128"/>
              </a:rPr>
              <a:t>・副作用も少ない</a:t>
            </a:r>
            <a:endParaRPr kumimoji="1" lang="en-US" altLang="ja-JP" sz="3200" b="1" dirty="0" smtClean="0">
              <a:latin typeface="HG丸ｺﾞｼｯｸM-PRO" panose="020F0600000000000000" pitchFamily="50" charset="-128"/>
              <a:ea typeface="HG丸ｺﾞｼｯｸM-PRO" panose="020F0600000000000000" pitchFamily="50" charset="-128"/>
            </a:endParaRPr>
          </a:p>
          <a:p>
            <a:endParaRPr lang="en-US" altLang="ja-JP" sz="3200" b="1" dirty="0">
              <a:latin typeface="HG丸ｺﾞｼｯｸM-PRO" panose="020F0600000000000000" pitchFamily="50" charset="-128"/>
              <a:ea typeface="HG丸ｺﾞｼｯｸM-PRO" panose="020F0600000000000000" pitchFamily="50" charset="-128"/>
            </a:endParaRPr>
          </a:p>
          <a:p>
            <a:r>
              <a:rPr kumimoji="1" lang="ja-JP" altLang="en-US" sz="3200" b="1" dirty="0" smtClean="0">
                <a:solidFill>
                  <a:srgbClr val="FF0000"/>
                </a:solidFill>
                <a:latin typeface="HG丸ｺﾞｼｯｸM-PRO" panose="020F0600000000000000" pitchFamily="50" charset="-128"/>
                <a:ea typeface="HG丸ｺﾞｼｯｸM-PRO" panose="020F0600000000000000" pitchFamily="50" charset="-128"/>
              </a:rPr>
              <a:t>・飲み忘れに注意が必要（耐性ウイルス）</a:t>
            </a:r>
            <a:endParaRPr kumimoji="1" lang="en-US" altLang="ja-JP" sz="3200" b="1" dirty="0" smtClean="0">
              <a:solidFill>
                <a:srgbClr val="FF0000"/>
              </a:solidFill>
              <a:latin typeface="HG丸ｺﾞｼｯｸM-PRO" panose="020F0600000000000000" pitchFamily="50" charset="-128"/>
              <a:ea typeface="HG丸ｺﾞｼｯｸM-PRO" panose="020F0600000000000000" pitchFamily="50" charset="-128"/>
            </a:endParaRPr>
          </a:p>
          <a:p>
            <a:endParaRPr lang="en-US" altLang="ja-JP" sz="3200" b="1"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3200" b="1" dirty="0" smtClean="0">
                <a:solidFill>
                  <a:srgbClr val="FF0000"/>
                </a:solidFill>
                <a:latin typeface="HG丸ｺﾞｼｯｸM-PRO" panose="020F0600000000000000" pitchFamily="50" charset="-128"/>
                <a:ea typeface="HG丸ｺﾞｼｯｸM-PRO" panose="020F0600000000000000" pitchFamily="50" charset="-128"/>
              </a:rPr>
              <a:t>・食品、他の薬物との飲み合わせに注意</a:t>
            </a:r>
            <a:endParaRPr kumimoji="1" lang="ja-JP" altLang="en-US" sz="3200" b="1"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148397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4313" y="2219572"/>
            <a:ext cx="8715374" cy="769441"/>
          </a:xfrm>
          <a:prstGeom prst="rect">
            <a:avLst/>
          </a:prstGeom>
          <a:noFill/>
        </p:spPr>
        <p:txBody>
          <a:bodyPr wrap="square" rtlCol="0">
            <a:spAutoFit/>
          </a:bodyPr>
          <a:lstStyle/>
          <a:p>
            <a:pPr algn="ctr"/>
            <a:r>
              <a:rPr kumimoji="1" lang="ja-JP" altLang="en-US" sz="4400" b="1" dirty="0" smtClean="0">
                <a:latin typeface="HG丸ｺﾞｼｯｸM-PRO" panose="020F0600000000000000" pitchFamily="50" charset="-128"/>
                <a:ea typeface="HG丸ｺﾞｼｯｸM-PRO" panose="020F0600000000000000" pitchFamily="50" charset="-128"/>
              </a:rPr>
              <a:t>飲み合わせについて</a:t>
            </a:r>
            <a:endParaRPr kumimoji="1" lang="ja-JP" altLang="en-US" sz="44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01785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stretch>
            <a:fillRect/>
          </a:stretch>
        </p:blipFill>
        <p:spPr>
          <a:xfrm>
            <a:off x="796569" y="1362074"/>
            <a:ext cx="3640785" cy="5457825"/>
          </a:xfrm>
          <a:prstGeom prst="rect">
            <a:avLst/>
          </a:prstGeom>
        </p:spPr>
      </p:pic>
      <p:pic>
        <p:nvPicPr>
          <p:cNvPr id="6" name="図 5"/>
          <p:cNvPicPr>
            <a:picLocks noChangeAspect="1"/>
          </p:cNvPicPr>
          <p:nvPr/>
        </p:nvPicPr>
        <p:blipFill>
          <a:blip r:embed="rId3" cstate="print"/>
          <a:stretch>
            <a:fillRect/>
          </a:stretch>
        </p:blipFill>
        <p:spPr>
          <a:xfrm>
            <a:off x="4648299" y="1457325"/>
            <a:ext cx="1732055" cy="5364000"/>
          </a:xfrm>
          <a:prstGeom prst="rect">
            <a:avLst/>
          </a:prstGeom>
        </p:spPr>
      </p:pic>
      <p:pic>
        <p:nvPicPr>
          <p:cNvPr id="7" name="図 6"/>
          <p:cNvPicPr>
            <a:picLocks noChangeAspect="1"/>
          </p:cNvPicPr>
          <p:nvPr/>
        </p:nvPicPr>
        <p:blipFill>
          <a:blip r:embed="rId4" cstate="print"/>
          <a:stretch>
            <a:fillRect/>
          </a:stretch>
        </p:blipFill>
        <p:spPr>
          <a:xfrm>
            <a:off x="6591300" y="1457327"/>
            <a:ext cx="1800000" cy="1664825"/>
          </a:xfrm>
          <a:prstGeom prst="rect">
            <a:avLst/>
          </a:prstGeom>
        </p:spPr>
      </p:pic>
      <p:sp>
        <p:nvSpPr>
          <p:cNvPr id="8" name="正方形/長方形 7"/>
          <p:cNvSpPr/>
          <p:nvPr/>
        </p:nvSpPr>
        <p:spPr>
          <a:xfrm>
            <a:off x="986635" y="1135162"/>
            <a:ext cx="1814512" cy="338554"/>
          </a:xfrm>
          <a:prstGeom prst="rect">
            <a:avLst/>
          </a:prstGeom>
          <a:solidFill>
            <a:schemeClr val="bg1"/>
          </a:solidFill>
        </p:spPr>
        <p:txBody>
          <a:bodyPr wrap="square">
            <a:spAutoFit/>
          </a:bodyPr>
          <a:lstStyle/>
          <a:p>
            <a:r>
              <a:rPr lang="en-US" altLang="ja-JP" sz="1600" b="1" dirty="0" smtClean="0">
                <a:latin typeface="HG丸ｺﾞｼｯｸM-PRO" panose="020F0600000000000000" pitchFamily="50" charset="-128"/>
                <a:ea typeface="HG丸ｺﾞｼｯｸM-PRO" panose="020F0600000000000000" pitchFamily="50" charset="-128"/>
              </a:rPr>
              <a:t>【</a:t>
            </a:r>
            <a:r>
              <a:rPr lang="ja-JP" altLang="en-US" sz="1600" b="1" dirty="0" smtClean="0">
                <a:latin typeface="HG丸ｺﾞｼｯｸM-PRO" panose="020F0600000000000000" pitchFamily="50" charset="-128"/>
                <a:ea typeface="HG丸ｺﾞｼｯｸM-PRO" panose="020F0600000000000000" pitchFamily="50" charset="-128"/>
              </a:rPr>
              <a:t>絶対</a:t>
            </a:r>
            <a:r>
              <a:rPr lang="ja-JP" altLang="en-US" sz="1600" b="1" dirty="0">
                <a:latin typeface="HG丸ｺﾞｼｯｸM-PRO" panose="020F0600000000000000" pitchFamily="50" charset="-128"/>
                <a:ea typeface="HG丸ｺﾞｼｯｸM-PRO" panose="020F0600000000000000" pitchFamily="50" charset="-128"/>
              </a:rPr>
              <a:t>ダメ</a:t>
            </a:r>
            <a:r>
              <a:rPr lang="en-US" altLang="ja-JP" sz="1600" b="1" dirty="0" smtClean="0">
                <a:latin typeface="HG丸ｺﾞｼｯｸM-PRO" panose="020F0600000000000000" pitchFamily="50" charset="-128"/>
                <a:ea typeface="HG丸ｺﾞｼｯｸM-PRO" panose="020F0600000000000000" pitchFamily="50" charset="-128"/>
              </a:rPr>
              <a:t>】</a:t>
            </a:r>
            <a:endParaRPr lang="en-US" altLang="ja-JP" sz="1600" b="1" dirty="0">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2734798" y="1131659"/>
            <a:ext cx="4694330" cy="338554"/>
          </a:xfrm>
          <a:prstGeom prst="rect">
            <a:avLst/>
          </a:prstGeom>
          <a:solidFill>
            <a:schemeClr val="bg1"/>
          </a:solidFill>
        </p:spPr>
        <p:txBody>
          <a:bodyPr wrap="square">
            <a:spAutoFit/>
          </a:bodyPr>
          <a:lstStyle/>
          <a:p>
            <a:r>
              <a:rPr lang="en-US" altLang="ja-JP" sz="1600" b="1" dirty="0" smtClean="0">
                <a:latin typeface="HG丸ｺﾞｼｯｸM-PRO" panose="020F0600000000000000" pitchFamily="50" charset="-128"/>
                <a:ea typeface="HG丸ｺﾞｼｯｸM-PRO" panose="020F0600000000000000" pitchFamily="50" charset="-128"/>
              </a:rPr>
              <a:t>【</a:t>
            </a:r>
            <a:r>
              <a:rPr lang="ja-JP" altLang="en-US" sz="1600" b="1" dirty="0">
                <a:latin typeface="HG丸ｺﾞｼｯｸM-PRO" panose="020F0600000000000000" pitchFamily="50" charset="-128"/>
                <a:ea typeface="HG丸ｺﾞｼｯｸM-PRO" panose="020F0600000000000000" pitchFamily="50" charset="-128"/>
              </a:rPr>
              <a:t>併用する場合</a:t>
            </a:r>
            <a:r>
              <a:rPr lang="ja-JP" altLang="en-US" sz="1600" b="1" dirty="0" smtClean="0">
                <a:latin typeface="HG丸ｺﾞｼｯｸM-PRO" panose="020F0600000000000000" pitchFamily="50" charset="-128"/>
                <a:ea typeface="HG丸ｺﾞｼｯｸM-PRO" panose="020F0600000000000000" pitchFamily="50" charset="-128"/>
              </a:rPr>
              <a:t>は注意して使うこと</a:t>
            </a:r>
            <a:r>
              <a:rPr lang="en-US" altLang="ja-JP" sz="1600" b="1" dirty="0" smtClean="0">
                <a:latin typeface="HG丸ｺﾞｼｯｸM-PRO" panose="020F0600000000000000" pitchFamily="50" charset="-128"/>
                <a:ea typeface="HG丸ｺﾞｼｯｸM-PRO" panose="020F0600000000000000" pitchFamily="50" charset="-128"/>
              </a:rPr>
              <a:t>】</a:t>
            </a:r>
            <a:endParaRPr lang="ja-JP" altLang="en-US" sz="1600" b="1" dirty="0"/>
          </a:p>
        </p:txBody>
      </p:sp>
      <p:sp>
        <p:nvSpPr>
          <p:cNvPr id="12" name="正方形/長方形 11"/>
          <p:cNvSpPr/>
          <p:nvPr/>
        </p:nvSpPr>
        <p:spPr>
          <a:xfrm>
            <a:off x="0" y="0"/>
            <a:ext cx="9144000" cy="1078302"/>
          </a:xfrm>
          <a:prstGeom prst="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3" name="Rectangle 2"/>
          <p:cNvSpPr txBox="1">
            <a:spLocks noChangeArrowheads="1"/>
          </p:cNvSpPr>
          <p:nvPr/>
        </p:nvSpPr>
        <p:spPr>
          <a:xfrm>
            <a:off x="0" y="-40588"/>
            <a:ext cx="9144000" cy="117513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400" b="1" dirty="0">
                <a:solidFill>
                  <a:schemeClr val="bg1"/>
                </a:solidFill>
                <a:latin typeface="HG丸ｺﾞｼｯｸM-PRO" panose="020F0600000000000000" pitchFamily="50" charset="-128"/>
                <a:ea typeface="HG丸ｺﾞｼｯｸM-PRO" panose="020F0600000000000000" pitchFamily="50" charset="-128"/>
              </a:rPr>
              <a:t>ヴィキラックス配合錠と併用を注意すべき薬</a:t>
            </a:r>
          </a:p>
        </p:txBody>
      </p:sp>
      <p:sp>
        <p:nvSpPr>
          <p:cNvPr id="2" name="角丸四角形 1"/>
          <p:cNvSpPr/>
          <p:nvPr/>
        </p:nvSpPr>
        <p:spPr>
          <a:xfrm>
            <a:off x="1066443" y="5706887"/>
            <a:ext cx="6807923" cy="584775"/>
          </a:xfrm>
          <a:prstGeom prst="roundRect">
            <a:avLst/>
          </a:prstGeom>
          <a:solidFill>
            <a:schemeClr val="accent5">
              <a:lumMod val="20000"/>
              <a:lumOff val="8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146255" y="5692367"/>
            <a:ext cx="7004088" cy="584775"/>
          </a:xfrm>
          <a:prstGeom prst="rect">
            <a:avLst/>
          </a:prstGeom>
          <a:noFill/>
        </p:spPr>
        <p:txBody>
          <a:bodyPr wrap="square" rtlCol="0">
            <a:spAutoFit/>
          </a:bodyPr>
          <a:lstStyle/>
          <a:p>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飲み合わせが悪い薬がたくさんある</a:t>
            </a:r>
            <a:endParaRPr lang="en-US" altLang="ja-JP" sz="3200" b="1"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6576729" y="6512122"/>
            <a:ext cx="2453549" cy="276999"/>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（ヴィキラックス　添付文書）</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246445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715697" y="3777472"/>
            <a:ext cx="5160332" cy="2898705"/>
          </a:xfrm>
          <a:prstGeom prst="rect">
            <a:avLst/>
          </a:prstGeom>
        </p:spPr>
      </p:pic>
      <p:sp>
        <p:nvSpPr>
          <p:cNvPr id="5" name="角丸四角形 4"/>
          <p:cNvSpPr/>
          <p:nvPr/>
        </p:nvSpPr>
        <p:spPr>
          <a:xfrm>
            <a:off x="7353300" y="5969139"/>
            <a:ext cx="1666875" cy="650852"/>
          </a:xfrm>
          <a:prstGeom prst="roundRect">
            <a:avLst/>
          </a:prstGeom>
          <a:solidFill>
            <a:schemeClr val="accent5">
              <a:lumMod val="20000"/>
              <a:lumOff val="8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70405" y="2420939"/>
            <a:ext cx="8453437" cy="646331"/>
          </a:xfrm>
          <a:prstGeom prst="rect">
            <a:avLst/>
          </a:prstGeom>
          <a:noFill/>
        </p:spPr>
        <p:txBody>
          <a:bodyPr wrap="square" rtlCol="0">
            <a:spAutoFit/>
          </a:bodyPr>
          <a:lstStyle/>
          <a:p>
            <a:pPr algn="just"/>
            <a:r>
              <a:rPr kumimoji="1" lang="ja-JP" altLang="en-US" dirty="0" smtClean="0">
                <a:latin typeface="HG丸ｺﾞｼｯｸM-PRO" panose="020F0600000000000000" pitchFamily="50" charset="-128"/>
                <a:ea typeface="HG丸ｺﾞｼｯｸM-PRO" panose="020F0600000000000000" pitchFamily="50" charset="-128"/>
              </a:rPr>
              <a:t>・気持ちを落ち着かせ、リラックスさせると言われている</a:t>
            </a:r>
            <a:endParaRPr kumimoji="1" lang="en-US" altLang="ja-JP" dirty="0" smtClean="0">
              <a:latin typeface="HG丸ｺﾞｼｯｸM-PRO" panose="020F0600000000000000" pitchFamily="50" charset="-128"/>
              <a:ea typeface="HG丸ｺﾞｼｯｸM-PRO" panose="020F0600000000000000" pitchFamily="50" charset="-128"/>
            </a:endParaRPr>
          </a:p>
          <a:p>
            <a:pPr algn="just"/>
            <a:r>
              <a:rPr lang="ja-JP" altLang="en-US" dirty="0" smtClean="0">
                <a:latin typeface="HG丸ｺﾞｼｯｸM-PRO" panose="020F0600000000000000" pitchFamily="50" charset="-128"/>
                <a:ea typeface="HG丸ｺﾞｼｯｸM-PRO" panose="020F0600000000000000" pitchFamily="50" charset="-128"/>
              </a:rPr>
              <a:t>・摂取する経路は健康食品やハーブティー</a:t>
            </a:r>
          </a:p>
        </p:txBody>
      </p:sp>
      <p:sp>
        <p:nvSpPr>
          <p:cNvPr id="7" name="テキスト ボックス 6"/>
          <p:cNvSpPr txBox="1"/>
          <p:nvPr/>
        </p:nvSpPr>
        <p:spPr>
          <a:xfrm>
            <a:off x="206795" y="1621030"/>
            <a:ext cx="7955428" cy="707886"/>
          </a:xfrm>
          <a:prstGeom prst="rect">
            <a:avLst/>
          </a:prstGeom>
          <a:noFill/>
        </p:spPr>
        <p:txBody>
          <a:bodyPr wrap="square" rtlCol="0">
            <a:spAutoFit/>
          </a:bodyPr>
          <a:lstStyle/>
          <a:p>
            <a:r>
              <a:rPr kumimoji="1" lang="ja-JP" altLang="en-US" sz="2000" b="1" dirty="0" smtClean="0">
                <a:latin typeface="HG丸ｺﾞｼｯｸM-PRO" panose="020F0600000000000000" pitchFamily="50" charset="-128"/>
                <a:ea typeface="HG丸ｺﾞｼｯｸM-PRO" panose="020F0600000000000000" pitchFamily="50" charset="-128"/>
              </a:rPr>
              <a:t>セント・ジョーンズ・ワート</a:t>
            </a:r>
            <a:endParaRPr kumimoji="1" lang="en-US" altLang="ja-JP" sz="2000" b="1" dirty="0" smtClean="0">
              <a:latin typeface="HG丸ｺﾞｼｯｸM-PRO" panose="020F0600000000000000" pitchFamily="50" charset="-128"/>
              <a:ea typeface="HG丸ｺﾞｼｯｸM-PRO" panose="020F0600000000000000" pitchFamily="50" charset="-128"/>
            </a:endParaRPr>
          </a:p>
          <a:p>
            <a:r>
              <a:rPr lang="ja-JP" altLang="en-US" sz="2000" b="1" dirty="0" smtClean="0">
                <a:latin typeface="HG丸ｺﾞｼｯｸM-PRO" panose="020F0600000000000000" pitchFamily="50" charset="-128"/>
                <a:ea typeface="HG丸ｺﾞｼｯｸM-PRO" panose="020F0600000000000000" pitchFamily="50" charset="-128"/>
              </a:rPr>
              <a:t>（</a:t>
            </a:r>
            <a:r>
              <a:rPr lang="ja-JP" altLang="en-US" sz="2000" b="1" dirty="0" smtClean="0">
                <a:latin typeface="HG丸ｺﾞｼｯｸM-PRO" panose="020F0600000000000000" pitchFamily="50" charset="-128"/>
                <a:ea typeface="HG丸ｺﾞｼｯｸM-PRO" panose="020F0600000000000000" pitchFamily="50" charset="-128"/>
              </a:rPr>
              <a:t>セイヨウオトギリソウ：市販のサプリメント）</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511013" y="3665366"/>
            <a:ext cx="3627120" cy="400110"/>
          </a:xfrm>
          <a:prstGeom prst="rect">
            <a:avLst/>
          </a:prstGeom>
          <a:noFill/>
        </p:spPr>
        <p:txBody>
          <a:bodyPr wrap="square" rtlCol="0">
            <a:spAutoFit/>
          </a:bodyPr>
          <a:lstStyle/>
          <a:p>
            <a:r>
              <a:rPr kumimoji="1" lang="ja-JP" altLang="en-US" sz="2000" b="1" dirty="0" smtClean="0">
                <a:latin typeface="HG丸ｺﾞｼｯｸM-PRO" panose="020F0600000000000000" pitchFamily="50" charset="-128"/>
                <a:ea typeface="HG丸ｺﾞｼｯｸM-PRO" panose="020F0600000000000000" pitchFamily="50" charset="-128"/>
              </a:rPr>
              <a:t>グレープフルーツ</a:t>
            </a:r>
            <a:endParaRPr kumimoji="1" lang="ja-JP" altLang="en-US" sz="2000" b="1" dirty="0">
              <a:latin typeface="HG丸ｺﾞｼｯｸM-PRO" panose="020F0600000000000000" pitchFamily="50" charset="-128"/>
              <a:ea typeface="HG丸ｺﾞｼｯｸM-PRO" panose="020F0600000000000000" pitchFamily="50" charset="-128"/>
            </a:endParaRPr>
          </a:p>
        </p:txBody>
      </p:sp>
      <p:pic>
        <p:nvPicPr>
          <p:cNvPr id="11" name="図 10"/>
          <p:cNvPicPr>
            <a:picLocks noChangeAspect="1"/>
          </p:cNvPicPr>
          <p:nvPr/>
        </p:nvPicPr>
        <p:blipFill>
          <a:blip r:embed="rId4" cstate="print"/>
          <a:stretch>
            <a:fillRect/>
          </a:stretch>
        </p:blipFill>
        <p:spPr>
          <a:xfrm>
            <a:off x="628649" y="4478347"/>
            <a:ext cx="3071551" cy="2200716"/>
          </a:xfrm>
          <a:prstGeom prst="rect">
            <a:avLst/>
          </a:prstGeom>
        </p:spPr>
      </p:pic>
      <p:sp>
        <p:nvSpPr>
          <p:cNvPr id="19" name="テキスト ボックス 18"/>
          <p:cNvSpPr txBox="1"/>
          <p:nvPr/>
        </p:nvSpPr>
        <p:spPr>
          <a:xfrm>
            <a:off x="5608320" y="6649971"/>
            <a:ext cx="3505200" cy="246221"/>
          </a:xfrm>
          <a:prstGeom prst="rect">
            <a:avLst/>
          </a:prstGeom>
          <a:noFill/>
        </p:spPr>
        <p:txBody>
          <a:bodyPr wrap="square" rtlCol="0">
            <a:spAutoFit/>
          </a:bodyPr>
          <a:lstStyle/>
          <a:p>
            <a:pPr algn="r"/>
            <a:r>
              <a:rPr kumimoji="1" lang="ja-JP" altLang="en-US" sz="1000" dirty="0" smtClean="0">
                <a:latin typeface="HG丸ｺﾞｼｯｸM-PRO" panose="020F0600000000000000" pitchFamily="50" charset="-128"/>
                <a:ea typeface="HG丸ｺﾞｼｯｸM-PRO" panose="020F0600000000000000" pitchFamily="50" charset="-128"/>
              </a:rPr>
              <a:t>（大日本住友製薬　ホームページ）</a:t>
            </a:r>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0" y="0"/>
            <a:ext cx="9144000" cy="1078302"/>
          </a:xfrm>
          <a:prstGeom prst="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0" name="Rectangle 2"/>
          <p:cNvSpPr txBox="1">
            <a:spLocks noChangeArrowheads="1"/>
          </p:cNvSpPr>
          <p:nvPr/>
        </p:nvSpPr>
        <p:spPr>
          <a:xfrm>
            <a:off x="0" y="-40588"/>
            <a:ext cx="9144000" cy="117513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400" b="1" dirty="0">
                <a:solidFill>
                  <a:schemeClr val="bg1"/>
                </a:solidFill>
                <a:latin typeface="HG丸ｺﾞｼｯｸM-PRO" panose="020F0600000000000000" pitchFamily="50" charset="-128"/>
                <a:ea typeface="HG丸ｺﾞｼｯｸM-PRO" panose="020F0600000000000000" pitchFamily="50" charset="-128"/>
              </a:rPr>
              <a:t>食品・サプリメントとの相互作用</a:t>
            </a:r>
          </a:p>
        </p:txBody>
      </p:sp>
      <p:sp>
        <p:nvSpPr>
          <p:cNvPr id="14" name="テキスト ボックス 13"/>
          <p:cNvSpPr txBox="1"/>
          <p:nvPr/>
        </p:nvSpPr>
        <p:spPr>
          <a:xfrm>
            <a:off x="201770" y="1007994"/>
            <a:ext cx="8715374" cy="461665"/>
          </a:xfrm>
          <a:prstGeom prst="rect">
            <a:avLst/>
          </a:prstGeom>
          <a:noFill/>
        </p:spPr>
        <p:txBody>
          <a:bodyPr wrap="square" rtlCol="0">
            <a:spAutoFit/>
          </a:bodyPr>
          <a:lstStyle/>
          <a:p>
            <a:pPr algn="ctr"/>
            <a:r>
              <a:rPr kumimoji="1" lang="ja-JP" altLang="en-US" sz="2400" b="1" dirty="0" smtClean="0">
                <a:solidFill>
                  <a:srgbClr val="FF0000"/>
                </a:solidFill>
                <a:latin typeface="HG丸ｺﾞｼｯｸM-PRO" panose="020F0600000000000000" pitchFamily="50" charset="-128"/>
                <a:ea typeface="HG丸ｺﾞｼｯｸM-PRO" panose="020F0600000000000000" pitchFamily="50" charset="-128"/>
              </a:rPr>
              <a:t>★すべての薬と飲み合わせが悪いわけではありません★</a:t>
            </a:r>
            <a:endParaRPr kumimoji="1"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7" name="正方形/長方形 16"/>
          <p:cNvSpPr/>
          <p:nvPr/>
        </p:nvSpPr>
        <p:spPr>
          <a:xfrm>
            <a:off x="628649" y="4020454"/>
            <a:ext cx="4105275" cy="369332"/>
          </a:xfrm>
          <a:prstGeom prst="rect">
            <a:avLst/>
          </a:prstGeom>
        </p:spPr>
        <p:txBody>
          <a:bodyPr wrap="square">
            <a:spAutoFit/>
          </a:bodyPr>
          <a:lstStyle/>
          <a:p>
            <a:pPr algn="just"/>
            <a:r>
              <a:rPr lang="ja-JP" altLang="en-US" b="1" dirty="0" smtClean="0">
                <a:solidFill>
                  <a:srgbClr val="FF0000"/>
                </a:solidFill>
                <a:latin typeface="HG丸ｺﾞｼｯｸM-PRO" panose="020F0600000000000000" pitchFamily="50" charset="-128"/>
                <a:ea typeface="HG丸ｺﾞｼｯｸM-PRO" panose="020F0600000000000000" pitchFamily="50" charset="-128"/>
              </a:rPr>
              <a:t>薬の分解を阻害し、副作用の可能性</a:t>
            </a:r>
            <a:endParaRPr lang="en-US" altLang="ja-JP" b="1"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a:xfrm>
            <a:off x="628648" y="2992612"/>
            <a:ext cx="4248151" cy="369332"/>
          </a:xfrm>
          <a:prstGeom prst="rect">
            <a:avLst/>
          </a:prstGeom>
        </p:spPr>
        <p:txBody>
          <a:bodyPr wrap="square">
            <a:spAutoFit/>
          </a:bodyPr>
          <a:lstStyle/>
          <a:p>
            <a:pPr algn="just"/>
            <a:r>
              <a:rPr lang="ja-JP" altLang="en-US" b="1" dirty="0" smtClean="0">
                <a:solidFill>
                  <a:srgbClr val="FF0000"/>
                </a:solidFill>
                <a:latin typeface="HG丸ｺﾞｼｯｸM-PRO" panose="020F0600000000000000" pitchFamily="50" charset="-128"/>
                <a:ea typeface="HG丸ｺﾞｼｯｸM-PRO" panose="020F0600000000000000" pitchFamily="50" charset="-128"/>
              </a:rPr>
              <a:t>薬の分解を促し、効果が弱まる可能性</a:t>
            </a:r>
            <a:endParaRPr lang="en-US" altLang="ja-JP" b="1"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7362825" y="5973660"/>
            <a:ext cx="1655445" cy="646331"/>
          </a:xfrm>
          <a:prstGeom prst="rect">
            <a:avLst/>
          </a:prstGeom>
          <a:noFill/>
        </p:spPr>
        <p:txBody>
          <a:bodyPr wrap="square" rtlCol="0">
            <a:spAutoFit/>
          </a:bodyPr>
          <a:lstStyle/>
          <a:p>
            <a:pPr algn="ctr"/>
            <a:r>
              <a:rPr kumimoji="1" lang="ja-JP" altLang="en-US" dirty="0" smtClean="0">
                <a:solidFill>
                  <a:srgbClr val="FF0000"/>
                </a:solidFill>
              </a:rPr>
              <a:t>温州みかんは大丈夫</a:t>
            </a:r>
            <a:endParaRPr kumimoji="1" lang="ja-JP" altLang="en-US" dirty="0">
              <a:solidFill>
                <a:srgbClr val="FF0000"/>
              </a:solidFill>
            </a:endParaRPr>
          </a:p>
        </p:txBody>
      </p:sp>
    </p:spTree>
    <p:extLst>
      <p:ext uri="{BB962C8B-B14F-4D97-AF65-F5344CB8AC3E}">
        <p14:creationId xmlns:p14="http://schemas.microsoft.com/office/powerpoint/2010/main" val="689434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cstate="print"/>
          <a:stretch>
            <a:fillRect/>
          </a:stretch>
        </p:blipFill>
        <p:spPr>
          <a:xfrm>
            <a:off x="6424196" y="4233176"/>
            <a:ext cx="2529303" cy="1804615"/>
          </a:xfrm>
          <a:prstGeom prst="rect">
            <a:avLst/>
          </a:prstGeom>
        </p:spPr>
      </p:pic>
      <p:pic>
        <p:nvPicPr>
          <p:cNvPr id="6" name="図 5"/>
          <p:cNvPicPr>
            <a:picLocks noChangeAspect="1"/>
          </p:cNvPicPr>
          <p:nvPr/>
        </p:nvPicPr>
        <p:blipFill>
          <a:blip r:embed="rId3" cstate="print"/>
          <a:stretch>
            <a:fillRect/>
          </a:stretch>
        </p:blipFill>
        <p:spPr>
          <a:xfrm>
            <a:off x="742025" y="4235528"/>
            <a:ext cx="1783025" cy="1800225"/>
          </a:xfrm>
          <a:prstGeom prst="rect">
            <a:avLst/>
          </a:prstGeom>
        </p:spPr>
      </p:pic>
      <p:sp>
        <p:nvSpPr>
          <p:cNvPr id="3" name="テキスト ボックス 2"/>
          <p:cNvSpPr txBox="1"/>
          <p:nvPr/>
        </p:nvSpPr>
        <p:spPr>
          <a:xfrm>
            <a:off x="1414463" y="1476375"/>
            <a:ext cx="6643687" cy="830997"/>
          </a:xfrm>
          <a:prstGeom prst="rect">
            <a:avLst/>
          </a:prstGeom>
          <a:noFill/>
        </p:spPr>
        <p:txBody>
          <a:bodyPr wrap="square" rtlCol="0">
            <a:spAutoFit/>
          </a:bodyPr>
          <a:lstStyle/>
          <a:p>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特徴</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胃の中が中性に近づくと効果が落ちる</a:t>
            </a:r>
            <a:endParaRPr lang="en-US" altLang="ja-JP" sz="2400" dirty="0" smtClean="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　</a:t>
            </a:r>
            <a:r>
              <a:rPr kumimoji="1" lang="ja-JP" altLang="en-US" sz="2400" dirty="0" smtClean="0">
                <a:latin typeface="HG丸ｺﾞｼｯｸM-PRO" panose="020F0600000000000000" pitchFamily="50" charset="-128"/>
                <a:ea typeface="HG丸ｺﾞｼｯｸM-PRO" panose="020F0600000000000000" pitchFamily="50" charset="-128"/>
              </a:rPr>
              <a:t>　　　胃薬との併用に注意が必要。</a:t>
            </a:r>
            <a:endParaRPr kumimoji="1" lang="en-US" altLang="ja-JP" sz="2400" dirty="0" smtClean="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381001" y="3199804"/>
            <a:ext cx="8639174" cy="830997"/>
          </a:xfrm>
          <a:prstGeom prst="rect">
            <a:avLst/>
          </a:prstGeom>
          <a:no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胃酸</a:t>
            </a:r>
            <a:r>
              <a:rPr lang="ja-JP" altLang="en-US" sz="2400" dirty="0" smtClean="0">
                <a:latin typeface="HG丸ｺﾞｼｯｸM-PRO" panose="020F0600000000000000" pitchFamily="50" charset="-128"/>
                <a:ea typeface="HG丸ｺﾞｼｯｸM-PRO" panose="020F0600000000000000" pitchFamily="50" charset="-128"/>
              </a:rPr>
              <a:t>を抑える薬をあらかじめ飲むと体内のハーボニー濃度が</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約半分に低下</a:t>
            </a:r>
            <a:r>
              <a:rPr lang="ja-JP" altLang="en-US" sz="2400" dirty="0">
                <a:latin typeface="HG丸ｺﾞｼｯｸM-PRO" panose="020F0600000000000000" pitchFamily="50" charset="-128"/>
                <a:ea typeface="HG丸ｺﾞｼｯｸM-PRO" panose="020F0600000000000000" pitchFamily="50" charset="-128"/>
              </a:rPr>
              <a:t>する（効果が半分ではない</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smtClean="0">
              <a:latin typeface="HG丸ｺﾞｼｯｸM-PRO" panose="020F0600000000000000" pitchFamily="50" charset="-128"/>
              <a:ea typeface="HG丸ｺﾞｼｯｸM-PRO" panose="020F0600000000000000" pitchFamily="50" charset="-128"/>
            </a:endParaRPr>
          </a:p>
        </p:txBody>
      </p:sp>
      <p:sp>
        <p:nvSpPr>
          <p:cNvPr id="5" name="下矢印 4"/>
          <p:cNvSpPr/>
          <p:nvPr/>
        </p:nvSpPr>
        <p:spPr>
          <a:xfrm>
            <a:off x="3771900" y="2476500"/>
            <a:ext cx="800100" cy="6947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486025" y="4333875"/>
            <a:ext cx="3076575" cy="646331"/>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よし、胃薬に注意だね。</a:t>
            </a:r>
            <a:endParaRPr kumimoji="1" lang="en-US" altLang="ja-JP" dirty="0" smtClean="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これ</a:t>
            </a:r>
            <a:r>
              <a:rPr lang="ja-JP" altLang="en-US" dirty="0" smtClean="0">
                <a:latin typeface="HG丸ｺﾞｼｯｸM-PRO" panose="020F0600000000000000" pitchFamily="50" charset="-128"/>
                <a:ea typeface="HG丸ｺﾞｼｯｸM-PRO" panose="020F0600000000000000" pitchFamily="50" charset="-128"/>
              </a:rPr>
              <a:t>で、もう大丈夫！</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0" name="角丸四角形吹き出し 9"/>
          <p:cNvSpPr/>
          <p:nvPr/>
        </p:nvSpPr>
        <p:spPr>
          <a:xfrm>
            <a:off x="2400300" y="4233177"/>
            <a:ext cx="2657475" cy="847725"/>
          </a:xfrm>
          <a:prstGeom prst="wedgeRoundRectCallout">
            <a:avLst>
              <a:gd name="adj1" fmla="val -65278"/>
              <a:gd name="adj2" fmla="val 37781"/>
              <a:gd name="adj3" fmla="val 16667"/>
            </a:avLst>
          </a:prstGeom>
          <a:noFill/>
          <a:ln w="28575">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143375" y="5288726"/>
            <a:ext cx="2800350" cy="646331"/>
          </a:xfrm>
          <a:prstGeom prst="rect">
            <a:avLst/>
          </a:prstGeom>
          <a:noFill/>
        </p:spPr>
        <p:txBody>
          <a:bodyPr wrap="square" rtlCol="0">
            <a:spAutoFit/>
          </a:bodyPr>
          <a:lstStyle/>
          <a:p>
            <a:r>
              <a:rPr lang="ja-JP" altLang="en-US" dirty="0" smtClean="0">
                <a:latin typeface="HG丸ｺﾞｼｯｸM-PRO" panose="020F0600000000000000" pitchFamily="50" charset="-128"/>
                <a:ea typeface="HG丸ｺﾞｼｯｸM-PRO" panose="020F0600000000000000" pitchFamily="50" charset="-128"/>
              </a:rPr>
              <a:t>ちょっと待って、</a:t>
            </a:r>
            <a:endParaRPr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実はこんな薬も・・・</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2" name="角丸四角形吹き出し 11"/>
          <p:cNvSpPr/>
          <p:nvPr/>
        </p:nvSpPr>
        <p:spPr>
          <a:xfrm>
            <a:off x="4057650" y="5254703"/>
            <a:ext cx="2476500" cy="781050"/>
          </a:xfrm>
          <a:prstGeom prst="wedgeRoundRectCallout">
            <a:avLst>
              <a:gd name="adj1" fmla="val 64167"/>
              <a:gd name="adj2" fmla="val -43597"/>
              <a:gd name="adj3" fmla="val 16667"/>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0" y="0"/>
            <a:ext cx="9144000" cy="1078302"/>
          </a:xfrm>
          <a:prstGeom prst="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4" name="Rectangle 2"/>
          <p:cNvSpPr txBox="1">
            <a:spLocks noChangeArrowheads="1"/>
          </p:cNvSpPr>
          <p:nvPr/>
        </p:nvSpPr>
        <p:spPr>
          <a:xfrm>
            <a:off x="0" y="-40588"/>
            <a:ext cx="9144000" cy="117513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200" b="1" dirty="0">
                <a:solidFill>
                  <a:schemeClr val="bg1"/>
                </a:solidFill>
                <a:latin typeface="HG丸ｺﾞｼｯｸM-PRO" panose="020F0600000000000000" pitchFamily="50" charset="-128"/>
                <a:ea typeface="HG丸ｺﾞｼｯｸM-PRO" panose="020F0600000000000000" pitchFamily="50" charset="-128"/>
              </a:rPr>
              <a:t>ハーボニー配合錠の相互</a:t>
            </a:r>
            <a:r>
              <a:rPr lang="ja-JP" altLang="en-US" sz="4200" b="1" dirty="0" smtClean="0">
                <a:solidFill>
                  <a:schemeClr val="bg1"/>
                </a:solidFill>
                <a:latin typeface="HG丸ｺﾞｼｯｸM-PRO" panose="020F0600000000000000" pitchFamily="50" charset="-128"/>
                <a:ea typeface="HG丸ｺﾞｼｯｸM-PRO" panose="020F0600000000000000" pitchFamily="50" charset="-128"/>
              </a:rPr>
              <a:t>作用</a:t>
            </a:r>
            <a:endParaRPr lang="ja-JP" altLang="en-US" sz="42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65497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490889" y="5342021"/>
            <a:ext cx="8296976" cy="962526"/>
          </a:xfrm>
          <a:prstGeom prst="roundRect">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0" y="0"/>
            <a:ext cx="9144000" cy="1078302"/>
          </a:xfrm>
          <a:prstGeom prst="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6" name="Rectangle 2"/>
          <p:cNvSpPr txBox="1">
            <a:spLocks noChangeArrowheads="1"/>
          </p:cNvSpPr>
          <p:nvPr/>
        </p:nvSpPr>
        <p:spPr>
          <a:xfrm>
            <a:off x="0" y="-40588"/>
            <a:ext cx="9144000" cy="117513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400" b="1" dirty="0" smtClean="0">
                <a:solidFill>
                  <a:schemeClr val="bg1"/>
                </a:solidFill>
                <a:latin typeface="HG丸ｺﾞｼｯｸM-PRO" panose="020F0600000000000000" pitchFamily="50" charset="-128"/>
                <a:ea typeface="HG丸ｺﾞｼｯｸM-PRO" panose="020F0600000000000000" pitchFamily="50" charset="-128"/>
              </a:rPr>
              <a:t>市販薬にも</a:t>
            </a:r>
            <a:r>
              <a:rPr lang="ja-JP" altLang="en-US" sz="4400" b="1" dirty="0">
                <a:solidFill>
                  <a:schemeClr val="bg1"/>
                </a:solidFill>
                <a:latin typeface="HG丸ｺﾞｼｯｸM-PRO" panose="020F0600000000000000" pitchFamily="50" charset="-128"/>
                <a:ea typeface="HG丸ｺﾞｼｯｸM-PRO" panose="020F0600000000000000" pitchFamily="50" charset="-128"/>
              </a:rPr>
              <a:t>注意</a:t>
            </a:r>
          </a:p>
        </p:txBody>
      </p:sp>
      <p:sp>
        <p:nvSpPr>
          <p:cNvPr id="18" name="テキスト ボックス 17"/>
          <p:cNvSpPr txBox="1"/>
          <p:nvPr/>
        </p:nvSpPr>
        <p:spPr>
          <a:xfrm>
            <a:off x="201770" y="1007994"/>
            <a:ext cx="8715374" cy="461665"/>
          </a:xfrm>
          <a:prstGeom prst="rect">
            <a:avLst/>
          </a:prstGeom>
          <a:noFill/>
        </p:spPr>
        <p:txBody>
          <a:bodyPr wrap="square" rtlCol="0">
            <a:spAutoFit/>
          </a:bodyPr>
          <a:lstStyle/>
          <a:p>
            <a:pPr algn="ctr"/>
            <a:r>
              <a:rPr kumimoji="1" lang="ja-JP" altLang="en-US" sz="2400" b="1" dirty="0" smtClean="0">
                <a:solidFill>
                  <a:srgbClr val="FF0000"/>
                </a:solidFill>
                <a:latin typeface="HG丸ｺﾞｼｯｸM-PRO" panose="020F0600000000000000" pitchFamily="50" charset="-128"/>
                <a:ea typeface="HG丸ｺﾞｼｯｸM-PRO" panose="020F0600000000000000" pitchFamily="50" charset="-128"/>
              </a:rPr>
              <a:t>★すべての薬と飲み合わせが悪いわけではありません★</a:t>
            </a:r>
            <a:endParaRPr kumimoji="1" lang="ja-JP" altLang="en-US" sz="24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856648" y="1703671"/>
            <a:ext cx="7478830" cy="400110"/>
          </a:xfrm>
          <a:prstGeom prst="rect">
            <a:avLst/>
          </a:prstGeom>
          <a:noFill/>
        </p:spPr>
        <p:txBody>
          <a:bodyPr wrap="squar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胃がむかついたとき、</a:t>
            </a:r>
            <a:r>
              <a:rPr kumimoji="1" lang="ja-JP" altLang="en-US" sz="2000" dirty="0" smtClean="0">
                <a:solidFill>
                  <a:srgbClr val="FF0000"/>
                </a:solidFill>
                <a:latin typeface="HG丸ｺﾞｼｯｸM-PRO" panose="020F0600000000000000" pitchFamily="50" charset="-128"/>
                <a:ea typeface="HG丸ｺﾞｼｯｸM-PRO" panose="020F0600000000000000" pitchFamily="50" charset="-128"/>
              </a:rPr>
              <a:t>市販の胃薬</a:t>
            </a:r>
            <a:r>
              <a:rPr kumimoji="1" lang="ja-JP" altLang="en-US" sz="2000" dirty="0" smtClean="0">
                <a:latin typeface="HG丸ｺﾞｼｯｸM-PRO" panose="020F0600000000000000" pitchFamily="50" charset="-128"/>
                <a:ea typeface="HG丸ｺﾞｼｯｸM-PRO" panose="020F0600000000000000" pitchFamily="50" charset="-128"/>
              </a:rPr>
              <a:t>使っていませんか？</a:t>
            </a:r>
            <a:endParaRPr kumimoji="1" lang="en-US" altLang="ja-JP" sz="2000" dirty="0" smtClean="0">
              <a:latin typeface="HG丸ｺﾞｼｯｸM-PRO" panose="020F0600000000000000" pitchFamily="50" charset="-128"/>
              <a:ea typeface="HG丸ｺﾞｼｯｸM-PRO" panose="020F0600000000000000" pitchFamily="50" charset="-128"/>
            </a:endParaRPr>
          </a:p>
        </p:txBody>
      </p:sp>
      <p:sp>
        <p:nvSpPr>
          <p:cNvPr id="29" name="テキスト ボックス 28"/>
          <p:cNvSpPr txBox="1"/>
          <p:nvPr/>
        </p:nvSpPr>
        <p:spPr>
          <a:xfrm>
            <a:off x="883919" y="3530866"/>
            <a:ext cx="7210927" cy="1323439"/>
          </a:xfrm>
          <a:prstGeom prst="rect">
            <a:avLst/>
          </a:prstGeom>
          <a:noFill/>
        </p:spPr>
        <p:txBody>
          <a:bodyPr wrap="squar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市販されている医薬品にも胃酸の分泌を抑えるような成分を含んだ商品もあります。</a:t>
            </a:r>
            <a:endParaRPr kumimoji="1" lang="en-US" altLang="ja-JP" sz="2000" dirty="0" smtClean="0">
              <a:latin typeface="HG丸ｺﾞｼｯｸM-PRO" panose="020F0600000000000000" pitchFamily="50" charset="-128"/>
              <a:ea typeface="HG丸ｺﾞｼｯｸM-PRO" panose="020F0600000000000000" pitchFamily="50" charset="-128"/>
            </a:endParaRPr>
          </a:p>
          <a:p>
            <a:r>
              <a:rPr lang="ja-JP" altLang="en-US" sz="2000" dirty="0" smtClean="0">
                <a:latin typeface="HG丸ｺﾞｼｯｸM-PRO" panose="020F0600000000000000" pitchFamily="50" charset="-128"/>
                <a:ea typeface="HG丸ｺﾞｼｯｸM-PRO" panose="020F0600000000000000" pitchFamily="50" charset="-128"/>
              </a:rPr>
              <a:t>また、軟便剤（便を軟らかくする薬）として販売されている「酸化マグネシウム」も制酸作用があります。</a:t>
            </a:r>
            <a:endParaRPr kumimoji="1" lang="en-US" altLang="ja-JP" sz="2000" dirty="0" smtClean="0">
              <a:latin typeface="HG丸ｺﾞｼｯｸM-PRO" panose="020F0600000000000000" pitchFamily="50" charset="-128"/>
              <a:ea typeface="HG丸ｺﾞｼｯｸM-PRO" panose="020F0600000000000000" pitchFamily="50" charset="-128"/>
            </a:endParaRPr>
          </a:p>
        </p:txBody>
      </p:sp>
      <p:sp>
        <p:nvSpPr>
          <p:cNvPr id="30" name="雲 29"/>
          <p:cNvSpPr/>
          <p:nvPr/>
        </p:nvSpPr>
        <p:spPr>
          <a:xfrm>
            <a:off x="856648" y="2127182"/>
            <a:ext cx="6602931" cy="1241659"/>
          </a:xfrm>
          <a:prstGeom prst="cloud">
            <a:avLst/>
          </a:prstGeom>
          <a:solidFill>
            <a:schemeClr val="accent5">
              <a:lumMod val="20000"/>
              <a:lumOff val="8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636294" y="2425565"/>
            <a:ext cx="5621154" cy="646331"/>
          </a:xfrm>
          <a:prstGeom prst="rect">
            <a:avLst/>
          </a:prstGeom>
          <a:noFill/>
        </p:spPr>
        <p:txBody>
          <a:bodyPr wrap="square" rtlCol="0">
            <a:spAutoFit/>
          </a:bodyPr>
          <a:lstStyle/>
          <a:p>
            <a:r>
              <a:rPr kumimoji="1" lang="ja-JP" altLang="en-US" dirty="0" smtClean="0"/>
              <a:t>出過ぎた胃酸を中和し、過剰な胃酸分泌を抑えます！</a:t>
            </a:r>
            <a:endParaRPr kumimoji="1" lang="en-US" altLang="ja-JP" dirty="0" smtClean="0"/>
          </a:p>
          <a:p>
            <a:r>
              <a:rPr kumimoji="1" lang="ja-JP" altLang="en-US" dirty="0" smtClean="0"/>
              <a:t>４種の制酸剤が効く！</a:t>
            </a:r>
            <a:endParaRPr kumimoji="1" lang="ja-JP" altLang="en-US" dirty="0"/>
          </a:p>
        </p:txBody>
      </p:sp>
      <p:sp>
        <p:nvSpPr>
          <p:cNvPr id="31" name="テキスト ボックス 30"/>
          <p:cNvSpPr txBox="1"/>
          <p:nvPr/>
        </p:nvSpPr>
        <p:spPr>
          <a:xfrm>
            <a:off x="776436" y="5415812"/>
            <a:ext cx="7741921" cy="830997"/>
          </a:xfrm>
          <a:prstGeom prst="rect">
            <a:avLst/>
          </a:prstGeom>
          <a:noFill/>
        </p:spPr>
        <p:txBody>
          <a:bodyPr wrap="square" rtlCol="0">
            <a:spAutoFit/>
          </a:bodyPr>
          <a:lstStyle/>
          <a:p>
            <a:pPr algn="just"/>
            <a:r>
              <a:rPr kumimoji="1" lang="ja-JP" altLang="en-US" sz="2400" dirty="0" smtClean="0">
                <a:latin typeface="HG丸ｺﾞｼｯｸM-PRO" panose="020F0600000000000000" pitchFamily="50" charset="-128"/>
                <a:ea typeface="HG丸ｺﾞｼｯｸM-PRO" panose="020F0600000000000000" pitchFamily="50" charset="-128"/>
              </a:rPr>
              <a:t>薬を処方される際には、スタッフに市販薬や健康食品、点眼薬などの情報もお伝えください。</a:t>
            </a:r>
            <a:endParaRPr kumimoji="1" lang="en-US" altLang="ja-JP" sz="24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98176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9144000" cy="1078302"/>
          </a:xfrm>
          <a:prstGeom prst="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2" name="Rectangle 2"/>
          <p:cNvSpPr txBox="1">
            <a:spLocks noChangeArrowheads="1"/>
          </p:cNvSpPr>
          <p:nvPr/>
        </p:nvSpPr>
        <p:spPr>
          <a:xfrm>
            <a:off x="0" y="-40588"/>
            <a:ext cx="9144000" cy="117513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defRPr/>
            </a:pPr>
            <a:r>
              <a:rPr lang="ja-JP" altLang="en-US" sz="4000" b="1" dirty="0" smtClean="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rPr>
              <a:t>まとめ</a:t>
            </a:r>
            <a:endParaRPr lang="ja-JP" altLang="en-US" sz="4000" b="1" dirty="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endParaRPr>
          </a:p>
        </p:txBody>
      </p:sp>
      <p:grpSp>
        <p:nvGrpSpPr>
          <p:cNvPr id="9" name="グループ化 8"/>
          <p:cNvGrpSpPr/>
          <p:nvPr/>
        </p:nvGrpSpPr>
        <p:grpSpPr>
          <a:xfrm>
            <a:off x="781050" y="1840770"/>
            <a:ext cx="7572375" cy="873502"/>
            <a:chOff x="781050" y="2126520"/>
            <a:chExt cx="7572375" cy="873502"/>
          </a:xfrm>
        </p:grpSpPr>
        <p:sp>
          <p:nvSpPr>
            <p:cNvPr id="3" name="正方形/長方形 2"/>
            <p:cNvSpPr/>
            <p:nvPr/>
          </p:nvSpPr>
          <p:spPr>
            <a:xfrm>
              <a:off x="1047749" y="2169025"/>
              <a:ext cx="7305676" cy="830997"/>
            </a:xfrm>
            <a:prstGeom prst="rect">
              <a:avLst/>
            </a:prstGeom>
          </p:spPr>
          <p:txBody>
            <a:bodyPr wrap="square">
              <a:spAutoFit/>
            </a:bodyPr>
            <a:lstStyle/>
            <a:p>
              <a:pPr algn="just"/>
              <a:r>
                <a:rPr lang="en-US" altLang="ja-JP" sz="2400" dirty="0" smtClean="0">
                  <a:latin typeface="HG丸ｺﾞｼｯｸM-PRO" panose="020F0600000000000000" pitchFamily="50" charset="-128"/>
                  <a:ea typeface="HG丸ｺﾞｼｯｸM-PRO" panose="020F0600000000000000" pitchFamily="50" charset="-128"/>
                </a:rPr>
                <a:t>C</a:t>
              </a:r>
              <a:r>
                <a:rPr lang="ja-JP" altLang="en-US" sz="2400" dirty="0" smtClean="0">
                  <a:latin typeface="HG丸ｺﾞｼｯｸM-PRO" panose="020F0600000000000000" pitchFamily="50" charset="-128"/>
                  <a:ea typeface="HG丸ｺﾞｼｯｸM-PRO" panose="020F0600000000000000" pitchFamily="50" charset="-128"/>
                </a:rPr>
                <a:t>型肝炎ウイルス治療は内服薬による治療が中心になっています。</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781050" y="2126520"/>
              <a:ext cx="390524" cy="523220"/>
            </a:xfrm>
            <a:prstGeom prst="rect">
              <a:avLst/>
            </a:prstGeom>
            <a:noFill/>
          </p:spPr>
          <p:txBody>
            <a:bodyPr wrap="square" rtlCol="0">
              <a:spAutoFit/>
            </a:bodyPr>
            <a:lstStyle/>
            <a:p>
              <a:r>
                <a:rPr kumimoji="1" lang="ja-JP" altLang="en-US" sz="2800" dirty="0" smtClean="0"/>
                <a:t>・</a:t>
              </a:r>
              <a:endParaRPr kumimoji="1" lang="ja-JP" altLang="en-US" sz="2800" dirty="0"/>
            </a:p>
          </p:txBody>
        </p:sp>
      </p:grpSp>
      <p:grpSp>
        <p:nvGrpSpPr>
          <p:cNvPr id="27" name="グループ化 26"/>
          <p:cNvGrpSpPr/>
          <p:nvPr/>
        </p:nvGrpSpPr>
        <p:grpSpPr>
          <a:xfrm>
            <a:off x="781050" y="4415496"/>
            <a:ext cx="7567614" cy="872043"/>
            <a:chOff x="781050" y="4415496"/>
            <a:chExt cx="7567614" cy="872043"/>
          </a:xfrm>
        </p:grpSpPr>
        <p:sp>
          <p:nvSpPr>
            <p:cNvPr id="16" name="正方形/長方形 15"/>
            <p:cNvSpPr/>
            <p:nvPr/>
          </p:nvSpPr>
          <p:spPr>
            <a:xfrm>
              <a:off x="1042988" y="4456542"/>
              <a:ext cx="7305676" cy="830997"/>
            </a:xfrm>
            <a:prstGeom prst="rect">
              <a:avLst/>
            </a:prstGeom>
          </p:spPr>
          <p:txBody>
            <a:bodyPr wrap="square">
              <a:spAutoFit/>
            </a:bodyPr>
            <a:lstStyle/>
            <a:p>
              <a:pPr algn="just"/>
              <a:r>
                <a:rPr lang="ja-JP" altLang="en-US" sz="2400" dirty="0" smtClean="0">
                  <a:latin typeface="HG丸ｺﾞｼｯｸM-PRO" panose="020F0600000000000000" pitchFamily="50" charset="-128"/>
                  <a:ea typeface="HG丸ｺﾞｼｯｸM-PRO" panose="020F0600000000000000" pitchFamily="50" charset="-128"/>
                </a:rPr>
                <a:t>薬の飲み合わせには注意が必要ですので、市販薬も含めてスタッフに伝えるようにして下さい。</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781050" y="4415496"/>
              <a:ext cx="390524" cy="523220"/>
            </a:xfrm>
            <a:prstGeom prst="rect">
              <a:avLst/>
            </a:prstGeom>
            <a:noFill/>
          </p:spPr>
          <p:txBody>
            <a:bodyPr wrap="square" rtlCol="0">
              <a:spAutoFit/>
            </a:bodyPr>
            <a:lstStyle/>
            <a:p>
              <a:r>
                <a:rPr kumimoji="1" lang="ja-JP" altLang="en-US" sz="2800" dirty="0" smtClean="0"/>
                <a:t>・</a:t>
              </a:r>
              <a:endParaRPr kumimoji="1" lang="ja-JP" altLang="en-US" sz="2800" dirty="0"/>
            </a:p>
          </p:txBody>
        </p:sp>
      </p:grpSp>
      <p:grpSp>
        <p:nvGrpSpPr>
          <p:cNvPr id="10" name="グループ化 9"/>
          <p:cNvGrpSpPr/>
          <p:nvPr/>
        </p:nvGrpSpPr>
        <p:grpSpPr>
          <a:xfrm>
            <a:off x="781050" y="3106881"/>
            <a:ext cx="7779056" cy="916007"/>
            <a:chOff x="781050" y="3042527"/>
            <a:chExt cx="7567613" cy="916007"/>
          </a:xfrm>
        </p:grpSpPr>
        <p:sp>
          <p:nvSpPr>
            <p:cNvPr id="24" name="テキスト ボックス 23"/>
            <p:cNvSpPr txBox="1"/>
            <p:nvPr/>
          </p:nvSpPr>
          <p:spPr>
            <a:xfrm>
              <a:off x="781050" y="3042527"/>
              <a:ext cx="390524" cy="523220"/>
            </a:xfrm>
            <a:prstGeom prst="rect">
              <a:avLst/>
            </a:prstGeom>
            <a:noFill/>
          </p:spPr>
          <p:txBody>
            <a:bodyPr wrap="square" rtlCol="0">
              <a:spAutoFit/>
            </a:bodyPr>
            <a:lstStyle/>
            <a:p>
              <a:r>
                <a:rPr kumimoji="1" lang="ja-JP" altLang="en-US" sz="2800" dirty="0" smtClean="0"/>
                <a:t>・</a:t>
              </a:r>
              <a:endParaRPr kumimoji="1" lang="ja-JP" altLang="en-US" sz="2800" dirty="0"/>
            </a:p>
          </p:txBody>
        </p:sp>
        <p:sp>
          <p:nvSpPr>
            <p:cNvPr id="25" name="正方形/長方形 24"/>
            <p:cNvSpPr/>
            <p:nvPr/>
          </p:nvSpPr>
          <p:spPr>
            <a:xfrm>
              <a:off x="1042987" y="3127537"/>
              <a:ext cx="7305676" cy="830997"/>
            </a:xfrm>
            <a:prstGeom prst="rect">
              <a:avLst/>
            </a:prstGeom>
          </p:spPr>
          <p:txBody>
            <a:bodyPr wrap="square">
              <a:spAutoFit/>
            </a:bodyPr>
            <a:lstStyle/>
            <a:p>
              <a:pPr algn="just"/>
              <a:r>
                <a:rPr lang="ja-JP" altLang="en-US" sz="2400" dirty="0" smtClean="0">
                  <a:latin typeface="HG丸ｺﾞｼｯｸM-PRO" panose="020F0600000000000000" pitchFamily="50" charset="-128"/>
                  <a:ea typeface="HG丸ｺﾞｼｯｸM-PRO" panose="020F0600000000000000" pitchFamily="50" charset="-128"/>
                </a:rPr>
                <a:t>インターフェロンよりも副作用が少なく、外来通院で治療を行うことが出来ます。</a:t>
              </a:r>
              <a:endParaRPr lang="en-US" altLang="ja-JP" sz="2400" dirty="0">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3929620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26"/>
          <p:cNvSpPr>
            <a:spLocks noChangeArrowheads="1"/>
          </p:cNvSpPr>
          <p:nvPr/>
        </p:nvSpPr>
        <p:spPr bwMode="auto">
          <a:xfrm>
            <a:off x="2165350" y="6819900"/>
            <a:ext cx="4813300" cy="30163"/>
          </a:xfrm>
          <a:prstGeom prst="rect">
            <a:avLst/>
          </a:prstGeom>
          <a:noFill/>
          <a:ln w="9525">
            <a:noFill/>
            <a:miter lim="800000"/>
            <a:headEnd/>
            <a:tailEnd/>
          </a:ln>
        </p:spPr>
        <p:txBody>
          <a:bodyPr lIns="2117058" tIns="0" rIns="96807" bIns="0">
            <a:spAutoFit/>
          </a:bodyPr>
          <a:lstStyle/>
          <a:p>
            <a:pPr algn="ctr"/>
            <a:r>
              <a:rPr lang="en-US" altLang="ja-JP" sz="200" b="0">
                <a:solidFill>
                  <a:srgbClr val="808080"/>
                </a:solidFill>
              </a:rPr>
              <a:t> </a:t>
            </a:r>
            <a:endParaRPr lang="en-US" altLang="ja-JP" b="0"/>
          </a:p>
        </p:txBody>
      </p:sp>
      <p:sp>
        <p:nvSpPr>
          <p:cNvPr id="59395" name="Rectangle 1029"/>
          <p:cNvSpPr>
            <a:spLocks noChangeArrowheads="1"/>
          </p:cNvSpPr>
          <p:nvPr/>
        </p:nvSpPr>
        <p:spPr bwMode="auto">
          <a:xfrm>
            <a:off x="2165350" y="6819900"/>
            <a:ext cx="4813300" cy="30163"/>
          </a:xfrm>
          <a:prstGeom prst="rect">
            <a:avLst/>
          </a:prstGeom>
          <a:noFill/>
          <a:ln w="9525">
            <a:noFill/>
            <a:miter lim="800000"/>
            <a:headEnd/>
            <a:tailEnd/>
          </a:ln>
        </p:spPr>
        <p:txBody>
          <a:bodyPr lIns="2117058" tIns="0" rIns="96807" bIns="0">
            <a:spAutoFit/>
          </a:bodyPr>
          <a:lstStyle/>
          <a:p>
            <a:pPr algn="ctr"/>
            <a:r>
              <a:rPr lang="en-US" altLang="ja-JP" sz="200" b="0">
                <a:solidFill>
                  <a:srgbClr val="808080"/>
                </a:solidFill>
              </a:rPr>
              <a:t> </a:t>
            </a:r>
            <a:endParaRPr lang="en-US" altLang="ja-JP" b="0"/>
          </a:p>
        </p:txBody>
      </p:sp>
      <p:pic>
        <p:nvPicPr>
          <p:cNvPr id="59398" name="Picture 1030" descr="クリックすると新しいウィンドウで開きます">
            <a:hlinkClick r:id="rId3"/>
          </p:cNvPr>
          <p:cNvPicPr>
            <a:picLocks noChangeAspect="1" noChangeArrowheads="1"/>
          </p:cNvPicPr>
          <p:nvPr/>
        </p:nvPicPr>
        <p:blipFill>
          <a:blip r:embed="rId4" cstate="print"/>
          <a:srcRect/>
          <a:stretch>
            <a:fillRect/>
          </a:stretch>
        </p:blipFill>
        <p:spPr bwMode="auto">
          <a:xfrm>
            <a:off x="3966924" y="2550130"/>
            <a:ext cx="4608512" cy="3456384"/>
          </a:xfrm>
          <a:prstGeom prst="rect">
            <a:avLst/>
          </a:prstGeom>
          <a:noFill/>
          <a:ln w="9525">
            <a:noFill/>
            <a:miter lim="800000"/>
            <a:headEnd/>
            <a:tailEnd/>
          </a:ln>
        </p:spPr>
      </p:pic>
      <p:sp>
        <p:nvSpPr>
          <p:cNvPr id="59399" name="Text Box 1035"/>
          <p:cNvSpPr txBox="1">
            <a:spLocks noChangeArrowheads="1"/>
          </p:cNvSpPr>
          <p:nvPr/>
        </p:nvSpPr>
        <p:spPr bwMode="auto">
          <a:xfrm>
            <a:off x="457200" y="593725"/>
            <a:ext cx="8305800" cy="701675"/>
          </a:xfrm>
          <a:prstGeom prst="rect">
            <a:avLst/>
          </a:prstGeom>
          <a:noFill/>
          <a:ln w="9525">
            <a:noFill/>
            <a:miter lim="800000"/>
            <a:headEnd/>
            <a:tailEnd/>
          </a:ln>
        </p:spPr>
        <p:txBody>
          <a:bodyPr>
            <a:spAutoFit/>
          </a:bodyPr>
          <a:lstStyle/>
          <a:p>
            <a:pPr algn="ctr"/>
            <a:r>
              <a:rPr lang="ja-JP" altLang="en-US" sz="4000" dirty="0" smtClean="0">
                <a:latin typeface="Meiryo UI" panose="020B0604030504040204" pitchFamily="50" charset="-128"/>
                <a:ea typeface="Meiryo UI" panose="020B0604030504040204" pitchFamily="50" charset="-128"/>
              </a:rPr>
              <a:t>ご静聴ありがとうございました</a:t>
            </a:r>
            <a:endParaRPr lang="ja-JP" altLang="en-US" sz="4000" dirty="0">
              <a:latin typeface="Meiryo UI" panose="020B0604030504040204" pitchFamily="50" charset="-128"/>
              <a:ea typeface="Meiryo UI" panose="020B0604030504040204" pitchFamily="50" charset="-128"/>
            </a:endParaRPr>
          </a:p>
        </p:txBody>
      </p:sp>
      <p:grpSp>
        <p:nvGrpSpPr>
          <p:cNvPr id="8" name="グループ化 7"/>
          <p:cNvGrpSpPr/>
          <p:nvPr/>
        </p:nvGrpSpPr>
        <p:grpSpPr>
          <a:xfrm>
            <a:off x="755576" y="3126272"/>
            <a:ext cx="2664296" cy="2390960"/>
            <a:chOff x="3356292" y="2283646"/>
            <a:chExt cx="2431426" cy="2521478"/>
          </a:xfrm>
        </p:grpSpPr>
        <p:grpSp>
          <p:nvGrpSpPr>
            <p:cNvPr id="9" name="グループ化 8"/>
            <p:cNvGrpSpPr/>
            <p:nvPr/>
          </p:nvGrpSpPr>
          <p:grpSpPr>
            <a:xfrm>
              <a:off x="3356292" y="2283646"/>
              <a:ext cx="2431426" cy="2251840"/>
              <a:chOff x="0" y="-38872"/>
              <a:chExt cx="2431859" cy="2252074"/>
            </a:xfrm>
          </p:grpSpPr>
          <p:sp>
            <p:nvSpPr>
              <p:cNvPr id="12" name="正方形/長方形 11"/>
              <p:cNvSpPr/>
              <p:nvPr/>
            </p:nvSpPr>
            <p:spPr>
              <a:xfrm>
                <a:off x="1347815" y="1564522"/>
                <a:ext cx="45085" cy="400050"/>
              </a:xfrm>
              <a:prstGeom prst="rect">
                <a:avLst/>
              </a:prstGeom>
              <a:gradFill>
                <a:gsLst>
                  <a:gs pos="0">
                    <a:schemeClr val="accent2"/>
                  </a:gs>
                  <a:gs pos="95000">
                    <a:srgbClr val="FFC000"/>
                  </a:gs>
                  <a:gs pos="100000">
                    <a:schemeClr val="accent1">
                      <a:tint val="23500"/>
                      <a:satMod val="160000"/>
                    </a:schemeClr>
                  </a:gs>
                </a:gsLst>
                <a:lin ang="5400000" scaled="0"/>
              </a:gra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 name="正方形/長方形 12"/>
              <p:cNvSpPr/>
              <p:nvPr/>
            </p:nvSpPr>
            <p:spPr>
              <a:xfrm>
                <a:off x="803404" y="1569808"/>
                <a:ext cx="45085" cy="400050"/>
              </a:xfrm>
              <a:prstGeom prst="rect">
                <a:avLst/>
              </a:prstGeom>
              <a:gradFill>
                <a:gsLst>
                  <a:gs pos="0">
                    <a:schemeClr val="accent2"/>
                  </a:gs>
                  <a:gs pos="95000">
                    <a:srgbClr val="FFC000"/>
                  </a:gs>
                  <a:gs pos="100000">
                    <a:schemeClr val="accent1">
                      <a:tint val="23500"/>
                      <a:satMod val="160000"/>
                    </a:schemeClr>
                  </a:gs>
                </a:gsLst>
                <a:lin ang="5400000" scaled="0"/>
              </a:gra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 name="角丸四角形 8"/>
              <p:cNvSpPr/>
              <p:nvPr/>
            </p:nvSpPr>
            <p:spPr>
              <a:xfrm>
                <a:off x="295991" y="-38872"/>
                <a:ext cx="2135868" cy="1686219"/>
              </a:xfrm>
              <a:custGeom>
                <a:avLst/>
                <a:gdLst>
                  <a:gd name="connsiteX0" fmla="*/ 0 w 4752975"/>
                  <a:gd name="connsiteY0" fmla="*/ 306389 h 2238375"/>
                  <a:gd name="connsiteX1" fmla="*/ 306389 w 4752975"/>
                  <a:gd name="connsiteY1" fmla="*/ 0 h 2238375"/>
                  <a:gd name="connsiteX2" fmla="*/ 4446586 w 4752975"/>
                  <a:gd name="connsiteY2" fmla="*/ 0 h 2238375"/>
                  <a:gd name="connsiteX3" fmla="*/ 4752975 w 4752975"/>
                  <a:gd name="connsiteY3" fmla="*/ 306389 h 2238375"/>
                  <a:gd name="connsiteX4" fmla="*/ 4752975 w 4752975"/>
                  <a:gd name="connsiteY4" fmla="*/ 1931986 h 2238375"/>
                  <a:gd name="connsiteX5" fmla="*/ 4446586 w 4752975"/>
                  <a:gd name="connsiteY5" fmla="*/ 2238375 h 2238375"/>
                  <a:gd name="connsiteX6" fmla="*/ 306389 w 4752975"/>
                  <a:gd name="connsiteY6" fmla="*/ 2238375 h 2238375"/>
                  <a:gd name="connsiteX7" fmla="*/ 0 w 4752975"/>
                  <a:gd name="connsiteY7" fmla="*/ 1931986 h 2238375"/>
                  <a:gd name="connsiteX8" fmla="*/ 0 w 4752975"/>
                  <a:gd name="connsiteY8" fmla="*/ 306389 h 2238375"/>
                  <a:gd name="connsiteX0" fmla="*/ 0 w 4752975"/>
                  <a:gd name="connsiteY0" fmla="*/ 306389 h 2238375"/>
                  <a:gd name="connsiteX1" fmla="*/ 801689 w 4752975"/>
                  <a:gd name="connsiteY1" fmla="*/ 0 h 2238375"/>
                  <a:gd name="connsiteX2" fmla="*/ 4446586 w 4752975"/>
                  <a:gd name="connsiteY2" fmla="*/ 0 h 2238375"/>
                  <a:gd name="connsiteX3" fmla="*/ 4752975 w 4752975"/>
                  <a:gd name="connsiteY3" fmla="*/ 306389 h 2238375"/>
                  <a:gd name="connsiteX4" fmla="*/ 4752975 w 4752975"/>
                  <a:gd name="connsiteY4" fmla="*/ 1931986 h 2238375"/>
                  <a:gd name="connsiteX5" fmla="*/ 4446586 w 4752975"/>
                  <a:gd name="connsiteY5" fmla="*/ 2238375 h 2238375"/>
                  <a:gd name="connsiteX6" fmla="*/ 306389 w 4752975"/>
                  <a:gd name="connsiteY6" fmla="*/ 2238375 h 2238375"/>
                  <a:gd name="connsiteX7" fmla="*/ 0 w 4752975"/>
                  <a:gd name="connsiteY7" fmla="*/ 1931986 h 2238375"/>
                  <a:gd name="connsiteX8" fmla="*/ 0 w 4752975"/>
                  <a:gd name="connsiteY8" fmla="*/ 306389 h 2238375"/>
                  <a:gd name="connsiteX0" fmla="*/ 0 w 4752975"/>
                  <a:gd name="connsiteY0" fmla="*/ 715964 h 2238375"/>
                  <a:gd name="connsiteX1" fmla="*/ 801689 w 4752975"/>
                  <a:gd name="connsiteY1" fmla="*/ 0 h 2238375"/>
                  <a:gd name="connsiteX2" fmla="*/ 4446586 w 4752975"/>
                  <a:gd name="connsiteY2" fmla="*/ 0 h 2238375"/>
                  <a:gd name="connsiteX3" fmla="*/ 4752975 w 4752975"/>
                  <a:gd name="connsiteY3" fmla="*/ 306389 h 2238375"/>
                  <a:gd name="connsiteX4" fmla="*/ 4752975 w 4752975"/>
                  <a:gd name="connsiteY4" fmla="*/ 1931986 h 2238375"/>
                  <a:gd name="connsiteX5" fmla="*/ 4446586 w 4752975"/>
                  <a:gd name="connsiteY5" fmla="*/ 2238375 h 2238375"/>
                  <a:gd name="connsiteX6" fmla="*/ 306389 w 4752975"/>
                  <a:gd name="connsiteY6" fmla="*/ 2238375 h 2238375"/>
                  <a:gd name="connsiteX7" fmla="*/ 0 w 4752975"/>
                  <a:gd name="connsiteY7" fmla="*/ 1931986 h 2238375"/>
                  <a:gd name="connsiteX8" fmla="*/ 0 w 4752975"/>
                  <a:gd name="connsiteY8" fmla="*/ 715964 h 2238375"/>
                  <a:gd name="connsiteX0" fmla="*/ 0 w 4752975"/>
                  <a:gd name="connsiteY0" fmla="*/ 715964 h 2238375"/>
                  <a:gd name="connsiteX1" fmla="*/ 801689 w 4752975"/>
                  <a:gd name="connsiteY1" fmla="*/ 0 h 2238375"/>
                  <a:gd name="connsiteX2" fmla="*/ 4446586 w 4752975"/>
                  <a:gd name="connsiteY2" fmla="*/ 0 h 2238375"/>
                  <a:gd name="connsiteX3" fmla="*/ 4752975 w 4752975"/>
                  <a:gd name="connsiteY3" fmla="*/ 306389 h 2238375"/>
                  <a:gd name="connsiteX4" fmla="*/ 4752975 w 4752975"/>
                  <a:gd name="connsiteY4" fmla="*/ 1931986 h 2238375"/>
                  <a:gd name="connsiteX5" fmla="*/ 4446586 w 4752975"/>
                  <a:gd name="connsiteY5" fmla="*/ 2238375 h 2238375"/>
                  <a:gd name="connsiteX6" fmla="*/ 306389 w 4752975"/>
                  <a:gd name="connsiteY6" fmla="*/ 2238375 h 2238375"/>
                  <a:gd name="connsiteX7" fmla="*/ 0 w 4752975"/>
                  <a:gd name="connsiteY7" fmla="*/ 1931986 h 2238375"/>
                  <a:gd name="connsiteX8" fmla="*/ 0 w 4752975"/>
                  <a:gd name="connsiteY8" fmla="*/ 715964 h 2238375"/>
                  <a:gd name="connsiteX0" fmla="*/ 0 w 4752975"/>
                  <a:gd name="connsiteY0" fmla="*/ 715964 h 2238375"/>
                  <a:gd name="connsiteX1" fmla="*/ 801689 w 4752975"/>
                  <a:gd name="connsiteY1" fmla="*/ 0 h 2238375"/>
                  <a:gd name="connsiteX2" fmla="*/ 4446586 w 4752975"/>
                  <a:gd name="connsiteY2" fmla="*/ 0 h 2238375"/>
                  <a:gd name="connsiteX3" fmla="*/ 4752975 w 4752975"/>
                  <a:gd name="connsiteY3" fmla="*/ 306389 h 2238375"/>
                  <a:gd name="connsiteX4" fmla="*/ 4752975 w 4752975"/>
                  <a:gd name="connsiteY4" fmla="*/ 1931986 h 2238375"/>
                  <a:gd name="connsiteX5" fmla="*/ 4446586 w 4752975"/>
                  <a:gd name="connsiteY5" fmla="*/ 2238375 h 2238375"/>
                  <a:gd name="connsiteX6" fmla="*/ 306389 w 4752975"/>
                  <a:gd name="connsiteY6" fmla="*/ 2238375 h 2238375"/>
                  <a:gd name="connsiteX7" fmla="*/ 0 w 4752975"/>
                  <a:gd name="connsiteY7" fmla="*/ 1931986 h 2238375"/>
                  <a:gd name="connsiteX8" fmla="*/ 0 w 4752975"/>
                  <a:gd name="connsiteY8" fmla="*/ 715964 h 2238375"/>
                  <a:gd name="connsiteX0" fmla="*/ 0 w 4752975"/>
                  <a:gd name="connsiteY0" fmla="*/ 715964 h 2238375"/>
                  <a:gd name="connsiteX1" fmla="*/ 925514 w 4752975"/>
                  <a:gd name="connsiteY1" fmla="*/ 76200 h 2238375"/>
                  <a:gd name="connsiteX2" fmla="*/ 4446586 w 4752975"/>
                  <a:gd name="connsiteY2" fmla="*/ 0 h 2238375"/>
                  <a:gd name="connsiteX3" fmla="*/ 4752975 w 4752975"/>
                  <a:gd name="connsiteY3" fmla="*/ 306389 h 2238375"/>
                  <a:gd name="connsiteX4" fmla="*/ 4752975 w 4752975"/>
                  <a:gd name="connsiteY4" fmla="*/ 1931986 h 2238375"/>
                  <a:gd name="connsiteX5" fmla="*/ 4446586 w 4752975"/>
                  <a:gd name="connsiteY5" fmla="*/ 2238375 h 2238375"/>
                  <a:gd name="connsiteX6" fmla="*/ 306389 w 4752975"/>
                  <a:gd name="connsiteY6" fmla="*/ 2238375 h 2238375"/>
                  <a:gd name="connsiteX7" fmla="*/ 0 w 4752975"/>
                  <a:gd name="connsiteY7" fmla="*/ 1931986 h 2238375"/>
                  <a:gd name="connsiteX8" fmla="*/ 0 w 4752975"/>
                  <a:gd name="connsiteY8" fmla="*/ 715964 h 2238375"/>
                  <a:gd name="connsiteX0" fmla="*/ 0 w 4752975"/>
                  <a:gd name="connsiteY0" fmla="*/ 715964 h 2238375"/>
                  <a:gd name="connsiteX1" fmla="*/ 925514 w 4752975"/>
                  <a:gd name="connsiteY1" fmla="*/ 76200 h 2238375"/>
                  <a:gd name="connsiteX2" fmla="*/ 4446586 w 4752975"/>
                  <a:gd name="connsiteY2" fmla="*/ 0 h 2238375"/>
                  <a:gd name="connsiteX3" fmla="*/ 4752975 w 4752975"/>
                  <a:gd name="connsiteY3" fmla="*/ 306389 h 2238375"/>
                  <a:gd name="connsiteX4" fmla="*/ 4752975 w 4752975"/>
                  <a:gd name="connsiteY4" fmla="*/ 1931986 h 2238375"/>
                  <a:gd name="connsiteX5" fmla="*/ 4446586 w 4752975"/>
                  <a:gd name="connsiteY5" fmla="*/ 2238375 h 2238375"/>
                  <a:gd name="connsiteX6" fmla="*/ 306389 w 4752975"/>
                  <a:gd name="connsiteY6" fmla="*/ 2238375 h 2238375"/>
                  <a:gd name="connsiteX7" fmla="*/ 0 w 4752975"/>
                  <a:gd name="connsiteY7" fmla="*/ 1931986 h 2238375"/>
                  <a:gd name="connsiteX8" fmla="*/ 0 w 4752975"/>
                  <a:gd name="connsiteY8" fmla="*/ 715964 h 2238375"/>
                  <a:gd name="connsiteX0" fmla="*/ 0 w 4752975"/>
                  <a:gd name="connsiteY0" fmla="*/ 715964 h 2238375"/>
                  <a:gd name="connsiteX1" fmla="*/ 925514 w 4752975"/>
                  <a:gd name="connsiteY1" fmla="*/ 76200 h 2238375"/>
                  <a:gd name="connsiteX2" fmla="*/ 4446586 w 4752975"/>
                  <a:gd name="connsiteY2" fmla="*/ 0 h 2238375"/>
                  <a:gd name="connsiteX3" fmla="*/ 4752975 w 4752975"/>
                  <a:gd name="connsiteY3" fmla="*/ 306389 h 2238375"/>
                  <a:gd name="connsiteX4" fmla="*/ 4752975 w 4752975"/>
                  <a:gd name="connsiteY4" fmla="*/ 1931986 h 2238375"/>
                  <a:gd name="connsiteX5" fmla="*/ 4446586 w 4752975"/>
                  <a:gd name="connsiteY5" fmla="*/ 2238375 h 2238375"/>
                  <a:gd name="connsiteX6" fmla="*/ 306389 w 4752975"/>
                  <a:gd name="connsiteY6" fmla="*/ 2238375 h 2238375"/>
                  <a:gd name="connsiteX7" fmla="*/ 0 w 4752975"/>
                  <a:gd name="connsiteY7" fmla="*/ 1931986 h 2238375"/>
                  <a:gd name="connsiteX8" fmla="*/ 0 w 4752975"/>
                  <a:gd name="connsiteY8" fmla="*/ 715964 h 2238375"/>
                  <a:gd name="connsiteX0" fmla="*/ 0 w 4752975"/>
                  <a:gd name="connsiteY0" fmla="*/ 715964 h 2238375"/>
                  <a:gd name="connsiteX1" fmla="*/ 925514 w 4752975"/>
                  <a:gd name="connsiteY1" fmla="*/ 76200 h 2238375"/>
                  <a:gd name="connsiteX2" fmla="*/ 4446586 w 4752975"/>
                  <a:gd name="connsiteY2" fmla="*/ 0 h 2238375"/>
                  <a:gd name="connsiteX3" fmla="*/ 4752975 w 4752975"/>
                  <a:gd name="connsiteY3" fmla="*/ 306389 h 2238375"/>
                  <a:gd name="connsiteX4" fmla="*/ 4752975 w 4752975"/>
                  <a:gd name="connsiteY4" fmla="*/ 1931986 h 2238375"/>
                  <a:gd name="connsiteX5" fmla="*/ 4446586 w 4752975"/>
                  <a:gd name="connsiteY5" fmla="*/ 2238375 h 2238375"/>
                  <a:gd name="connsiteX6" fmla="*/ 306389 w 4752975"/>
                  <a:gd name="connsiteY6" fmla="*/ 2238375 h 2238375"/>
                  <a:gd name="connsiteX7" fmla="*/ 0 w 4752975"/>
                  <a:gd name="connsiteY7" fmla="*/ 1931986 h 2238375"/>
                  <a:gd name="connsiteX8" fmla="*/ 0 w 4752975"/>
                  <a:gd name="connsiteY8" fmla="*/ 715964 h 2238375"/>
                  <a:gd name="connsiteX0" fmla="*/ 0 w 4752975"/>
                  <a:gd name="connsiteY0" fmla="*/ 707822 h 2230233"/>
                  <a:gd name="connsiteX1" fmla="*/ 925514 w 4752975"/>
                  <a:gd name="connsiteY1" fmla="*/ 68058 h 2230233"/>
                  <a:gd name="connsiteX2" fmla="*/ 3856036 w 4752975"/>
                  <a:gd name="connsiteY2" fmla="*/ 1383 h 2230233"/>
                  <a:gd name="connsiteX3" fmla="*/ 4752975 w 4752975"/>
                  <a:gd name="connsiteY3" fmla="*/ 298247 h 2230233"/>
                  <a:gd name="connsiteX4" fmla="*/ 4752975 w 4752975"/>
                  <a:gd name="connsiteY4" fmla="*/ 1923844 h 2230233"/>
                  <a:gd name="connsiteX5" fmla="*/ 4446586 w 4752975"/>
                  <a:gd name="connsiteY5" fmla="*/ 2230233 h 2230233"/>
                  <a:gd name="connsiteX6" fmla="*/ 306389 w 4752975"/>
                  <a:gd name="connsiteY6" fmla="*/ 2230233 h 2230233"/>
                  <a:gd name="connsiteX7" fmla="*/ 0 w 4752975"/>
                  <a:gd name="connsiteY7" fmla="*/ 1923844 h 2230233"/>
                  <a:gd name="connsiteX8" fmla="*/ 0 w 4752975"/>
                  <a:gd name="connsiteY8" fmla="*/ 707822 h 2230233"/>
                  <a:gd name="connsiteX0" fmla="*/ 0 w 4752975"/>
                  <a:gd name="connsiteY0" fmla="*/ 717456 h 2239867"/>
                  <a:gd name="connsiteX1" fmla="*/ 925514 w 4752975"/>
                  <a:gd name="connsiteY1" fmla="*/ 77692 h 2239867"/>
                  <a:gd name="connsiteX2" fmla="*/ 3856036 w 4752975"/>
                  <a:gd name="connsiteY2" fmla="*/ 11017 h 2239867"/>
                  <a:gd name="connsiteX3" fmla="*/ 4752975 w 4752975"/>
                  <a:gd name="connsiteY3" fmla="*/ 307881 h 2239867"/>
                  <a:gd name="connsiteX4" fmla="*/ 4752975 w 4752975"/>
                  <a:gd name="connsiteY4" fmla="*/ 1933478 h 2239867"/>
                  <a:gd name="connsiteX5" fmla="*/ 4446586 w 4752975"/>
                  <a:gd name="connsiteY5" fmla="*/ 2239867 h 2239867"/>
                  <a:gd name="connsiteX6" fmla="*/ 306389 w 4752975"/>
                  <a:gd name="connsiteY6" fmla="*/ 2239867 h 2239867"/>
                  <a:gd name="connsiteX7" fmla="*/ 0 w 4752975"/>
                  <a:gd name="connsiteY7" fmla="*/ 1933478 h 2239867"/>
                  <a:gd name="connsiteX8" fmla="*/ 0 w 4752975"/>
                  <a:gd name="connsiteY8" fmla="*/ 717456 h 2239867"/>
                  <a:gd name="connsiteX0" fmla="*/ 0 w 4752975"/>
                  <a:gd name="connsiteY0" fmla="*/ 717456 h 2239867"/>
                  <a:gd name="connsiteX1" fmla="*/ 925514 w 4752975"/>
                  <a:gd name="connsiteY1" fmla="*/ 77692 h 2239867"/>
                  <a:gd name="connsiteX2" fmla="*/ 3856036 w 4752975"/>
                  <a:gd name="connsiteY2" fmla="*/ 11017 h 2239867"/>
                  <a:gd name="connsiteX3" fmla="*/ 4752975 w 4752975"/>
                  <a:gd name="connsiteY3" fmla="*/ 307881 h 2239867"/>
                  <a:gd name="connsiteX4" fmla="*/ 4752975 w 4752975"/>
                  <a:gd name="connsiteY4" fmla="*/ 1933478 h 2239867"/>
                  <a:gd name="connsiteX5" fmla="*/ 4446586 w 4752975"/>
                  <a:gd name="connsiteY5" fmla="*/ 2239867 h 2239867"/>
                  <a:gd name="connsiteX6" fmla="*/ 306389 w 4752975"/>
                  <a:gd name="connsiteY6" fmla="*/ 2239867 h 2239867"/>
                  <a:gd name="connsiteX7" fmla="*/ 0 w 4752975"/>
                  <a:gd name="connsiteY7" fmla="*/ 1933478 h 2239867"/>
                  <a:gd name="connsiteX8" fmla="*/ 0 w 4752975"/>
                  <a:gd name="connsiteY8" fmla="*/ 717456 h 2239867"/>
                  <a:gd name="connsiteX0" fmla="*/ 0 w 4772025"/>
                  <a:gd name="connsiteY0" fmla="*/ 746536 h 2268947"/>
                  <a:gd name="connsiteX1" fmla="*/ 925514 w 4772025"/>
                  <a:gd name="connsiteY1" fmla="*/ 106772 h 2268947"/>
                  <a:gd name="connsiteX2" fmla="*/ 3856036 w 4772025"/>
                  <a:gd name="connsiteY2" fmla="*/ 40097 h 2268947"/>
                  <a:gd name="connsiteX3" fmla="*/ 4772025 w 4772025"/>
                  <a:gd name="connsiteY3" fmla="*/ 517954 h 2268947"/>
                  <a:gd name="connsiteX4" fmla="*/ 4752975 w 4772025"/>
                  <a:gd name="connsiteY4" fmla="*/ 1962558 h 2268947"/>
                  <a:gd name="connsiteX5" fmla="*/ 4446586 w 4772025"/>
                  <a:gd name="connsiteY5" fmla="*/ 2268947 h 2268947"/>
                  <a:gd name="connsiteX6" fmla="*/ 306389 w 4772025"/>
                  <a:gd name="connsiteY6" fmla="*/ 2268947 h 2268947"/>
                  <a:gd name="connsiteX7" fmla="*/ 0 w 4772025"/>
                  <a:gd name="connsiteY7" fmla="*/ 1962558 h 2268947"/>
                  <a:gd name="connsiteX8" fmla="*/ 0 w 4772025"/>
                  <a:gd name="connsiteY8" fmla="*/ 746536 h 2268947"/>
                  <a:gd name="connsiteX0" fmla="*/ 0 w 4775532"/>
                  <a:gd name="connsiteY0" fmla="*/ 746536 h 2268947"/>
                  <a:gd name="connsiteX1" fmla="*/ 925514 w 4775532"/>
                  <a:gd name="connsiteY1" fmla="*/ 106772 h 2268947"/>
                  <a:gd name="connsiteX2" fmla="*/ 3856036 w 4775532"/>
                  <a:gd name="connsiteY2" fmla="*/ 40097 h 2268947"/>
                  <a:gd name="connsiteX3" fmla="*/ 4772025 w 4775532"/>
                  <a:gd name="connsiteY3" fmla="*/ 517954 h 2268947"/>
                  <a:gd name="connsiteX4" fmla="*/ 4752975 w 4775532"/>
                  <a:gd name="connsiteY4" fmla="*/ 1962558 h 2268947"/>
                  <a:gd name="connsiteX5" fmla="*/ 4446586 w 4775532"/>
                  <a:gd name="connsiteY5" fmla="*/ 2268947 h 2268947"/>
                  <a:gd name="connsiteX6" fmla="*/ 306389 w 4775532"/>
                  <a:gd name="connsiteY6" fmla="*/ 2268947 h 2268947"/>
                  <a:gd name="connsiteX7" fmla="*/ 0 w 4775532"/>
                  <a:gd name="connsiteY7" fmla="*/ 1962558 h 2268947"/>
                  <a:gd name="connsiteX8" fmla="*/ 0 w 4775532"/>
                  <a:gd name="connsiteY8" fmla="*/ 746536 h 2268947"/>
                  <a:gd name="connsiteX0" fmla="*/ 0 w 4833002"/>
                  <a:gd name="connsiteY0" fmla="*/ 746536 h 2268947"/>
                  <a:gd name="connsiteX1" fmla="*/ 925514 w 4833002"/>
                  <a:gd name="connsiteY1" fmla="*/ 106772 h 2268947"/>
                  <a:gd name="connsiteX2" fmla="*/ 3856036 w 4833002"/>
                  <a:gd name="connsiteY2" fmla="*/ 40097 h 2268947"/>
                  <a:gd name="connsiteX3" fmla="*/ 4772025 w 4833002"/>
                  <a:gd name="connsiteY3" fmla="*/ 517954 h 2268947"/>
                  <a:gd name="connsiteX4" fmla="*/ 2400137 w 4833002"/>
                  <a:gd name="connsiteY4" fmla="*/ 1686321 h 2268947"/>
                  <a:gd name="connsiteX5" fmla="*/ 4446586 w 4833002"/>
                  <a:gd name="connsiteY5" fmla="*/ 2268947 h 2268947"/>
                  <a:gd name="connsiteX6" fmla="*/ 306389 w 4833002"/>
                  <a:gd name="connsiteY6" fmla="*/ 2268947 h 2268947"/>
                  <a:gd name="connsiteX7" fmla="*/ 0 w 4833002"/>
                  <a:gd name="connsiteY7" fmla="*/ 1962558 h 2268947"/>
                  <a:gd name="connsiteX8" fmla="*/ 0 w 4833002"/>
                  <a:gd name="connsiteY8" fmla="*/ 746536 h 2268947"/>
                  <a:gd name="connsiteX0" fmla="*/ 0 w 4833002"/>
                  <a:gd name="connsiteY0" fmla="*/ 746536 h 2268947"/>
                  <a:gd name="connsiteX1" fmla="*/ 925514 w 4833002"/>
                  <a:gd name="connsiteY1" fmla="*/ 106772 h 2268947"/>
                  <a:gd name="connsiteX2" fmla="*/ 3856036 w 4833002"/>
                  <a:gd name="connsiteY2" fmla="*/ 40097 h 2268947"/>
                  <a:gd name="connsiteX3" fmla="*/ 4772025 w 4833002"/>
                  <a:gd name="connsiteY3" fmla="*/ 517954 h 2268947"/>
                  <a:gd name="connsiteX4" fmla="*/ 2400137 w 4833002"/>
                  <a:gd name="connsiteY4" fmla="*/ 1686321 h 2268947"/>
                  <a:gd name="connsiteX5" fmla="*/ 306389 w 4833002"/>
                  <a:gd name="connsiteY5" fmla="*/ 2268947 h 2268947"/>
                  <a:gd name="connsiteX6" fmla="*/ 0 w 4833002"/>
                  <a:gd name="connsiteY6" fmla="*/ 1962558 h 2268947"/>
                  <a:gd name="connsiteX7" fmla="*/ 0 w 4833002"/>
                  <a:gd name="connsiteY7" fmla="*/ 746536 h 2268947"/>
                  <a:gd name="connsiteX0" fmla="*/ 0 w 4833002"/>
                  <a:gd name="connsiteY0" fmla="*/ 746536 h 2268947"/>
                  <a:gd name="connsiteX1" fmla="*/ 925514 w 4833002"/>
                  <a:gd name="connsiteY1" fmla="*/ 106772 h 2268947"/>
                  <a:gd name="connsiteX2" fmla="*/ 3856036 w 4833002"/>
                  <a:gd name="connsiteY2" fmla="*/ 40097 h 2268947"/>
                  <a:gd name="connsiteX3" fmla="*/ 4772025 w 4833002"/>
                  <a:gd name="connsiteY3" fmla="*/ 517954 h 2268947"/>
                  <a:gd name="connsiteX4" fmla="*/ 2400137 w 4833002"/>
                  <a:gd name="connsiteY4" fmla="*/ 1686321 h 2268947"/>
                  <a:gd name="connsiteX5" fmla="*/ 306389 w 4833002"/>
                  <a:gd name="connsiteY5" fmla="*/ 2268947 h 2268947"/>
                  <a:gd name="connsiteX6" fmla="*/ 0 w 4833002"/>
                  <a:gd name="connsiteY6" fmla="*/ 1962558 h 2268947"/>
                  <a:gd name="connsiteX7" fmla="*/ 0 w 4833002"/>
                  <a:gd name="connsiteY7" fmla="*/ 746536 h 2268947"/>
                  <a:gd name="connsiteX0" fmla="*/ 0 w 4833002"/>
                  <a:gd name="connsiteY0" fmla="*/ 746536 h 2268947"/>
                  <a:gd name="connsiteX1" fmla="*/ 925514 w 4833002"/>
                  <a:gd name="connsiteY1" fmla="*/ 106772 h 2268947"/>
                  <a:gd name="connsiteX2" fmla="*/ 3856036 w 4833002"/>
                  <a:gd name="connsiteY2" fmla="*/ 40097 h 2268947"/>
                  <a:gd name="connsiteX3" fmla="*/ 4772025 w 4833002"/>
                  <a:gd name="connsiteY3" fmla="*/ 517954 h 2268947"/>
                  <a:gd name="connsiteX4" fmla="*/ 2400137 w 4833002"/>
                  <a:gd name="connsiteY4" fmla="*/ 1686321 h 2268947"/>
                  <a:gd name="connsiteX5" fmla="*/ 306389 w 4833002"/>
                  <a:gd name="connsiteY5" fmla="*/ 2268947 h 2268947"/>
                  <a:gd name="connsiteX6" fmla="*/ 0 w 4833002"/>
                  <a:gd name="connsiteY6" fmla="*/ 1962558 h 2268947"/>
                  <a:gd name="connsiteX7" fmla="*/ 0 w 4833002"/>
                  <a:gd name="connsiteY7" fmla="*/ 746536 h 2268947"/>
                  <a:gd name="connsiteX0" fmla="*/ 0 w 4833002"/>
                  <a:gd name="connsiteY0" fmla="*/ 746536 h 2268947"/>
                  <a:gd name="connsiteX1" fmla="*/ 925514 w 4833002"/>
                  <a:gd name="connsiteY1" fmla="*/ 106772 h 2268947"/>
                  <a:gd name="connsiteX2" fmla="*/ 3856036 w 4833002"/>
                  <a:gd name="connsiteY2" fmla="*/ 40097 h 2268947"/>
                  <a:gd name="connsiteX3" fmla="*/ 4772025 w 4833002"/>
                  <a:gd name="connsiteY3" fmla="*/ 517954 h 2268947"/>
                  <a:gd name="connsiteX4" fmla="*/ 2400137 w 4833002"/>
                  <a:gd name="connsiteY4" fmla="*/ 1686321 h 2268947"/>
                  <a:gd name="connsiteX5" fmla="*/ 306389 w 4833002"/>
                  <a:gd name="connsiteY5" fmla="*/ 2268947 h 2268947"/>
                  <a:gd name="connsiteX6" fmla="*/ 0 w 4833002"/>
                  <a:gd name="connsiteY6" fmla="*/ 1962558 h 2268947"/>
                  <a:gd name="connsiteX7" fmla="*/ 0 w 4833002"/>
                  <a:gd name="connsiteY7" fmla="*/ 746536 h 2268947"/>
                  <a:gd name="connsiteX0" fmla="*/ 0 w 4833002"/>
                  <a:gd name="connsiteY0" fmla="*/ 746536 h 2269220"/>
                  <a:gd name="connsiteX1" fmla="*/ 925514 w 4833002"/>
                  <a:gd name="connsiteY1" fmla="*/ 106772 h 2269220"/>
                  <a:gd name="connsiteX2" fmla="*/ 3856036 w 4833002"/>
                  <a:gd name="connsiteY2" fmla="*/ 40097 h 2269220"/>
                  <a:gd name="connsiteX3" fmla="*/ 4772025 w 4833002"/>
                  <a:gd name="connsiteY3" fmla="*/ 517954 h 2269220"/>
                  <a:gd name="connsiteX4" fmla="*/ 2400137 w 4833002"/>
                  <a:gd name="connsiteY4" fmla="*/ 1686321 h 2269220"/>
                  <a:gd name="connsiteX5" fmla="*/ 306389 w 4833002"/>
                  <a:gd name="connsiteY5" fmla="*/ 2268947 h 2269220"/>
                  <a:gd name="connsiteX6" fmla="*/ 0 w 4833002"/>
                  <a:gd name="connsiteY6" fmla="*/ 1962558 h 2269220"/>
                  <a:gd name="connsiteX7" fmla="*/ 0 w 4833002"/>
                  <a:gd name="connsiteY7" fmla="*/ 746536 h 2269220"/>
                  <a:gd name="connsiteX0" fmla="*/ 0 w 4833002"/>
                  <a:gd name="connsiteY0" fmla="*/ 746536 h 2269220"/>
                  <a:gd name="connsiteX1" fmla="*/ 925514 w 4833002"/>
                  <a:gd name="connsiteY1" fmla="*/ 106772 h 2269220"/>
                  <a:gd name="connsiteX2" fmla="*/ 3856036 w 4833002"/>
                  <a:gd name="connsiteY2" fmla="*/ 40097 h 2269220"/>
                  <a:gd name="connsiteX3" fmla="*/ 4772025 w 4833002"/>
                  <a:gd name="connsiteY3" fmla="*/ 517954 h 2269220"/>
                  <a:gd name="connsiteX4" fmla="*/ 2400137 w 4833002"/>
                  <a:gd name="connsiteY4" fmla="*/ 1686321 h 2269220"/>
                  <a:gd name="connsiteX5" fmla="*/ 306389 w 4833002"/>
                  <a:gd name="connsiteY5" fmla="*/ 2268947 h 2269220"/>
                  <a:gd name="connsiteX6" fmla="*/ 0 w 4833002"/>
                  <a:gd name="connsiteY6" fmla="*/ 1962558 h 2269220"/>
                  <a:gd name="connsiteX7" fmla="*/ 0 w 4833002"/>
                  <a:gd name="connsiteY7" fmla="*/ 746536 h 2269220"/>
                  <a:gd name="connsiteX0" fmla="*/ 55350 w 4888352"/>
                  <a:gd name="connsiteY0" fmla="*/ 746536 h 2268947"/>
                  <a:gd name="connsiteX1" fmla="*/ 980864 w 4888352"/>
                  <a:gd name="connsiteY1" fmla="*/ 106772 h 2268947"/>
                  <a:gd name="connsiteX2" fmla="*/ 3911386 w 4888352"/>
                  <a:gd name="connsiteY2" fmla="*/ 40097 h 2268947"/>
                  <a:gd name="connsiteX3" fmla="*/ 4827375 w 4888352"/>
                  <a:gd name="connsiteY3" fmla="*/ 517954 h 2268947"/>
                  <a:gd name="connsiteX4" fmla="*/ 2455487 w 4888352"/>
                  <a:gd name="connsiteY4" fmla="*/ 1686321 h 2268947"/>
                  <a:gd name="connsiteX5" fmla="*/ 361739 w 4888352"/>
                  <a:gd name="connsiteY5" fmla="*/ 2268947 h 2268947"/>
                  <a:gd name="connsiteX6" fmla="*/ 55350 w 4888352"/>
                  <a:gd name="connsiteY6" fmla="*/ 746536 h 2268947"/>
                  <a:gd name="connsiteX0" fmla="*/ 26110 w 4859112"/>
                  <a:gd name="connsiteY0" fmla="*/ 746536 h 1897457"/>
                  <a:gd name="connsiteX1" fmla="*/ 951624 w 4859112"/>
                  <a:gd name="connsiteY1" fmla="*/ 106772 h 1897457"/>
                  <a:gd name="connsiteX2" fmla="*/ 3882146 w 4859112"/>
                  <a:gd name="connsiteY2" fmla="*/ 40097 h 1897457"/>
                  <a:gd name="connsiteX3" fmla="*/ 4798135 w 4859112"/>
                  <a:gd name="connsiteY3" fmla="*/ 517954 h 1897457"/>
                  <a:gd name="connsiteX4" fmla="*/ 2426247 w 4859112"/>
                  <a:gd name="connsiteY4" fmla="*/ 1686321 h 1897457"/>
                  <a:gd name="connsiteX5" fmla="*/ 532529 w 4859112"/>
                  <a:gd name="connsiteY5" fmla="*/ 1897457 h 1897457"/>
                  <a:gd name="connsiteX6" fmla="*/ 26110 w 4859112"/>
                  <a:gd name="connsiteY6" fmla="*/ 746536 h 1897457"/>
                  <a:gd name="connsiteX0" fmla="*/ 26110 w 4859112"/>
                  <a:gd name="connsiteY0" fmla="*/ 746536 h 2050968"/>
                  <a:gd name="connsiteX1" fmla="*/ 951624 w 4859112"/>
                  <a:gd name="connsiteY1" fmla="*/ 106772 h 2050968"/>
                  <a:gd name="connsiteX2" fmla="*/ 3882146 w 4859112"/>
                  <a:gd name="connsiteY2" fmla="*/ 40097 h 2050968"/>
                  <a:gd name="connsiteX3" fmla="*/ 4798135 w 4859112"/>
                  <a:gd name="connsiteY3" fmla="*/ 517954 h 2050968"/>
                  <a:gd name="connsiteX4" fmla="*/ 2426247 w 4859112"/>
                  <a:gd name="connsiteY4" fmla="*/ 1686321 h 2050968"/>
                  <a:gd name="connsiteX5" fmla="*/ 532529 w 4859112"/>
                  <a:gd name="connsiteY5" fmla="*/ 1897457 h 2050968"/>
                  <a:gd name="connsiteX6" fmla="*/ 26110 w 4859112"/>
                  <a:gd name="connsiteY6" fmla="*/ 746536 h 2050968"/>
                  <a:gd name="connsiteX0" fmla="*/ 26110 w 4859112"/>
                  <a:gd name="connsiteY0" fmla="*/ 746536 h 1964391"/>
                  <a:gd name="connsiteX1" fmla="*/ 951624 w 4859112"/>
                  <a:gd name="connsiteY1" fmla="*/ 106772 h 1964391"/>
                  <a:gd name="connsiteX2" fmla="*/ 3882146 w 4859112"/>
                  <a:gd name="connsiteY2" fmla="*/ 40097 h 1964391"/>
                  <a:gd name="connsiteX3" fmla="*/ 4798135 w 4859112"/>
                  <a:gd name="connsiteY3" fmla="*/ 517954 h 1964391"/>
                  <a:gd name="connsiteX4" fmla="*/ 2426247 w 4859112"/>
                  <a:gd name="connsiteY4" fmla="*/ 1686321 h 1964391"/>
                  <a:gd name="connsiteX5" fmla="*/ 532529 w 4859112"/>
                  <a:gd name="connsiteY5" fmla="*/ 1897457 h 1964391"/>
                  <a:gd name="connsiteX6" fmla="*/ 26110 w 4859112"/>
                  <a:gd name="connsiteY6" fmla="*/ 746536 h 1964391"/>
                  <a:gd name="connsiteX0" fmla="*/ 24683 w 4865061"/>
                  <a:gd name="connsiteY0" fmla="*/ 746536 h 1899271"/>
                  <a:gd name="connsiteX1" fmla="*/ 950197 w 4865061"/>
                  <a:gd name="connsiteY1" fmla="*/ 106772 h 1899271"/>
                  <a:gd name="connsiteX2" fmla="*/ 3880719 w 4865061"/>
                  <a:gd name="connsiteY2" fmla="*/ 40097 h 1899271"/>
                  <a:gd name="connsiteX3" fmla="*/ 4796708 w 4865061"/>
                  <a:gd name="connsiteY3" fmla="*/ 517954 h 1899271"/>
                  <a:gd name="connsiteX4" fmla="*/ 2300993 w 4865061"/>
                  <a:gd name="connsiteY4" fmla="*/ 1000404 h 1899271"/>
                  <a:gd name="connsiteX5" fmla="*/ 531102 w 4865061"/>
                  <a:gd name="connsiteY5" fmla="*/ 1897457 h 1899271"/>
                  <a:gd name="connsiteX6" fmla="*/ 24683 w 4865061"/>
                  <a:gd name="connsiteY6" fmla="*/ 746536 h 1899271"/>
                  <a:gd name="connsiteX0" fmla="*/ 24683 w 3986638"/>
                  <a:gd name="connsiteY0" fmla="*/ 757669 h 1910344"/>
                  <a:gd name="connsiteX1" fmla="*/ 950197 w 3986638"/>
                  <a:gd name="connsiteY1" fmla="*/ 117905 h 1910344"/>
                  <a:gd name="connsiteX2" fmla="*/ 3880719 w 3986638"/>
                  <a:gd name="connsiteY2" fmla="*/ 51230 h 1910344"/>
                  <a:gd name="connsiteX3" fmla="*/ 3244029 w 3986638"/>
                  <a:gd name="connsiteY3" fmla="*/ 681537 h 1910344"/>
                  <a:gd name="connsiteX4" fmla="*/ 2300993 w 3986638"/>
                  <a:gd name="connsiteY4" fmla="*/ 1011537 h 1910344"/>
                  <a:gd name="connsiteX5" fmla="*/ 531102 w 3986638"/>
                  <a:gd name="connsiteY5" fmla="*/ 1908590 h 1910344"/>
                  <a:gd name="connsiteX6" fmla="*/ 24683 w 3986638"/>
                  <a:gd name="connsiteY6" fmla="*/ 757669 h 1910344"/>
                  <a:gd name="connsiteX0" fmla="*/ 24683 w 3252650"/>
                  <a:gd name="connsiteY0" fmla="*/ 692832 h 1845507"/>
                  <a:gd name="connsiteX1" fmla="*/ 950197 w 3252650"/>
                  <a:gd name="connsiteY1" fmla="*/ 53068 h 1845507"/>
                  <a:gd name="connsiteX2" fmla="*/ 2661486 w 3252650"/>
                  <a:gd name="connsiteY2" fmla="*/ 100709 h 1845507"/>
                  <a:gd name="connsiteX3" fmla="*/ 3244029 w 3252650"/>
                  <a:gd name="connsiteY3" fmla="*/ 616700 h 1845507"/>
                  <a:gd name="connsiteX4" fmla="*/ 2300993 w 3252650"/>
                  <a:gd name="connsiteY4" fmla="*/ 946700 h 1845507"/>
                  <a:gd name="connsiteX5" fmla="*/ 531102 w 3252650"/>
                  <a:gd name="connsiteY5" fmla="*/ 1843753 h 1845507"/>
                  <a:gd name="connsiteX6" fmla="*/ 24683 w 3252650"/>
                  <a:gd name="connsiteY6" fmla="*/ 692832 h 1845507"/>
                  <a:gd name="connsiteX0" fmla="*/ 24683 w 2976360"/>
                  <a:gd name="connsiteY0" fmla="*/ 692410 h 1845089"/>
                  <a:gd name="connsiteX1" fmla="*/ 950197 w 2976360"/>
                  <a:gd name="connsiteY1" fmla="*/ 52646 h 1845089"/>
                  <a:gd name="connsiteX2" fmla="*/ 2661486 w 2976360"/>
                  <a:gd name="connsiteY2" fmla="*/ 100287 h 1845089"/>
                  <a:gd name="connsiteX3" fmla="*/ 2948738 w 2976360"/>
                  <a:gd name="connsiteY3" fmla="*/ 606752 h 1845089"/>
                  <a:gd name="connsiteX4" fmla="*/ 2300993 w 2976360"/>
                  <a:gd name="connsiteY4" fmla="*/ 946278 h 1845089"/>
                  <a:gd name="connsiteX5" fmla="*/ 531102 w 2976360"/>
                  <a:gd name="connsiteY5" fmla="*/ 1843331 h 1845089"/>
                  <a:gd name="connsiteX6" fmla="*/ 24683 w 2976360"/>
                  <a:gd name="connsiteY6" fmla="*/ 692410 h 1845089"/>
                  <a:gd name="connsiteX0" fmla="*/ 10303 w 2961980"/>
                  <a:gd name="connsiteY0" fmla="*/ 692410 h 1693005"/>
                  <a:gd name="connsiteX1" fmla="*/ 935817 w 2961980"/>
                  <a:gd name="connsiteY1" fmla="*/ 52646 h 1693005"/>
                  <a:gd name="connsiteX2" fmla="*/ 2647106 w 2961980"/>
                  <a:gd name="connsiteY2" fmla="*/ 100287 h 1693005"/>
                  <a:gd name="connsiteX3" fmla="*/ 2934358 w 2961980"/>
                  <a:gd name="connsiteY3" fmla="*/ 606752 h 1693005"/>
                  <a:gd name="connsiteX4" fmla="*/ 2286613 w 2961980"/>
                  <a:gd name="connsiteY4" fmla="*/ 946278 h 1693005"/>
                  <a:gd name="connsiteX5" fmla="*/ 983466 w 2961980"/>
                  <a:gd name="connsiteY5" fmla="*/ 1690896 h 1693005"/>
                  <a:gd name="connsiteX6" fmla="*/ 10303 w 2961980"/>
                  <a:gd name="connsiteY6" fmla="*/ 692410 h 1693005"/>
                  <a:gd name="connsiteX0" fmla="*/ 29263 w 2980940"/>
                  <a:gd name="connsiteY0" fmla="*/ 692410 h 1692195"/>
                  <a:gd name="connsiteX1" fmla="*/ 954777 w 2980940"/>
                  <a:gd name="connsiteY1" fmla="*/ 52646 h 1692195"/>
                  <a:gd name="connsiteX2" fmla="*/ 2666066 w 2980940"/>
                  <a:gd name="connsiteY2" fmla="*/ 100287 h 1692195"/>
                  <a:gd name="connsiteX3" fmla="*/ 2953318 w 2980940"/>
                  <a:gd name="connsiteY3" fmla="*/ 606752 h 1692195"/>
                  <a:gd name="connsiteX4" fmla="*/ 2305573 w 2980940"/>
                  <a:gd name="connsiteY4" fmla="*/ 946278 h 1692195"/>
                  <a:gd name="connsiteX5" fmla="*/ 1002426 w 2980940"/>
                  <a:gd name="connsiteY5" fmla="*/ 1690896 h 1692195"/>
                  <a:gd name="connsiteX6" fmla="*/ 29263 w 2980940"/>
                  <a:gd name="connsiteY6" fmla="*/ 692410 h 1692195"/>
                  <a:gd name="connsiteX0" fmla="*/ 27137 w 2978814"/>
                  <a:gd name="connsiteY0" fmla="*/ 692410 h 1691145"/>
                  <a:gd name="connsiteX1" fmla="*/ 952651 w 2978814"/>
                  <a:gd name="connsiteY1" fmla="*/ 52646 h 1691145"/>
                  <a:gd name="connsiteX2" fmla="*/ 2663940 w 2978814"/>
                  <a:gd name="connsiteY2" fmla="*/ 100287 h 1691145"/>
                  <a:gd name="connsiteX3" fmla="*/ 2951192 w 2978814"/>
                  <a:gd name="connsiteY3" fmla="*/ 606752 h 1691145"/>
                  <a:gd name="connsiteX4" fmla="*/ 2303447 w 2978814"/>
                  <a:gd name="connsiteY4" fmla="*/ 946278 h 1691145"/>
                  <a:gd name="connsiteX5" fmla="*/ 1000300 w 2978814"/>
                  <a:gd name="connsiteY5" fmla="*/ 1690896 h 1691145"/>
                  <a:gd name="connsiteX6" fmla="*/ 27137 w 2978814"/>
                  <a:gd name="connsiteY6" fmla="*/ 692410 h 1691145"/>
                  <a:gd name="connsiteX0" fmla="*/ 27137 w 2978815"/>
                  <a:gd name="connsiteY0" fmla="*/ 687259 h 1685994"/>
                  <a:gd name="connsiteX1" fmla="*/ 952651 w 2978815"/>
                  <a:gd name="connsiteY1" fmla="*/ 47495 h 1685994"/>
                  <a:gd name="connsiteX2" fmla="*/ 2663940 w 2978815"/>
                  <a:gd name="connsiteY2" fmla="*/ 95136 h 1685994"/>
                  <a:gd name="connsiteX3" fmla="*/ 2951193 w 2978815"/>
                  <a:gd name="connsiteY3" fmla="*/ 477766 h 1685994"/>
                  <a:gd name="connsiteX4" fmla="*/ 2303447 w 2978815"/>
                  <a:gd name="connsiteY4" fmla="*/ 941127 h 1685994"/>
                  <a:gd name="connsiteX5" fmla="*/ 1000300 w 2978815"/>
                  <a:gd name="connsiteY5" fmla="*/ 1685745 h 1685994"/>
                  <a:gd name="connsiteX6" fmla="*/ 27137 w 2978815"/>
                  <a:gd name="connsiteY6" fmla="*/ 687259 h 1685994"/>
                  <a:gd name="connsiteX0" fmla="*/ 10716 w 2949010"/>
                  <a:gd name="connsiteY0" fmla="*/ 687259 h 1685856"/>
                  <a:gd name="connsiteX1" fmla="*/ 936230 w 2949010"/>
                  <a:gd name="connsiteY1" fmla="*/ 47495 h 1685856"/>
                  <a:gd name="connsiteX2" fmla="*/ 2647519 w 2949010"/>
                  <a:gd name="connsiteY2" fmla="*/ 95136 h 1685856"/>
                  <a:gd name="connsiteX3" fmla="*/ 2934772 w 2949010"/>
                  <a:gd name="connsiteY3" fmla="*/ 477766 h 1685856"/>
                  <a:gd name="connsiteX4" fmla="*/ 2473202 w 2949010"/>
                  <a:gd name="connsiteY4" fmla="*/ 750620 h 1685856"/>
                  <a:gd name="connsiteX5" fmla="*/ 983879 w 2949010"/>
                  <a:gd name="connsiteY5" fmla="*/ 1685745 h 1685856"/>
                  <a:gd name="connsiteX6" fmla="*/ 10716 w 2949010"/>
                  <a:gd name="connsiteY6" fmla="*/ 687259 h 1685856"/>
                  <a:gd name="connsiteX0" fmla="*/ 8357 w 2946652"/>
                  <a:gd name="connsiteY0" fmla="*/ 687259 h 1685967"/>
                  <a:gd name="connsiteX1" fmla="*/ 933871 w 2946652"/>
                  <a:gd name="connsiteY1" fmla="*/ 47495 h 1685967"/>
                  <a:gd name="connsiteX2" fmla="*/ 2645160 w 2946652"/>
                  <a:gd name="connsiteY2" fmla="*/ 95136 h 1685967"/>
                  <a:gd name="connsiteX3" fmla="*/ 2932413 w 2946652"/>
                  <a:gd name="connsiteY3" fmla="*/ 477766 h 1685967"/>
                  <a:gd name="connsiteX4" fmla="*/ 2470843 w 2946652"/>
                  <a:gd name="connsiteY4" fmla="*/ 750620 h 1685967"/>
                  <a:gd name="connsiteX5" fmla="*/ 1194316 w 2946652"/>
                  <a:gd name="connsiteY5" fmla="*/ 1685856 h 1685967"/>
                  <a:gd name="connsiteX6" fmla="*/ 8357 w 2946652"/>
                  <a:gd name="connsiteY6" fmla="*/ 687259 h 1685967"/>
                  <a:gd name="connsiteX0" fmla="*/ 20635 w 2958930"/>
                  <a:gd name="connsiteY0" fmla="*/ 687259 h 1686219"/>
                  <a:gd name="connsiteX1" fmla="*/ 946149 w 2958930"/>
                  <a:gd name="connsiteY1" fmla="*/ 47495 h 1686219"/>
                  <a:gd name="connsiteX2" fmla="*/ 2657438 w 2958930"/>
                  <a:gd name="connsiteY2" fmla="*/ 95136 h 1686219"/>
                  <a:gd name="connsiteX3" fmla="*/ 2944691 w 2958930"/>
                  <a:gd name="connsiteY3" fmla="*/ 477766 h 1686219"/>
                  <a:gd name="connsiteX4" fmla="*/ 2483121 w 2958930"/>
                  <a:gd name="connsiteY4" fmla="*/ 750620 h 1686219"/>
                  <a:gd name="connsiteX5" fmla="*/ 1206594 w 2958930"/>
                  <a:gd name="connsiteY5" fmla="*/ 1685856 h 1686219"/>
                  <a:gd name="connsiteX6" fmla="*/ 20635 w 2958930"/>
                  <a:gd name="connsiteY6" fmla="*/ 687259 h 1686219"/>
                  <a:gd name="connsiteX0" fmla="*/ 20635 w 2981980"/>
                  <a:gd name="connsiteY0" fmla="*/ 687259 h 1686219"/>
                  <a:gd name="connsiteX1" fmla="*/ 946149 w 2981980"/>
                  <a:gd name="connsiteY1" fmla="*/ 47495 h 1686219"/>
                  <a:gd name="connsiteX2" fmla="*/ 2657438 w 2981980"/>
                  <a:gd name="connsiteY2" fmla="*/ 95136 h 1686219"/>
                  <a:gd name="connsiteX3" fmla="*/ 2944691 w 2981980"/>
                  <a:gd name="connsiteY3" fmla="*/ 477766 h 1686219"/>
                  <a:gd name="connsiteX4" fmla="*/ 2483121 w 2981980"/>
                  <a:gd name="connsiteY4" fmla="*/ 750620 h 1686219"/>
                  <a:gd name="connsiteX5" fmla="*/ 1206594 w 2981980"/>
                  <a:gd name="connsiteY5" fmla="*/ 1685856 h 1686219"/>
                  <a:gd name="connsiteX6" fmla="*/ 20635 w 2981980"/>
                  <a:gd name="connsiteY6" fmla="*/ 687259 h 168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1980" h="1686219">
                    <a:moveTo>
                      <a:pt x="20635" y="687259"/>
                    </a:moveTo>
                    <a:cubicBezTo>
                      <a:pt x="123822" y="326897"/>
                      <a:pt x="506682" y="146182"/>
                      <a:pt x="946149" y="47495"/>
                    </a:cubicBezTo>
                    <a:cubicBezTo>
                      <a:pt x="1385616" y="-51192"/>
                      <a:pt x="2324348" y="23424"/>
                      <a:pt x="2657438" y="95136"/>
                    </a:cubicBezTo>
                    <a:cubicBezTo>
                      <a:pt x="2990528" y="166848"/>
                      <a:pt x="3026946" y="330413"/>
                      <a:pt x="2944691" y="477766"/>
                    </a:cubicBezTo>
                    <a:cubicBezTo>
                      <a:pt x="2862436" y="625119"/>
                      <a:pt x="2772804" y="549272"/>
                      <a:pt x="2483121" y="750620"/>
                    </a:cubicBezTo>
                    <a:cubicBezTo>
                      <a:pt x="2193438" y="951968"/>
                      <a:pt x="2228861" y="1667841"/>
                      <a:pt x="1206594" y="1685856"/>
                    </a:cubicBezTo>
                    <a:cubicBezTo>
                      <a:pt x="184327" y="1703871"/>
                      <a:pt x="-82552" y="1047621"/>
                      <a:pt x="20635" y="687259"/>
                    </a:cubicBezTo>
                    <a:close/>
                  </a:path>
                </a:pathLst>
              </a:custGeom>
              <a:gradFill flip="none" rotWithShape="1">
                <a:gsLst>
                  <a:gs pos="2000">
                    <a:srgbClr val="FF4BB2"/>
                  </a:gs>
                  <a:gs pos="100000">
                    <a:srgbClr val="FFE5E9"/>
                  </a:gs>
                </a:gsLst>
                <a:lin ang="13500000" scaled="0"/>
                <a:tileRect/>
              </a:gradFill>
              <a:ln>
                <a:noFill/>
              </a:ln>
              <a:effectLst>
                <a:outerShdw blurRad="76200" dist="12700" dir="8100000" sy="-23000" kx="8004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 name="アーチ 14"/>
              <p:cNvSpPr/>
              <p:nvPr/>
            </p:nvSpPr>
            <p:spPr>
              <a:xfrm rot="10800000">
                <a:off x="792832" y="1205105"/>
                <a:ext cx="400050" cy="224790"/>
              </a:xfrm>
              <a:prstGeom prst="blockArc">
                <a:avLst>
                  <a:gd name="adj1" fmla="val 12135797"/>
                  <a:gd name="adj2" fmla="val 21496646"/>
                  <a:gd name="adj3" fmla="val 12980"/>
                </a:avLst>
              </a:prstGeom>
              <a:solidFill>
                <a:srgbClr val="FF33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 name="円/楕円 19"/>
              <p:cNvSpPr/>
              <p:nvPr/>
            </p:nvSpPr>
            <p:spPr>
              <a:xfrm>
                <a:off x="1257961" y="1797086"/>
                <a:ext cx="258395" cy="416116"/>
              </a:xfrm>
              <a:custGeom>
                <a:avLst/>
                <a:gdLst>
                  <a:gd name="connsiteX0" fmla="*/ 0 w 429895"/>
                  <a:gd name="connsiteY0" fmla="*/ 262573 h 525145"/>
                  <a:gd name="connsiteX1" fmla="*/ 214948 w 429895"/>
                  <a:gd name="connsiteY1" fmla="*/ 0 h 525145"/>
                  <a:gd name="connsiteX2" fmla="*/ 429896 w 429895"/>
                  <a:gd name="connsiteY2" fmla="*/ 262573 h 525145"/>
                  <a:gd name="connsiteX3" fmla="*/ 214948 w 429895"/>
                  <a:gd name="connsiteY3" fmla="*/ 525146 h 525145"/>
                  <a:gd name="connsiteX4" fmla="*/ 0 w 429895"/>
                  <a:gd name="connsiteY4" fmla="*/ 262573 h 525145"/>
                  <a:gd name="connsiteX0" fmla="*/ 0 w 341186"/>
                  <a:gd name="connsiteY0" fmla="*/ 269405 h 525162"/>
                  <a:gd name="connsiteX1" fmla="*/ 126238 w 341186"/>
                  <a:gd name="connsiteY1" fmla="*/ 8 h 525162"/>
                  <a:gd name="connsiteX2" fmla="*/ 341186 w 341186"/>
                  <a:gd name="connsiteY2" fmla="*/ 262581 h 525162"/>
                  <a:gd name="connsiteX3" fmla="*/ 126238 w 341186"/>
                  <a:gd name="connsiteY3" fmla="*/ 525154 h 525162"/>
                  <a:gd name="connsiteX4" fmla="*/ 0 w 341186"/>
                  <a:gd name="connsiteY4" fmla="*/ 269405 h 525162"/>
                  <a:gd name="connsiteX0" fmla="*/ 0 w 346633"/>
                  <a:gd name="connsiteY0" fmla="*/ 285617 h 541374"/>
                  <a:gd name="connsiteX1" fmla="*/ 126238 w 346633"/>
                  <a:gd name="connsiteY1" fmla="*/ 16220 h 541374"/>
                  <a:gd name="connsiteX2" fmla="*/ 286764 w 346633"/>
                  <a:gd name="connsiteY2" fmla="*/ 57157 h 541374"/>
                  <a:gd name="connsiteX3" fmla="*/ 341186 w 346633"/>
                  <a:gd name="connsiteY3" fmla="*/ 278793 h 541374"/>
                  <a:gd name="connsiteX4" fmla="*/ 126238 w 346633"/>
                  <a:gd name="connsiteY4" fmla="*/ 541366 h 541374"/>
                  <a:gd name="connsiteX5" fmla="*/ 0 w 346633"/>
                  <a:gd name="connsiteY5" fmla="*/ 285617 h 541374"/>
                  <a:gd name="connsiteX0" fmla="*/ 0 w 342921"/>
                  <a:gd name="connsiteY0" fmla="*/ 285617 h 573766"/>
                  <a:gd name="connsiteX1" fmla="*/ 126238 w 342921"/>
                  <a:gd name="connsiteY1" fmla="*/ 16220 h 573766"/>
                  <a:gd name="connsiteX2" fmla="*/ 286764 w 342921"/>
                  <a:gd name="connsiteY2" fmla="*/ 57157 h 573766"/>
                  <a:gd name="connsiteX3" fmla="*/ 341186 w 342921"/>
                  <a:gd name="connsiteY3" fmla="*/ 278793 h 573766"/>
                  <a:gd name="connsiteX4" fmla="*/ 287065 w 342921"/>
                  <a:gd name="connsiteY4" fmla="*/ 541374 h 573766"/>
                  <a:gd name="connsiteX5" fmla="*/ 126238 w 342921"/>
                  <a:gd name="connsiteY5" fmla="*/ 541366 h 573766"/>
                  <a:gd name="connsiteX6" fmla="*/ 0 w 342921"/>
                  <a:gd name="connsiteY6" fmla="*/ 285617 h 573766"/>
                  <a:gd name="connsiteX0" fmla="*/ 0 w 342921"/>
                  <a:gd name="connsiteY0" fmla="*/ 285617 h 560916"/>
                  <a:gd name="connsiteX1" fmla="*/ 126238 w 342921"/>
                  <a:gd name="connsiteY1" fmla="*/ 16220 h 560916"/>
                  <a:gd name="connsiteX2" fmla="*/ 286764 w 342921"/>
                  <a:gd name="connsiteY2" fmla="*/ 57157 h 560916"/>
                  <a:gd name="connsiteX3" fmla="*/ 341186 w 342921"/>
                  <a:gd name="connsiteY3" fmla="*/ 278793 h 560916"/>
                  <a:gd name="connsiteX4" fmla="*/ 287065 w 342921"/>
                  <a:gd name="connsiteY4" fmla="*/ 541374 h 560916"/>
                  <a:gd name="connsiteX5" fmla="*/ 126238 w 342921"/>
                  <a:gd name="connsiteY5" fmla="*/ 541366 h 560916"/>
                  <a:gd name="connsiteX6" fmla="*/ 0 w 342921"/>
                  <a:gd name="connsiteY6" fmla="*/ 538829 h 560916"/>
                  <a:gd name="connsiteX7" fmla="*/ 0 w 342921"/>
                  <a:gd name="connsiteY7" fmla="*/ 285617 h 560916"/>
                  <a:gd name="connsiteX0" fmla="*/ 3372 w 346293"/>
                  <a:gd name="connsiteY0" fmla="*/ 285617 h 560916"/>
                  <a:gd name="connsiteX1" fmla="*/ 129610 w 346293"/>
                  <a:gd name="connsiteY1" fmla="*/ 16220 h 560916"/>
                  <a:gd name="connsiteX2" fmla="*/ 290136 w 346293"/>
                  <a:gd name="connsiteY2" fmla="*/ 57157 h 560916"/>
                  <a:gd name="connsiteX3" fmla="*/ 344558 w 346293"/>
                  <a:gd name="connsiteY3" fmla="*/ 278793 h 560916"/>
                  <a:gd name="connsiteX4" fmla="*/ 290437 w 346293"/>
                  <a:gd name="connsiteY4" fmla="*/ 541374 h 560916"/>
                  <a:gd name="connsiteX5" fmla="*/ 129610 w 346293"/>
                  <a:gd name="connsiteY5" fmla="*/ 541366 h 560916"/>
                  <a:gd name="connsiteX6" fmla="*/ 3372 w 346293"/>
                  <a:gd name="connsiteY6" fmla="*/ 538829 h 560916"/>
                  <a:gd name="connsiteX7" fmla="*/ 85264 w 346293"/>
                  <a:gd name="connsiteY7" fmla="*/ 382281 h 560916"/>
                  <a:gd name="connsiteX8" fmla="*/ 3372 w 346293"/>
                  <a:gd name="connsiteY8" fmla="*/ 285617 h 560916"/>
                  <a:gd name="connsiteX0" fmla="*/ 6652 w 349573"/>
                  <a:gd name="connsiteY0" fmla="*/ 285617 h 570006"/>
                  <a:gd name="connsiteX1" fmla="*/ 132890 w 349573"/>
                  <a:gd name="connsiteY1" fmla="*/ 16220 h 570006"/>
                  <a:gd name="connsiteX2" fmla="*/ 293416 w 349573"/>
                  <a:gd name="connsiteY2" fmla="*/ 57157 h 570006"/>
                  <a:gd name="connsiteX3" fmla="*/ 347838 w 349573"/>
                  <a:gd name="connsiteY3" fmla="*/ 278793 h 570006"/>
                  <a:gd name="connsiteX4" fmla="*/ 293717 w 349573"/>
                  <a:gd name="connsiteY4" fmla="*/ 541374 h 570006"/>
                  <a:gd name="connsiteX5" fmla="*/ 132890 w 349573"/>
                  <a:gd name="connsiteY5" fmla="*/ 541366 h 570006"/>
                  <a:gd name="connsiteX6" fmla="*/ 3280 w 349573"/>
                  <a:gd name="connsiteY6" fmla="*/ 560916 h 570006"/>
                  <a:gd name="connsiteX7" fmla="*/ 88544 w 349573"/>
                  <a:gd name="connsiteY7" fmla="*/ 382281 h 570006"/>
                  <a:gd name="connsiteX8" fmla="*/ 6652 w 349573"/>
                  <a:gd name="connsiteY8" fmla="*/ 285617 h 570006"/>
                  <a:gd name="connsiteX0" fmla="*/ 40803 w 349573"/>
                  <a:gd name="connsiteY0" fmla="*/ 183130 h 563017"/>
                  <a:gd name="connsiteX1" fmla="*/ 132890 w 349573"/>
                  <a:gd name="connsiteY1" fmla="*/ 9231 h 563017"/>
                  <a:gd name="connsiteX2" fmla="*/ 293416 w 349573"/>
                  <a:gd name="connsiteY2" fmla="*/ 50168 h 563017"/>
                  <a:gd name="connsiteX3" fmla="*/ 347838 w 349573"/>
                  <a:gd name="connsiteY3" fmla="*/ 271804 h 563017"/>
                  <a:gd name="connsiteX4" fmla="*/ 293717 w 349573"/>
                  <a:gd name="connsiteY4" fmla="*/ 534385 h 563017"/>
                  <a:gd name="connsiteX5" fmla="*/ 132890 w 349573"/>
                  <a:gd name="connsiteY5" fmla="*/ 534377 h 563017"/>
                  <a:gd name="connsiteX6" fmla="*/ 3280 w 349573"/>
                  <a:gd name="connsiteY6" fmla="*/ 553927 h 563017"/>
                  <a:gd name="connsiteX7" fmla="*/ 88544 w 349573"/>
                  <a:gd name="connsiteY7" fmla="*/ 375292 h 563017"/>
                  <a:gd name="connsiteX8" fmla="*/ 40803 w 349573"/>
                  <a:gd name="connsiteY8" fmla="*/ 183130 h 563017"/>
                  <a:gd name="connsiteX0" fmla="*/ 40803 w 349573"/>
                  <a:gd name="connsiteY0" fmla="*/ 183130 h 570173"/>
                  <a:gd name="connsiteX1" fmla="*/ 132890 w 349573"/>
                  <a:gd name="connsiteY1" fmla="*/ 9231 h 570173"/>
                  <a:gd name="connsiteX2" fmla="*/ 293416 w 349573"/>
                  <a:gd name="connsiteY2" fmla="*/ 50168 h 570173"/>
                  <a:gd name="connsiteX3" fmla="*/ 347838 w 349573"/>
                  <a:gd name="connsiteY3" fmla="*/ 271804 h 570173"/>
                  <a:gd name="connsiteX4" fmla="*/ 293717 w 349573"/>
                  <a:gd name="connsiteY4" fmla="*/ 534385 h 570173"/>
                  <a:gd name="connsiteX5" fmla="*/ 132890 w 349573"/>
                  <a:gd name="connsiteY5" fmla="*/ 563017 h 570173"/>
                  <a:gd name="connsiteX6" fmla="*/ 3280 w 349573"/>
                  <a:gd name="connsiteY6" fmla="*/ 553927 h 570173"/>
                  <a:gd name="connsiteX7" fmla="*/ 88544 w 349573"/>
                  <a:gd name="connsiteY7" fmla="*/ 375292 h 570173"/>
                  <a:gd name="connsiteX8" fmla="*/ 40803 w 349573"/>
                  <a:gd name="connsiteY8" fmla="*/ 183130 h 570173"/>
                  <a:gd name="connsiteX0" fmla="*/ 40803 w 349573"/>
                  <a:gd name="connsiteY0" fmla="*/ 152072 h 539115"/>
                  <a:gd name="connsiteX1" fmla="*/ 136604 w 349573"/>
                  <a:gd name="connsiteY1" fmla="*/ 39582 h 539115"/>
                  <a:gd name="connsiteX2" fmla="*/ 293416 w 349573"/>
                  <a:gd name="connsiteY2" fmla="*/ 19110 h 539115"/>
                  <a:gd name="connsiteX3" fmla="*/ 347838 w 349573"/>
                  <a:gd name="connsiteY3" fmla="*/ 240746 h 539115"/>
                  <a:gd name="connsiteX4" fmla="*/ 293717 w 349573"/>
                  <a:gd name="connsiteY4" fmla="*/ 503327 h 539115"/>
                  <a:gd name="connsiteX5" fmla="*/ 132890 w 349573"/>
                  <a:gd name="connsiteY5" fmla="*/ 531959 h 539115"/>
                  <a:gd name="connsiteX6" fmla="*/ 3280 w 349573"/>
                  <a:gd name="connsiteY6" fmla="*/ 522869 h 539115"/>
                  <a:gd name="connsiteX7" fmla="*/ 88544 w 349573"/>
                  <a:gd name="connsiteY7" fmla="*/ 344234 h 539115"/>
                  <a:gd name="connsiteX8" fmla="*/ 40803 w 349573"/>
                  <a:gd name="connsiteY8" fmla="*/ 152072 h 539115"/>
                  <a:gd name="connsiteX0" fmla="*/ 40803 w 349573"/>
                  <a:gd name="connsiteY0" fmla="*/ 113636 h 500679"/>
                  <a:gd name="connsiteX1" fmla="*/ 136604 w 349573"/>
                  <a:gd name="connsiteY1" fmla="*/ 1146 h 500679"/>
                  <a:gd name="connsiteX2" fmla="*/ 293416 w 349573"/>
                  <a:gd name="connsiteY2" fmla="*/ 68187 h 500679"/>
                  <a:gd name="connsiteX3" fmla="*/ 347838 w 349573"/>
                  <a:gd name="connsiteY3" fmla="*/ 202310 h 500679"/>
                  <a:gd name="connsiteX4" fmla="*/ 293717 w 349573"/>
                  <a:gd name="connsiteY4" fmla="*/ 464891 h 500679"/>
                  <a:gd name="connsiteX5" fmla="*/ 132890 w 349573"/>
                  <a:gd name="connsiteY5" fmla="*/ 493523 h 500679"/>
                  <a:gd name="connsiteX6" fmla="*/ 3280 w 349573"/>
                  <a:gd name="connsiteY6" fmla="*/ 484433 h 500679"/>
                  <a:gd name="connsiteX7" fmla="*/ 88544 w 349573"/>
                  <a:gd name="connsiteY7" fmla="*/ 305798 h 500679"/>
                  <a:gd name="connsiteX8" fmla="*/ 40803 w 349573"/>
                  <a:gd name="connsiteY8" fmla="*/ 113636 h 500679"/>
                  <a:gd name="connsiteX0" fmla="*/ 40803 w 349573"/>
                  <a:gd name="connsiteY0" fmla="*/ 122471 h 509514"/>
                  <a:gd name="connsiteX1" fmla="*/ 136604 w 349573"/>
                  <a:gd name="connsiteY1" fmla="*/ 9981 h 509514"/>
                  <a:gd name="connsiteX2" fmla="*/ 293416 w 349573"/>
                  <a:gd name="connsiteY2" fmla="*/ 77022 h 509514"/>
                  <a:gd name="connsiteX3" fmla="*/ 347838 w 349573"/>
                  <a:gd name="connsiteY3" fmla="*/ 211145 h 509514"/>
                  <a:gd name="connsiteX4" fmla="*/ 293717 w 349573"/>
                  <a:gd name="connsiteY4" fmla="*/ 473726 h 509514"/>
                  <a:gd name="connsiteX5" fmla="*/ 132890 w 349573"/>
                  <a:gd name="connsiteY5" fmla="*/ 502358 h 509514"/>
                  <a:gd name="connsiteX6" fmla="*/ 3280 w 349573"/>
                  <a:gd name="connsiteY6" fmla="*/ 493268 h 509514"/>
                  <a:gd name="connsiteX7" fmla="*/ 88544 w 349573"/>
                  <a:gd name="connsiteY7" fmla="*/ 314633 h 509514"/>
                  <a:gd name="connsiteX8" fmla="*/ 40803 w 349573"/>
                  <a:gd name="connsiteY8" fmla="*/ 122471 h 509514"/>
                  <a:gd name="connsiteX0" fmla="*/ 40803 w 363310"/>
                  <a:gd name="connsiteY0" fmla="*/ 122471 h 527792"/>
                  <a:gd name="connsiteX1" fmla="*/ 136604 w 363310"/>
                  <a:gd name="connsiteY1" fmla="*/ 9981 h 527792"/>
                  <a:gd name="connsiteX2" fmla="*/ 293416 w 363310"/>
                  <a:gd name="connsiteY2" fmla="*/ 77022 h 527792"/>
                  <a:gd name="connsiteX3" fmla="*/ 347838 w 363310"/>
                  <a:gd name="connsiteY3" fmla="*/ 211145 h 527792"/>
                  <a:gd name="connsiteX4" fmla="*/ 349573 w 363310"/>
                  <a:gd name="connsiteY4" fmla="*/ 509514 h 527792"/>
                  <a:gd name="connsiteX5" fmla="*/ 132890 w 363310"/>
                  <a:gd name="connsiteY5" fmla="*/ 502358 h 527792"/>
                  <a:gd name="connsiteX6" fmla="*/ 3280 w 363310"/>
                  <a:gd name="connsiteY6" fmla="*/ 493268 h 527792"/>
                  <a:gd name="connsiteX7" fmla="*/ 88544 w 363310"/>
                  <a:gd name="connsiteY7" fmla="*/ 314633 h 527792"/>
                  <a:gd name="connsiteX8" fmla="*/ 40803 w 363310"/>
                  <a:gd name="connsiteY8" fmla="*/ 122471 h 527792"/>
                  <a:gd name="connsiteX0" fmla="*/ 40803 w 374781"/>
                  <a:gd name="connsiteY0" fmla="*/ 122471 h 509948"/>
                  <a:gd name="connsiteX1" fmla="*/ 136604 w 374781"/>
                  <a:gd name="connsiteY1" fmla="*/ 9981 h 509948"/>
                  <a:gd name="connsiteX2" fmla="*/ 293416 w 374781"/>
                  <a:gd name="connsiteY2" fmla="*/ 77022 h 509948"/>
                  <a:gd name="connsiteX3" fmla="*/ 347838 w 374781"/>
                  <a:gd name="connsiteY3" fmla="*/ 211145 h 509948"/>
                  <a:gd name="connsiteX4" fmla="*/ 363310 w 374781"/>
                  <a:gd name="connsiteY4" fmla="*/ 485242 h 509948"/>
                  <a:gd name="connsiteX5" fmla="*/ 132890 w 374781"/>
                  <a:gd name="connsiteY5" fmla="*/ 502358 h 509948"/>
                  <a:gd name="connsiteX6" fmla="*/ 3280 w 374781"/>
                  <a:gd name="connsiteY6" fmla="*/ 493268 h 509948"/>
                  <a:gd name="connsiteX7" fmla="*/ 88544 w 374781"/>
                  <a:gd name="connsiteY7" fmla="*/ 314633 h 509948"/>
                  <a:gd name="connsiteX8" fmla="*/ 40803 w 374781"/>
                  <a:gd name="connsiteY8" fmla="*/ 122471 h 509948"/>
                  <a:gd name="connsiteX0" fmla="*/ 40803 w 374781"/>
                  <a:gd name="connsiteY0" fmla="*/ 105696 h 493173"/>
                  <a:gd name="connsiteX1" fmla="*/ 138879 w 374781"/>
                  <a:gd name="connsiteY1" fmla="*/ 25584 h 493173"/>
                  <a:gd name="connsiteX2" fmla="*/ 293416 w 374781"/>
                  <a:gd name="connsiteY2" fmla="*/ 60247 h 493173"/>
                  <a:gd name="connsiteX3" fmla="*/ 347838 w 374781"/>
                  <a:gd name="connsiteY3" fmla="*/ 194370 h 493173"/>
                  <a:gd name="connsiteX4" fmla="*/ 363310 w 374781"/>
                  <a:gd name="connsiteY4" fmla="*/ 468467 h 493173"/>
                  <a:gd name="connsiteX5" fmla="*/ 132890 w 374781"/>
                  <a:gd name="connsiteY5" fmla="*/ 485583 h 493173"/>
                  <a:gd name="connsiteX6" fmla="*/ 3280 w 374781"/>
                  <a:gd name="connsiteY6" fmla="*/ 476493 h 493173"/>
                  <a:gd name="connsiteX7" fmla="*/ 88544 w 374781"/>
                  <a:gd name="connsiteY7" fmla="*/ 297858 h 493173"/>
                  <a:gd name="connsiteX8" fmla="*/ 40803 w 374781"/>
                  <a:gd name="connsiteY8" fmla="*/ 105696 h 49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781" h="493173">
                    <a:moveTo>
                      <a:pt x="40803" y="105696"/>
                    </a:moveTo>
                    <a:cubicBezTo>
                      <a:pt x="49192" y="60317"/>
                      <a:pt x="96777" y="33159"/>
                      <a:pt x="138879" y="25584"/>
                    </a:cubicBezTo>
                    <a:cubicBezTo>
                      <a:pt x="180981" y="18009"/>
                      <a:pt x="278081" y="-44967"/>
                      <a:pt x="293416" y="60247"/>
                    </a:cubicBezTo>
                    <a:cubicBezTo>
                      <a:pt x="329241" y="104009"/>
                      <a:pt x="356901" y="128873"/>
                      <a:pt x="347838" y="194370"/>
                    </a:cubicBezTo>
                    <a:cubicBezTo>
                      <a:pt x="338775" y="259868"/>
                      <a:pt x="399135" y="424705"/>
                      <a:pt x="363310" y="468467"/>
                    </a:cubicBezTo>
                    <a:cubicBezTo>
                      <a:pt x="327485" y="512229"/>
                      <a:pt x="192895" y="484245"/>
                      <a:pt x="132890" y="485583"/>
                    </a:cubicBezTo>
                    <a:cubicBezTo>
                      <a:pt x="72885" y="486921"/>
                      <a:pt x="26594" y="504145"/>
                      <a:pt x="3280" y="476493"/>
                    </a:cubicBezTo>
                    <a:cubicBezTo>
                      <a:pt x="-20034" y="448841"/>
                      <a:pt x="88544" y="340060"/>
                      <a:pt x="88544" y="297858"/>
                    </a:cubicBezTo>
                    <a:cubicBezTo>
                      <a:pt x="88544" y="255656"/>
                      <a:pt x="32414" y="151075"/>
                      <a:pt x="40803" y="105696"/>
                    </a:cubicBezTo>
                    <a:close/>
                  </a:path>
                </a:pathLst>
              </a:custGeom>
              <a:gradFill flip="none" rotWithShape="1">
                <a:gsLst>
                  <a:gs pos="0">
                    <a:srgbClr val="009999">
                      <a:shade val="30000"/>
                      <a:satMod val="115000"/>
                    </a:srgbClr>
                  </a:gs>
                  <a:gs pos="50000">
                    <a:srgbClr val="009999">
                      <a:shade val="67500"/>
                      <a:satMod val="115000"/>
                    </a:srgbClr>
                  </a:gs>
                  <a:gs pos="100000">
                    <a:srgbClr val="009999">
                      <a:shade val="100000"/>
                      <a:satMod val="115000"/>
                    </a:srgbClr>
                  </a:gs>
                </a:gsLst>
                <a:lin ang="16200000" scaled="1"/>
                <a:tileRect/>
              </a:gradFill>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17" name="アーチ 16"/>
              <p:cNvSpPr/>
              <p:nvPr/>
            </p:nvSpPr>
            <p:spPr>
              <a:xfrm rot="21047948">
                <a:off x="1300245" y="887972"/>
                <a:ext cx="337820" cy="294640"/>
              </a:xfrm>
              <a:prstGeom prst="blockArc">
                <a:avLst>
                  <a:gd name="adj1" fmla="val 10800000"/>
                  <a:gd name="adj2" fmla="val 21496646"/>
                  <a:gd name="adj3" fmla="val 12980"/>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8" name="アーチ 17"/>
              <p:cNvSpPr/>
              <p:nvPr/>
            </p:nvSpPr>
            <p:spPr>
              <a:xfrm rot="20737327">
                <a:off x="1300245" y="845687"/>
                <a:ext cx="337820" cy="294640"/>
              </a:xfrm>
              <a:prstGeom prst="blockArc">
                <a:avLst>
                  <a:gd name="adj1" fmla="val 10645971"/>
                  <a:gd name="adj2" fmla="val 21496646"/>
                  <a:gd name="adj3" fmla="val 12980"/>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 name="ハート 18"/>
              <p:cNvSpPr/>
              <p:nvPr/>
            </p:nvSpPr>
            <p:spPr>
              <a:xfrm rot="20088220">
                <a:off x="0" y="1020111"/>
                <a:ext cx="552735" cy="566382"/>
              </a:xfrm>
              <a:prstGeom prst="heart">
                <a:avLst/>
              </a:prstGeom>
              <a:solidFill>
                <a:srgbClr val="FF00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20" name="グループ化 19"/>
              <p:cNvGrpSpPr/>
              <p:nvPr/>
            </p:nvGrpSpPr>
            <p:grpSpPr>
              <a:xfrm>
                <a:off x="449272" y="782261"/>
                <a:ext cx="342900" cy="312420"/>
                <a:chOff x="0" y="0"/>
                <a:chExt cx="342900" cy="312420"/>
              </a:xfrm>
            </p:grpSpPr>
            <p:sp>
              <p:nvSpPr>
                <p:cNvPr id="21" name="円/楕円 3"/>
                <p:cNvSpPr/>
                <p:nvPr/>
              </p:nvSpPr>
              <p:spPr>
                <a:xfrm rot="18130718">
                  <a:off x="15240" y="-15240"/>
                  <a:ext cx="312420" cy="342900"/>
                </a:xfrm>
                <a:custGeom>
                  <a:avLst/>
                  <a:gdLst>
                    <a:gd name="connsiteX0" fmla="*/ 0 w 1238250"/>
                    <a:gd name="connsiteY0" fmla="*/ 685800 h 1371600"/>
                    <a:gd name="connsiteX1" fmla="*/ 619125 w 1238250"/>
                    <a:gd name="connsiteY1" fmla="*/ 0 h 1371600"/>
                    <a:gd name="connsiteX2" fmla="*/ 1238250 w 1238250"/>
                    <a:gd name="connsiteY2" fmla="*/ 685800 h 1371600"/>
                    <a:gd name="connsiteX3" fmla="*/ 619125 w 1238250"/>
                    <a:gd name="connsiteY3" fmla="*/ 1371600 h 1371600"/>
                    <a:gd name="connsiteX4" fmla="*/ 0 w 1238250"/>
                    <a:gd name="connsiteY4" fmla="*/ 685800 h 1371600"/>
                    <a:gd name="connsiteX0" fmla="*/ 7363 w 1257525"/>
                    <a:gd name="connsiteY0" fmla="*/ 723900 h 1409700"/>
                    <a:gd name="connsiteX1" fmla="*/ 997963 w 1257525"/>
                    <a:gd name="connsiteY1" fmla="*/ 0 h 1409700"/>
                    <a:gd name="connsiteX2" fmla="*/ 1245613 w 1257525"/>
                    <a:gd name="connsiteY2" fmla="*/ 723900 h 1409700"/>
                    <a:gd name="connsiteX3" fmla="*/ 626488 w 1257525"/>
                    <a:gd name="connsiteY3" fmla="*/ 1409700 h 1409700"/>
                    <a:gd name="connsiteX4" fmla="*/ 7363 w 1257525"/>
                    <a:gd name="connsiteY4" fmla="*/ 723900 h 1409700"/>
                    <a:gd name="connsiteX0" fmla="*/ 5171 w 1079443"/>
                    <a:gd name="connsiteY0" fmla="*/ 723900 h 1409700"/>
                    <a:gd name="connsiteX1" fmla="*/ 995771 w 1079443"/>
                    <a:gd name="connsiteY1" fmla="*/ 0 h 1409700"/>
                    <a:gd name="connsiteX2" fmla="*/ 1024307 w 1079443"/>
                    <a:gd name="connsiteY2" fmla="*/ 723900 h 1409700"/>
                    <a:gd name="connsiteX3" fmla="*/ 624296 w 1079443"/>
                    <a:gd name="connsiteY3" fmla="*/ 1409700 h 1409700"/>
                    <a:gd name="connsiteX4" fmla="*/ 5171 w 1079443"/>
                    <a:gd name="connsiteY4" fmla="*/ 723900 h 1409700"/>
                    <a:gd name="connsiteX0" fmla="*/ 5171 w 1129937"/>
                    <a:gd name="connsiteY0" fmla="*/ 747043 h 1432843"/>
                    <a:gd name="connsiteX1" fmla="*/ 995771 w 1129937"/>
                    <a:gd name="connsiteY1" fmla="*/ 23143 h 1432843"/>
                    <a:gd name="connsiteX2" fmla="*/ 1024307 w 1129937"/>
                    <a:gd name="connsiteY2" fmla="*/ 747043 h 1432843"/>
                    <a:gd name="connsiteX3" fmla="*/ 624296 w 1129937"/>
                    <a:gd name="connsiteY3" fmla="*/ 1432843 h 1432843"/>
                    <a:gd name="connsiteX4" fmla="*/ 5171 w 1129937"/>
                    <a:gd name="connsiteY4" fmla="*/ 747043 h 1432843"/>
                    <a:gd name="connsiteX0" fmla="*/ 5171 w 1092038"/>
                    <a:gd name="connsiteY0" fmla="*/ 732540 h 1418340"/>
                    <a:gd name="connsiteX1" fmla="*/ 995771 w 1092038"/>
                    <a:gd name="connsiteY1" fmla="*/ 8640 h 1418340"/>
                    <a:gd name="connsiteX2" fmla="*/ 1024307 w 1092038"/>
                    <a:gd name="connsiteY2" fmla="*/ 732540 h 1418340"/>
                    <a:gd name="connsiteX3" fmla="*/ 624296 w 1092038"/>
                    <a:gd name="connsiteY3" fmla="*/ 1418340 h 1418340"/>
                    <a:gd name="connsiteX4" fmla="*/ 5171 w 1092038"/>
                    <a:gd name="connsiteY4" fmla="*/ 732540 h 1418340"/>
                    <a:gd name="connsiteX0" fmla="*/ 5171 w 1024307"/>
                    <a:gd name="connsiteY0" fmla="*/ 732540 h 1418340"/>
                    <a:gd name="connsiteX1" fmla="*/ 995771 w 1024307"/>
                    <a:gd name="connsiteY1" fmla="*/ 8640 h 1418340"/>
                    <a:gd name="connsiteX2" fmla="*/ 1024307 w 1024307"/>
                    <a:gd name="connsiteY2" fmla="*/ 732540 h 1418340"/>
                    <a:gd name="connsiteX3" fmla="*/ 624296 w 1024307"/>
                    <a:gd name="connsiteY3" fmla="*/ 1418340 h 1418340"/>
                    <a:gd name="connsiteX4" fmla="*/ 5171 w 1024307"/>
                    <a:gd name="connsiteY4" fmla="*/ 732540 h 1418340"/>
                    <a:gd name="connsiteX0" fmla="*/ 5171 w 1024307"/>
                    <a:gd name="connsiteY0" fmla="*/ 723900 h 1409700"/>
                    <a:gd name="connsiteX1" fmla="*/ 995771 w 1024307"/>
                    <a:gd name="connsiteY1" fmla="*/ 0 h 1409700"/>
                    <a:gd name="connsiteX2" fmla="*/ 1024307 w 1024307"/>
                    <a:gd name="connsiteY2" fmla="*/ 723900 h 1409700"/>
                    <a:gd name="connsiteX3" fmla="*/ 624296 w 1024307"/>
                    <a:gd name="connsiteY3" fmla="*/ 1409700 h 1409700"/>
                    <a:gd name="connsiteX4" fmla="*/ 5171 w 1024307"/>
                    <a:gd name="connsiteY4" fmla="*/ 723900 h 1409700"/>
                    <a:gd name="connsiteX0" fmla="*/ 82 w 1019218"/>
                    <a:gd name="connsiteY0" fmla="*/ 743010 h 1428810"/>
                    <a:gd name="connsiteX1" fmla="*/ 661695 w 1019218"/>
                    <a:gd name="connsiteY1" fmla="*/ 285810 h 1428810"/>
                    <a:gd name="connsiteX2" fmla="*/ 990682 w 1019218"/>
                    <a:gd name="connsiteY2" fmla="*/ 19110 h 1428810"/>
                    <a:gd name="connsiteX3" fmla="*/ 1019218 w 1019218"/>
                    <a:gd name="connsiteY3" fmla="*/ 743010 h 1428810"/>
                    <a:gd name="connsiteX4" fmla="*/ 619207 w 1019218"/>
                    <a:gd name="connsiteY4" fmla="*/ 1428810 h 1428810"/>
                    <a:gd name="connsiteX5" fmla="*/ 82 w 1019218"/>
                    <a:gd name="connsiteY5" fmla="*/ 743010 h 1428810"/>
                    <a:gd name="connsiteX0" fmla="*/ 82 w 1019218"/>
                    <a:gd name="connsiteY0" fmla="*/ 743010 h 1428810"/>
                    <a:gd name="connsiteX1" fmla="*/ 661695 w 1019218"/>
                    <a:gd name="connsiteY1" fmla="*/ 285810 h 1428810"/>
                    <a:gd name="connsiteX2" fmla="*/ 990682 w 1019218"/>
                    <a:gd name="connsiteY2" fmla="*/ 19110 h 1428810"/>
                    <a:gd name="connsiteX3" fmla="*/ 1019218 w 1019218"/>
                    <a:gd name="connsiteY3" fmla="*/ 743010 h 1428810"/>
                    <a:gd name="connsiteX4" fmla="*/ 619207 w 1019218"/>
                    <a:gd name="connsiteY4" fmla="*/ 1428810 h 1428810"/>
                    <a:gd name="connsiteX5" fmla="*/ 82 w 1019218"/>
                    <a:gd name="connsiteY5" fmla="*/ 743010 h 1428810"/>
                    <a:gd name="connsiteX0" fmla="*/ 82 w 1019218"/>
                    <a:gd name="connsiteY0" fmla="*/ 737651 h 1423451"/>
                    <a:gd name="connsiteX1" fmla="*/ 661695 w 1019218"/>
                    <a:gd name="connsiteY1" fmla="*/ 280451 h 1423451"/>
                    <a:gd name="connsiteX2" fmla="*/ 990682 w 1019218"/>
                    <a:gd name="connsiteY2" fmla="*/ 13751 h 1423451"/>
                    <a:gd name="connsiteX3" fmla="*/ 1019218 w 1019218"/>
                    <a:gd name="connsiteY3" fmla="*/ 737651 h 1423451"/>
                    <a:gd name="connsiteX4" fmla="*/ 619207 w 1019218"/>
                    <a:gd name="connsiteY4" fmla="*/ 1423451 h 1423451"/>
                    <a:gd name="connsiteX5" fmla="*/ 82 w 1019218"/>
                    <a:gd name="connsiteY5" fmla="*/ 737651 h 1423451"/>
                    <a:gd name="connsiteX0" fmla="*/ 82 w 1033016"/>
                    <a:gd name="connsiteY0" fmla="*/ 737651 h 1423451"/>
                    <a:gd name="connsiteX1" fmla="*/ 661695 w 1033016"/>
                    <a:gd name="connsiteY1" fmla="*/ 280451 h 1423451"/>
                    <a:gd name="connsiteX2" fmla="*/ 990682 w 1033016"/>
                    <a:gd name="connsiteY2" fmla="*/ 13751 h 1423451"/>
                    <a:gd name="connsiteX3" fmla="*/ 930774 w 1033016"/>
                    <a:gd name="connsiteY3" fmla="*/ 384744 h 1423451"/>
                    <a:gd name="connsiteX4" fmla="*/ 1019218 w 1033016"/>
                    <a:gd name="connsiteY4" fmla="*/ 737651 h 1423451"/>
                    <a:gd name="connsiteX5" fmla="*/ 619207 w 1033016"/>
                    <a:gd name="connsiteY5" fmla="*/ 1423451 h 1423451"/>
                    <a:gd name="connsiteX6" fmla="*/ 82 w 1033016"/>
                    <a:gd name="connsiteY6" fmla="*/ 737651 h 1423451"/>
                    <a:gd name="connsiteX0" fmla="*/ 82 w 1033454"/>
                    <a:gd name="connsiteY0" fmla="*/ 737651 h 1423451"/>
                    <a:gd name="connsiteX1" fmla="*/ 661695 w 1033454"/>
                    <a:gd name="connsiteY1" fmla="*/ 280451 h 1423451"/>
                    <a:gd name="connsiteX2" fmla="*/ 990682 w 1033454"/>
                    <a:gd name="connsiteY2" fmla="*/ 13751 h 1423451"/>
                    <a:gd name="connsiteX3" fmla="*/ 930774 w 1033454"/>
                    <a:gd name="connsiteY3" fmla="*/ 384744 h 1423451"/>
                    <a:gd name="connsiteX4" fmla="*/ 1019218 w 1033454"/>
                    <a:gd name="connsiteY4" fmla="*/ 737651 h 1423451"/>
                    <a:gd name="connsiteX5" fmla="*/ 619207 w 1033454"/>
                    <a:gd name="connsiteY5" fmla="*/ 1423451 h 1423451"/>
                    <a:gd name="connsiteX6" fmla="*/ 82 w 1033454"/>
                    <a:gd name="connsiteY6" fmla="*/ 737651 h 1423451"/>
                    <a:gd name="connsiteX0" fmla="*/ 88 w 1232446"/>
                    <a:gd name="connsiteY0" fmla="*/ 737651 h 1424006"/>
                    <a:gd name="connsiteX1" fmla="*/ 661701 w 1232446"/>
                    <a:gd name="connsiteY1" fmla="*/ 280451 h 1424006"/>
                    <a:gd name="connsiteX2" fmla="*/ 990688 w 1232446"/>
                    <a:gd name="connsiteY2" fmla="*/ 13751 h 1424006"/>
                    <a:gd name="connsiteX3" fmla="*/ 930780 w 1232446"/>
                    <a:gd name="connsiteY3" fmla="*/ 384744 h 1424006"/>
                    <a:gd name="connsiteX4" fmla="*/ 1225904 w 1232446"/>
                    <a:gd name="connsiteY4" fmla="*/ 618862 h 1424006"/>
                    <a:gd name="connsiteX5" fmla="*/ 619213 w 1232446"/>
                    <a:gd name="connsiteY5" fmla="*/ 1423451 h 1424006"/>
                    <a:gd name="connsiteX6" fmla="*/ 88 w 1232446"/>
                    <a:gd name="connsiteY6" fmla="*/ 737651 h 1424006"/>
                    <a:gd name="connsiteX0" fmla="*/ 88 w 1243388"/>
                    <a:gd name="connsiteY0" fmla="*/ 737651 h 1424006"/>
                    <a:gd name="connsiteX1" fmla="*/ 661701 w 1243388"/>
                    <a:gd name="connsiteY1" fmla="*/ 280451 h 1424006"/>
                    <a:gd name="connsiteX2" fmla="*/ 990688 w 1243388"/>
                    <a:gd name="connsiteY2" fmla="*/ 13751 h 1424006"/>
                    <a:gd name="connsiteX3" fmla="*/ 930780 w 1243388"/>
                    <a:gd name="connsiteY3" fmla="*/ 384744 h 1424006"/>
                    <a:gd name="connsiteX4" fmla="*/ 1225904 w 1243388"/>
                    <a:gd name="connsiteY4" fmla="*/ 618862 h 1424006"/>
                    <a:gd name="connsiteX5" fmla="*/ 619213 w 1243388"/>
                    <a:gd name="connsiteY5" fmla="*/ 1423451 h 1424006"/>
                    <a:gd name="connsiteX6" fmla="*/ 88 w 1243388"/>
                    <a:gd name="connsiteY6" fmla="*/ 737651 h 1424006"/>
                    <a:gd name="connsiteX0" fmla="*/ 88 w 1243388"/>
                    <a:gd name="connsiteY0" fmla="*/ 737651 h 1424006"/>
                    <a:gd name="connsiteX1" fmla="*/ 661701 w 1243388"/>
                    <a:gd name="connsiteY1" fmla="*/ 280451 h 1424006"/>
                    <a:gd name="connsiteX2" fmla="*/ 990688 w 1243388"/>
                    <a:gd name="connsiteY2" fmla="*/ 13751 h 1424006"/>
                    <a:gd name="connsiteX3" fmla="*/ 930780 w 1243388"/>
                    <a:gd name="connsiteY3" fmla="*/ 384744 h 1424006"/>
                    <a:gd name="connsiteX4" fmla="*/ 1225904 w 1243388"/>
                    <a:gd name="connsiteY4" fmla="*/ 618862 h 1424006"/>
                    <a:gd name="connsiteX5" fmla="*/ 619213 w 1243388"/>
                    <a:gd name="connsiteY5" fmla="*/ 1423451 h 1424006"/>
                    <a:gd name="connsiteX6" fmla="*/ 88 w 1243388"/>
                    <a:gd name="connsiteY6" fmla="*/ 737651 h 1424006"/>
                    <a:gd name="connsiteX0" fmla="*/ 88 w 1243388"/>
                    <a:gd name="connsiteY0" fmla="*/ 737651 h 1424006"/>
                    <a:gd name="connsiteX1" fmla="*/ 661701 w 1243388"/>
                    <a:gd name="connsiteY1" fmla="*/ 280451 h 1424006"/>
                    <a:gd name="connsiteX2" fmla="*/ 990688 w 1243388"/>
                    <a:gd name="connsiteY2" fmla="*/ 13751 h 1424006"/>
                    <a:gd name="connsiteX3" fmla="*/ 930780 w 1243388"/>
                    <a:gd name="connsiteY3" fmla="*/ 384744 h 1424006"/>
                    <a:gd name="connsiteX4" fmla="*/ 1225904 w 1243388"/>
                    <a:gd name="connsiteY4" fmla="*/ 618862 h 1424006"/>
                    <a:gd name="connsiteX5" fmla="*/ 619213 w 1243388"/>
                    <a:gd name="connsiteY5" fmla="*/ 1423451 h 1424006"/>
                    <a:gd name="connsiteX6" fmla="*/ 88 w 1243388"/>
                    <a:gd name="connsiteY6" fmla="*/ 737651 h 1424006"/>
                    <a:gd name="connsiteX0" fmla="*/ 2721 w 1228760"/>
                    <a:gd name="connsiteY0" fmla="*/ 737651 h 1176919"/>
                    <a:gd name="connsiteX1" fmla="*/ 664334 w 1228760"/>
                    <a:gd name="connsiteY1" fmla="*/ 280451 h 1176919"/>
                    <a:gd name="connsiteX2" fmla="*/ 993321 w 1228760"/>
                    <a:gd name="connsiteY2" fmla="*/ 13751 h 1176919"/>
                    <a:gd name="connsiteX3" fmla="*/ 933413 w 1228760"/>
                    <a:gd name="connsiteY3" fmla="*/ 384744 h 1176919"/>
                    <a:gd name="connsiteX4" fmla="*/ 1228537 w 1228760"/>
                    <a:gd name="connsiteY4" fmla="*/ 618862 h 1176919"/>
                    <a:gd name="connsiteX5" fmla="*/ 961366 w 1228760"/>
                    <a:gd name="connsiteY5" fmla="*/ 1176011 h 1176919"/>
                    <a:gd name="connsiteX6" fmla="*/ 2721 w 1228760"/>
                    <a:gd name="connsiteY6" fmla="*/ 737651 h 1176919"/>
                    <a:gd name="connsiteX0" fmla="*/ 3305 w 1109997"/>
                    <a:gd name="connsiteY0" fmla="*/ 1124074 h 1238202"/>
                    <a:gd name="connsiteX1" fmla="*/ 545618 w 1109997"/>
                    <a:gd name="connsiteY1" fmla="*/ 280451 h 1238202"/>
                    <a:gd name="connsiteX2" fmla="*/ 874605 w 1109997"/>
                    <a:gd name="connsiteY2" fmla="*/ 13751 h 1238202"/>
                    <a:gd name="connsiteX3" fmla="*/ 814697 w 1109997"/>
                    <a:gd name="connsiteY3" fmla="*/ 384744 h 1238202"/>
                    <a:gd name="connsiteX4" fmla="*/ 1109821 w 1109997"/>
                    <a:gd name="connsiteY4" fmla="*/ 618862 h 1238202"/>
                    <a:gd name="connsiteX5" fmla="*/ 842650 w 1109997"/>
                    <a:gd name="connsiteY5" fmla="*/ 1176011 h 1238202"/>
                    <a:gd name="connsiteX6" fmla="*/ 3305 w 1109997"/>
                    <a:gd name="connsiteY6" fmla="*/ 1124074 h 1238202"/>
                    <a:gd name="connsiteX0" fmla="*/ 3305 w 1109996"/>
                    <a:gd name="connsiteY0" fmla="*/ 1124074 h 1238202"/>
                    <a:gd name="connsiteX1" fmla="*/ 545617 w 1109996"/>
                    <a:gd name="connsiteY1" fmla="*/ 280451 h 1238202"/>
                    <a:gd name="connsiteX2" fmla="*/ 874604 w 1109996"/>
                    <a:gd name="connsiteY2" fmla="*/ 13751 h 1238202"/>
                    <a:gd name="connsiteX3" fmla="*/ 814696 w 1109996"/>
                    <a:gd name="connsiteY3" fmla="*/ 384744 h 1238202"/>
                    <a:gd name="connsiteX4" fmla="*/ 1109820 w 1109996"/>
                    <a:gd name="connsiteY4" fmla="*/ 618862 h 1238202"/>
                    <a:gd name="connsiteX5" fmla="*/ 842649 w 1109996"/>
                    <a:gd name="connsiteY5" fmla="*/ 1176011 h 1238202"/>
                    <a:gd name="connsiteX6" fmla="*/ 3305 w 1109996"/>
                    <a:gd name="connsiteY6" fmla="*/ 1124074 h 1238202"/>
                    <a:gd name="connsiteX0" fmla="*/ 34217 w 1140908"/>
                    <a:gd name="connsiteY0" fmla="*/ 1124074 h 1305184"/>
                    <a:gd name="connsiteX1" fmla="*/ 576529 w 1140908"/>
                    <a:gd name="connsiteY1" fmla="*/ 280451 h 1305184"/>
                    <a:gd name="connsiteX2" fmla="*/ 905516 w 1140908"/>
                    <a:gd name="connsiteY2" fmla="*/ 13751 h 1305184"/>
                    <a:gd name="connsiteX3" fmla="*/ 845608 w 1140908"/>
                    <a:gd name="connsiteY3" fmla="*/ 384744 h 1305184"/>
                    <a:gd name="connsiteX4" fmla="*/ 1140732 w 1140908"/>
                    <a:gd name="connsiteY4" fmla="*/ 618862 h 1305184"/>
                    <a:gd name="connsiteX5" fmla="*/ 873561 w 1140908"/>
                    <a:gd name="connsiteY5" fmla="*/ 1176011 h 1305184"/>
                    <a:gd name="connsiteX6" fmla="*/ 34217 w 1140908"/>
                    <a:gd name="connsiteY6" fmla="*/ 1124074 h 1305184"/>
                    <a:gd name="connsiteX0" fmla="*/ 34217 w 1181187"/>
                    <a:gd name="connsiteY0" fmla="*/ 1124074 h 1306513"/>
                    <a:gd name="connsiteX1" fmla="*/ 576529 w 1181187"/>
                    <a:gd name="connsiteY1" fmla="*/ 280451 h 1306513"/>
                    <a:gd name="connsiteX2" fmla="*/ 905516 w 1181187"/>
                    <a:gd name="connsiteY2" fmla="*/ 13751 h 1306513"/>
                    <a:gd name="connsiteX3" fmla="*/ 845608 w 1181187"/>
                    <a:gd name="connsiteY3" fmla="*/ 384744 h 1306513"/>
                    <a:gd name="connsiteX4" fmla="*/ 1181058 w 1181187"/>
                    <a:gd name="connsiteY4" fmla="*/ 593494 h 1306513"/>
                    <a:gd name="connsiteX5" fmla="*/ 873561 w 1181187"/>
                    <a:gd name="connsiteY5" fmla="*/ 1176011 h 1306513"/>
                    <a:gd name="connsiteX6" fmla="*/ 34217 w 1181187"/>
                    <a:gd name="connsiteY6" fmla="*/ 1124074 h 1306513"/>
                    <a:gd name="connsiteX0" fmla="*/ 34217 w 1201583"/>
                    <a:gd name="connsiteY0" fmla="*/ 1124074 h 1306513"/>
                    <a:gd name="connsiteX1" fmla="*/ 576529 w 1201583"/>
                    <a:gd name="connsiteY1" fmla="*/ 280451 h 1306513"/>
                    <a:gd name="connsiteX2" fmla="*/ 905516 w 1201583"/>
                    <a:gd name="connsiteY2" fmla="*/ 13751 h 1306513"/>
                    <a:gd name="connsiteX3" fmla="*/ 845608 w 1201583"/>
                    <a:gd name="connsiteY3" fmla="*/ 384744 h 1306513"/>
                    <a:gd name="connsiteX4" fmla="*/ 1181058 w 1201583"/>
                    <a:gd name="connsiteY4" fmla="*/ 593494 h 1306513"/>
                    <a:gd name="connsiteX5" fmla="*/ 873561 w 1201583"/>
                    <a:gd name="connsiteY5" fmla="*/ 1176011 h 1306513"/>
                    <a:gd name="connsiteX6" fmla="*/ 34217 w 1201583"/>
                    <a:gd name="connsiteY6" fmla="*/ 1124074 h 1306513"/>
                    <a:gd name="connsiteX0" fmla="*/ 34217 w 1209135"/>
                    <a:gd name="connsiteY0" fmla="*/ 1124074 h 1332395"/>
                    <a:gd name="connsiteX1" fmla="*/ 576529 w 1209135"/>
                    <a:gd name="connsiteY1" fmla="*/ 280451 h 1332395"/>
                    <a:gd name="connsiteX2" fmla="*/ 905516 w 1209135"/>
                    <a:gd name="connsiteY2" fmla="*/ 13751 h 1332395"/>
                    <a:gd name="connsiteX3" fmla="*/ 845608 w 1209135"/>
                    <a:gd name="connsiteY3" fmla="*/ 384744 h 1332395"/>
                    <a:gd name="connsiteX4" fmla="*/ 1181058 w 1209135"/>
                    <a:gd name="connsiteY4" fmla="*/ 593494 h 1332395"/>
                    <a:gd name="connsiteX5" fmla="*/ 873561 w 1209135"/>
                    <a:gd name="connsiteY5" fmla="*/ 1176011 h 1332395"/>
                    <a:gd name="connsiteX6" fmla="*/ 34217 w 1209135"/>
                    <a:gd name="connsiteY6" fmla="*/ 1124074 h 1332395"/>
                    <a:gd name="connsiteX0" fmla="*/ 2011 w 1176929"/>
                    <a:gd name="connsiteY0" fmla="*/ 1120535 h 1261824"/>
                    <a:gd name="connsiteX1" fmla="*/ 601305 w 1176929"/>
                    <a:gd name="connsiteY1" fmla="*/ 421138 h 1261824"/>
                    <a:gd name="connsiteX2" fmla="*/ 873310 w 1176929"/>
                    <a:gd name="connsiteY2" fmla="*/ 10212 h 1261824"/>
                    <a:gd name="connsiteX3" fmla="*/ 813402 w 1176929"/>
                    <a:gd name="connsiteY3" fmla="*/ 381205 h 1261824"/>
                    <a:gd name="connsiteX4" fmla="*/ 1148852 w 1176929"/>
                    <a:gd name="connsiteY4" fmla="*/ 589955 h 1261824"/>
                    <a:gd name="connsiteX5" fmla="*/ 841355 w 1176929"/>
                    <a:gd name="connsiteY5" fmla="*/ 1172472 h 1261824"/>
                    <a:gd name="connsiteX6" fmla="*/ 2011 w 1176929"/>
                    <a:gd name="connsiteY6" fmla="*/ 1120535 h 1261824"/>
                    <a:gd name="connsiteX0" fmla="*/ 2011 w 1176929"/>
                    <a:gd name="connsiteY0" fmla="*/ 1095655 h 1236944"/>
                    <a:gd name="connsiteX1" fmla="*/ 601305 w 1176929"/>
                    <a:gd name="connsiteY1" fmla="*/ 396258 h 1236944"/>
                    <a:gd name="connsiteX2" fmla="*/ 832992 w 1176929"/>
                    <a:gd name="connsiteY2" fmla="*/ 10696 h 1236944"/>
                    <a:gd name="connsiteX3" fmla="*/ 813402 w 1176929"/>
                    <a:gd name="connsiteY3" fmla="*/ 356325 h 1236944"/>
                    <a:gd name="connsiteX4" fmla="*/ 1148852 w 1176929"/>
                    <a:gd name="connsiteY4" fmla="*/ 565075 h 1236944"/>
                    <a:gd name="connsiteX5" fmla="*/ 841355 w 1176929"/>
                    <a:gd name="connsiteY5" fmla="*/ 1147592 h 1236944"/>
                    <a:gd name="connsiteX6" fmla="*/ 2011 w 1176929"/>
                    <a:gd name="connsiteY6" fmla="*/ 1095655 h 1236944"/>
                    <a:gd name="connsiteX0" fmla="*/ 2011 w 1176929"/>
                    <a:gd name="connsiteY0" fmla="*/ 1095655 h 1236944"/>
                    <a:gd name="connsiteX1" fmla="*/ 601305 w 1176929"/>
                    <a:gd name="connsiteY1" fmla="*/ 396258 h 1236944"/>
                    <a:gd name="connsiteX2" fmla="*/ 832992 w 1176929"/>
                    <a:gd name="connsiteY2" fmla="*/ 10696 h 1236944"/>
                    <a:gd name="connsiteX3" fmla="*/ 813402 w 1176929"/>
                    <a:gd name="connsiteY3" fmla="*/ 356325 h 1236944"/>
                    <a:gd name="connsiteX4" fmla="*/ 1148852 w 1176929"/>
                    <a:gd name="connsiteY4" fmla="*/ 565075 h 1236944"/>
                    <a:gd name="connsiteX5" fmla="*/ 841355 w 1176929"/>
                    <a:gd name="connsiteY5" fmla="*/ 1147592 h 1236944"/>
                    <a:gd name="connsiteX6" fmla="*/ 2011 w 1176929"/>
                    <a:gd name="connsiteY6" fmla="*/ 1095655 h 1236944"/>
                    <a:gd name="connsiteX0" fmla="*/ 2011 w 1176929"/>
                    <a:gd name="connsiteY0" fmla="*/ 1084959 h 1226248"/>
                    <a:gd name="connsiteX1" fmla="*/ 601305 w 1176929"/>
                    <a:gd name="connsiteY1" fmla="*/ 385562 h 1226248"/>
                    <a:gd name="connsiteX2" fmla="*/ 832992 w 1176929"/>
                    <a:gd name="connsiteY2" fmla="*/ 0 h 1226248"/>
                    <a:gd name="connsiteX3" fmla="*/ 813402 w 1176929"/>
                    <a:gd name="connsiteY3" fmla="*/ 345629 h 1226248"/>
                    <a:gd name="connsiteX4" fmla="*/ 1148852 w 1176929"/>
                    <a:gd name="connsiteY4" fmla="*/ 554379 h 1226248"/>
                    <a:gd name="connsiteX5" fmla="*/ 841355 w 1176929"/>
                    <a:gd name="connsiteY5" fmla="*/ 1136896 h 1226248"/>
                    <a:gd name="connsiteX6" fmla="*/ 2011 w 1176929"/>
                    <a:gd name="connsiteY6" fmla="*/ 1084959 h 1226248"/>
                    <a:gd name="connsiteX0" fmla="*/ 2011 w 1176929"/>
                    <a:gd name="connsiteY0" fmla="*/ 982432 h 1123721"/>
                    <a:gd name="connsiteX1" fmla="*/ 601305 w 1176929"/>
                    <a:gd name="connsiteY1" fmla="*/ 283035 h 1123721"/>
                    <a:gd name="connsiteX2" fmla="*/ 785296 w 1176929"/>
                    <a:gd name="connsiteY2" fmla="*/ 0 h 1123721"/>
                    <a:gd name="connsiteX3" fmla="*/ 813402 w 1176929"/>
                    <a:gd name="connsiteY3" fmla="*/ 243102 h 1123721"/>
                    <a:gd name="connsiteX4" fmla="*/ 1148852 w 1176929"/>
                    <a:gd name="connsiteY4" fmla="*/ 451852 h 1123721"/>
                    <a:gd name="connsiteX5" fmla="*/ 841355 w 1176929"/>
                    <a:gd name="connsiteY5" fmla="*/ 1034369 h 1123721"/>
                    <a:gd name="connsiteX6" fmla="*/ 2011 w 1176929"/>
                    <a:gd name="connsiteY6" fmla="*/ 982432 h 1123721"/>
                    <a:gd name="connsiteX0" fmla="*/ 2011 w 1176929"/>
                    <a:gd name="connsiteY0" fmla="*/ 982432 h 1123721"/>
                    <a:gd name="connsiteX1" fmla="*/ 601305 w 1176929"/>
                    <a:gd name="connsiteY1" fmla="*/ 283035 h 1123721"/>
                    <a:gd name="connsiteX2" fmla="*/ 785296 w 1176929"/>
                    <a:gd name="connsiteY2" fmla="*/ 0 h 1123721"/>
                    <a:gd name="connsiteX3" fmla="*/ 813402 w 1176929"/>
                    <a:gd name="connsiteY3" fmla="*/ 243102 h 1123721"/>
                    <a:gd name="connsiteX4" fmla="*/ 1148852 w 1176929"/>
                    <a:gd name="connsiteY4" fmla="*/ 451852 h 1123721"/>
                    <a:gd name="connsiteX5" fmla="*/ 841355 w 1176929"/>
                    <a:gd name="connsiteY5" fmla="*/ 1034369 h 1123721"/>
                    <a:gd name="connsiteX6" fmla="*/ 2011 w 1176929"/>
                    <a:gd name="connsiteY6" fmla="*/ 982432 h 1123721"/>
                    <a:gd name="connsiteX0" fmla="*/ 2011 w 1205536"/>
                    <a:gd name="connsiteY0" fmla="*/ 982432 h 1093792"/>
                    <a:gd name="connsiteX1" fmla="*/ 601305 w 1205536"/>
                    <a:gd name="connsiteY1" fmla="*/ 283035 h 1093792"/>
                    <a:gd name="connsiteX2" fmla="*/ 785296 w 1205536"/>
                    <a:gd name="connsiteY2" fmla="*/ 0 h 1093792"/>
                    <a:gd name="connsiteX3" fmla="*/ 813402 w 1205536"/>
                    <a:gd name="connsiteY3" fmla="*/ 243102 h 1093792"/>
                    <a:gd name="connsiteX4" fmla="*/ 1187087 w 1205536"/>
                    <a:gd name="connsiteY4" fmla="*/ 405276 h 1093792"/>
                    <a:gd name="connsiteX5" fmla="*/ 841355 w 1205536"/>
                    <a:gd name="connsiteY5" fmla="*/ 1034369 h 1093792"/>
                    <a:gd name="connsiteX6" fmla="*/ 2011 w 1205536"/>
                    <a:gd name="connsiteY6" fmla="*/ 982432 h 1093792"/>
                    <a:gd name="connsiteX0" fmla="*/ 2011 w 1214023"/>
                    <a:gd name="connsiteY0" fmla="*/ 982432 h 1093792"/>
                    <a:gd name="connsiteX1" fmla="*/ 601305 w 1214023"/>
                    <a:gd name="connsiteY1" fmla="*/ 283035 h 1093792"/>
                    <a:gd name="connsiteX2" fmla="*/ 785296 w 1214023"/>
                    <a:gd name="connsiteY2" fmla="*/ 0 h 1093792"/>
                    <a:gd name="connsiteX3" fmla="*/ 813402 w 1214023"/>
                    <a:gd name="connsiteY3" fmla="*/ 243102 h 1093792"/>
                    <a:gd name="connsiteX4" fmla="*/ 1187087 w 1214023"/>
                    <a:gd name="connsiteY4" fmla="*/ 405276 h 1093792"/>
                    <a:gd name="connsiteX5" fmla="*/ 841355 w 1214023"/>
                    <a:gd name="connsiteY5" fmla="*/ 1034369 h 1093792"/>
                    <a:gd name="connsiteX6" fmla="*/ 2011 w 1214023"/>
                    <a:gd name="connsiteY6" fmla="*/ 982432 h 1093792"/>
                    <a:gd name="connsiteX0" fmla="*/ 2011 w 1220805"/>
                    <a:gd name="connsiteY0" fmla="*/ 982432 h 1115656"/>
                    <a:gd name="connsiteX1" fmla="*/ 601305 w 1220805"/>
                    <a:gd name="connsiteY1" fmla="*/ 283035 h 1115656"/>
                    <a:gd name="connsiteX2" fmla="*/ 785296 w 1220805"/>
                    <a:gd name="connsiteY2" fmla="*/ 0 h 1115656"/>
                    <a:gd name="connsiteX3" fmla="*/ 813402 w 1220805"/>
                    <a:gd name="connsiteY3" fmla="*/ 243102 h 1115656"/>
                    <a:gd name="connsiteX4" fmla="*/ 1187087 w 1220805"/>
                    <a:gd name="connsiteY4" fmla="*/ 405276 h 1115656"/>
                    <a:gd name="connsiteX5" fmla="*/ 841355 w 1220805"/>
                    <a:gd name="connsiteY5" fmla="*/ 1034369 h 1115656"/>
                    <a:gd name="connsiteX6" fmla="*/ 2011 w 1220805"/>
                    <a:gd name="connsiteY6" fmla="*/ 982432 h 1115656"/>
                    <a:gd name="connsiteX0" fmla="*/ 2307 w 1136712"/>
                    <a:gd name="connsiteY0" fmla="*/ 979169 h 1092352"/>
                    <a:gd name="connsiteX1" fmla="*/ 524856 w 1136712"/>
                    <a:gd name="connsiteY1" fmla="*/ 283035 h 1092352"/>
                    <a:gd name="connsiteX2" fmla="*/ 708847 w 1136712"/>
                    <a:gd name="connsiteY2" fmla="*/ 0 h 1092352"/>
                    <a:gd name="connsiteX3" fmla="*/ 736953 w 1136712"/>
                    <a:gd name="connsiteY3" fmla="*/ 243102 h 1092352"/>
                    <a:gd name="connsiteX4" fmla="*/ 1110638 w 1136712"/>
                    <a:gd name="connsiteY4" fmla="*/ 405276 h 1092352"/>
                    <a:gd name="connsiteX5" fmla="*/ 764906 w 1136712"/>
                    <a:gd name="connsiteY5" fmla="*/ 1034369 h 1092352"/>
                    <a:gd name="connsiteX6" fmla="*/ 2307 w 1136712"/>
                    <a:gd name="connsiteY6" fmla="*/ 979169 h 1092352"/>
                    <a:gd name="connsiteX0" fmla="*/ 22685 w 1157090"/>
                    <a:gd name="connsiteY0" fmla="*/ 979169 h 1132565"/>
                    <a:gd name="connsiteX1" fmla="*/ 545234 w 1157090"/>
                    <a:gd name="connsiteY1" fmla="*/ 283035 h 1132565"/>
                    <a:gd name="connsiteX2" fmla="*/ 729225 w 1157090"/>
                    <a:gd name="connsiteY2" fmla="*/ 0 h 1132565"/>
                    <a:gd name="connsiteX3" fmla="*/ 757331 w 1157090"/>
                    <a:gd name="connsiteY3" fmla="*/ 243102 h 1132565"/>
                    <a:gd name="connsiteX4" fmla="*/ 1131016 w 1157090"/>
                    <a:gd name="connsiteY4" fmla="*/ 405276 h 1132565"/>
                    <a:gd name="connsiteX5" fmla="*/ 785284 w 1157090"/>
                    <a:gd name="connsiteY5" fmla="*/ 1034369 h 1132565"/>
                    <a:gd name="connsiteX6" fmla="*/ 22685 w 1157090"/>
                    <a:gd name="connsiteY6" fmla="*/ 979169 h 113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090" h="1132565">
                      <a:moveTo>
                        <a:pt x="22685" y="979169"/>
                      </a:moveTo>
                      <a:cubicBezTo>
                        <a:pt x="-122677" y="740160"/>
                        <a:pt x="475388" y="327482"/>
                        <a:pt x="545234" y="283035"/>
                      </a:cubicBezTo>
                      <a:cubicBezTo>
                        <a:pt x="567453" y="286215"/>
                        <a:pt x="612332" y="141157"/>
                        <a:pt x="729225" y="0"/>
                      </a:cubicBezTo>
                      <a:cubicBezTo>
                        <a:pt x="722713" y="177289"/>
                        <a:pt x="752575" y="122452"/>
                        <a:pt x="757331" y="243102"/>
                      </a:cubicBezTo>
                      <a:cubicBezTo>
                        <a:pt x="768069" y="337475"/>
                        <a:pt x="1019184" y="228275"/>
                        <a:pt x="1131016" y="405276"/>
                      </a:cubicBezTo>
                      <a:cubicBezTo>
                        <a:pt x="1242848" y="582277"/>
                        <a:pt x="970006" y="938720"/>
                        <a:pt x="785284" y="1034369"/>
                      </a:cubicBezTo>
                      <a:cubicBezTo>
                        <a:pt x="600562" y="1130018"/>
                        <a:pt x="168047" y="1218178"/>
                        <a:pt x="22685" y="979169"/>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2" name="円/楕円 21"/>
                <p:cNvSpPr/>
                <p:nvPr/>
              </p:nvSpPr>
              <p:spPr>
                <a:xfrm>
                  <a:off x="208163" y="61399"/>
                  <a:ext cx="52070" cy="450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 name="円/楕円 22"/>
                <p:cNvSpPr/>
                <p:nvPr/>
              </p:nvSpPr>
              <p:spPr>
                <a:xfrm>
                  <a:off x="218734" y="124826"/>
                  <a:ext cx="45719" cy="70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sp>
          <p:nvSpPr>
            <p:cNvPr id="10" name="円/楕円 19"/>
            <p:cNvSpPr/>
            <p:nvPr/>
          </p:nvSpPr>
          <p:spPr>
            <a:xfrm>
              <a:off x="4067944" y="4093195"/>
              <a:ext cx="257810" cy="415925"/>
            </a:xfrm>
            <a:custGeom>
              <a:avLst/>
              <a:gdLst>
                <a:gd name="connsiteX0" fmla="*/ 0 w 429895"/>
                <a:gd name="connsiteY0" fmla="*/ 262573 h 525145"/>
                <a:gd name="connsiteX1" fmla="*/ 214948 w 429895"/>
                <a:gd name="connsiteY1" fmla="*/ 0 h 525145"/>
                <a:gd name="connsiteX2" fmla="*/ 429896 w 429895"/>
                <a:gd name="connsiteY2" fmla="*/ 262573 h 525145"/>
                <a:gd name="connsiteX3" fmla="*/ 214948 w 429895"/>
                <a:gd name="connsiteY3" fmla="*/ 525146 h 525145"/>
                <a:gd name="connsiteX4" fmla="*/ 0 w 429895"/>
                <a:gd name="connsiteY4" fmla="*/ 262573 h 525145"/>
                <a:gd name="connsiteX0" fmla="*/ 0 w 341186"/>
                <a:gd name="connsiteY0" fmla="*/ 269405 h 525162"/>
                <a:gd name="connsiteX1" fmla="*/ 126238 w 341186"/>
                <a:gd name="connsiteY1" fmla="*/ 8 h 525162"/>
                <a:gd name="connsiteX2" fmla="*/ 341186 w 341186"/>
                <a:gd name="connsiteY2" fmla="*/ 262581 h 525162"/>
                <a:gd name="connsiteX3" fmla="*/ 126238 w 341186"/>
                <a:gd name="connsiteY3" fmla="*/ 525154 h 525162"/>
                <a:gd name="connsiteX4" fmla="*/ 0 w 341186"/>
                <a:gd name="connsiteY4" fmla="*/ 269405 h 525162"/>
                <a:gd name="connsiteX0" fmla="*/ 0 w 346633"/>
                <a:gd name="connsiteY0" fmla="*/ 285617 h 541374"/>
                <a:gd name="connsiteX1" fmla="*/ 126238 w 346633"/>
                <a:gd name="connsiteY1" fmla="*/ 16220 h 541374"/>
                <a:gd name="connsiteX2" fmla="*/ 286764 w 346633"/>
                <a:gd name="connsiteY2" fmla="*/ 57157 h 541374"/>
                <a:gd name="connsiteX3" fmla="*/ 341186 w 346633"/>
                <a:gd name="connsiteY3" fmla="*/ 278793 h 541374"/>
                <a:gd name="connsiteX4" fmla="*/ 126238 w 346633"/>
                <a:gd name="connsiteY4" fmla="*/ 541366 h 541374"/>
                <a:gd name="connsiteX5" fmla="*/ 0 w 346633"/>
                <a:gd name="connsiteY5" fmla="*/ 285617 h 541374"/>
                <a:gd name="connsiteX0" fmla="*/ 0 w 342921"/>
                <a:gd name="connsiteY0" fmla="*/ 285617 h 573766"/>
                <a:gd name="connsiteX1" fmla="*/ 126238 w 342921"/>
                <a:gd name="connsiteY1" fmla="*/ 16220 h 573766"/>
                <a:gd name="connsiteX2" fmla="*/ 286764 w 342921"/>
                <a:gd name="connsiteY2" fmla="*/ 57157 h 573766"/>
                <a:gd name="connsiteX3" fmla="*/ 341186 w 342921"/>
                <a:gd name="connsiteY3" fmla="*/ 278793 h 573766"/>
                <a:gd name="connsiteX4" fmla="*/ 287065 w 342921"/>
                <a:gd name="connsiteY4" fmla="*/ 541374 h 573766"/>
                <a:gd name="connsiteX5" fmla="*/ 126238 w 342921"/>
                <a:gd name="connsiteY5" fmla="*/ 541366 h 573766"/>
                <a:gd name="connsiteX6" fmla="*/ 0 w 342921"/>
                <a:gd name="connsiteY6" fmla="*/ 285617 h 573766"/>
                <a:gd name="connsiteX0" fmla="*/ 0 w 342921"/>
                <a:gd name="connsiteY0" fmla="*/ 285617 h 560916"/>
                <a:gd name="connsiteX1" fmla="*/ 126238 w 342921"/>
                <a:gd name="connsiteY1" fmla="*/ 16220 h 560916"/>
                <a:gd name="connsiteX2" fmla="*/ 286764 w 342921"/>
                <a:gd name="connsiteY2" fmla="*/ 57157 h 560916"/>
                <a:gd name="connsiteX3" fmla="*/ 341186 w 342921"/>
                <a:gd name="connsiteY3" fmla="*/ 278793 h 560916"/>
                <a:gd name="connsiteX4" fmla="*/ 287065 w 342921"/>
                <a:gd name="connsiteY4" fmla="*/ 541374 h 560916"/>
                <a:gd name="connsiteX5" fmla="*/ 126238 w 342921"/>
                <a:gd name="connsiteY5" fmla="*/ 541366 h 560916"/>
                <a:gd name="connsiteX6" fmla="*/ 0 w 342921"/>
                <a:gd name="connsiteY6" fmla="*/ 538829 h 560916"/>
                <a:gd name="connsiteX7" fmla="*/ 0 w 342921"/>
                <a:gd name="connsiteY7" fmla="*/ 285617 h 560916"/>
                <a:gd name="connsiteX0" fmla="*/ 3372 w 346293"/>
                <a:gd name="connsiteY0" fmla="*/ 285617 h 560916"/>
                <a:gd name="connsiteX1" fmla="*/ 129610 w 346293"/>
                <a:gd name="connsiteY1" fmla="*/ 16220 h 560916"/>
                <a:gd name="connsiteX2" fmla="*/ 290136 w 346293"/>
                <a:gd name="connsiteY2" fmla="*/ 57157 h 560916"/>
                <a:gd name="connsiteX3" fmla="*/ 344558 w 346293"/>
                <a:gd name="connsiteY3" fmla="*/ 278793 h 560916"/>
                <a:gd name="connsiteX4" fmla="*/ 290437 w 346293"/>
                <a:gd name="connsiteY4" fmla="*/ 541374 h 560916"/>
                <a:gd name="connsiteX5" fmla="*/ 129610 w 346293"/>
                <a:gd name="connsiteY5" fmla="*/ 541366 h 560916"/>
                <a:gd name="connsiteX6" fmla="*/ 3372 w 346293"/>
                <a:gd name="connsiteY6" fmla="*/ 538829 h 560916"/>
                <a:gd name="connsiteX7" fmla="*/ 85264 w 346293"/>
                <a:gd name="connsiteY7" fmla="*/ 382281 h 560916"/>
                <a:gd name="connsiteX8" fmla="*/ 3372 w 346293"/>
                <a:gd name="connsiteY8" fmla="*/ 285617 h 560916"/>
                <a:gd name="connsiteX0" fmla="*/ 6652 w 349573"/>
                <a:gd name="connsiteY0" fmla="*/ 285617 h 570006"/>
                <a:gd name="connsiteX1" fmla="*/ 132890 w 349573"/>
                <a:gd name="connsiteY1" fmla="*/ 16220 h 570006"/>
                <a:gd name="connsiteX2" fmla="*/ 293416 w 349573"/>
                <a:gd name="connsiteY2" fmla="*/ 57157 h 570006"/>
                <a:gd name="connsiteX3" fmla="*/ 347838 w 349573"/>
                <a:gd name="connsiteY3" fmla="*/ 278793 h 570006"/>
                <a:gd name="connsiteX4" fmla="*/ 293717 w 349573"/>
                <a:gd name="connsiteY4" fmla="*/ 541374 h 570006"/>
                <a:gd name="connsiteX5" fmla="*/ 132890 w 349573"/>
                <a:gd name="connsiteY5" fmla="*/ 541366 h 570006"/>
                <a:gd name="connsiteX6" fmla="*/ 3280 w 349573"/>
                <a:gd name="connsiteY6" fmla="*/ 560916 h 570006"/>
                <a:gd name="connsiteX7" fmla="*/ 88544 w 349573"/>
                <a:gd name="connsiteY7" fmla="*/ 382281 h 570006"/>
                <a:gd name="connsiteX8" fmla="*/ 6652 w 349573"/>
                <a:gd name="connsiteY8" fmla="*/ 285617 h 570006"/>
                <a:gd name="connsiteX0" fmla="*/ 40803 w 349573"/>
                <a:gd name="connsiteY0" fmla="*/ 183130 h 563017"/>
                <a:gd name="connsiteX1" fmla="*/ 132890 w 349573"/>
                <a:gd name="connsiteY1" fmla="*/ 9231 h 563017"/>
                <a:gd name="connsiteX2" fmla="*/ 293416 w 349573"/>
                <a:gd name="connsiteY2" fmla="*/ 50168 h 563017"/>
                <a:gd name="connsiteX3" fmla="*/ 347838 w 349573"/>
                <a:gd name="connsiteY3" fmla="*/ 271804 h 563017"/>
                <a:gd name="connsiteX4" fmla="*/ 293717 w 349573"/>
                <a:gd name="connsiteY4" fmla="*/ 534385 h 563017"/>
                <a:gd name="connsiteX5" fmla="*/ 132890 w 349573"/>
                <a:gd name="connsiteY5" fmla="*/ 534377 h 563017"/>
                <a:gd name="connsiteX6" fmla="*/ 3280 w 349573"/>
                <a:gd name="connsiteY6" fmla="*/ 553927 h 563017"/>
                <a:gd name="connsiteX7" fmla="*/ 88544 w 349573"/>
                <a:gd name="connsiteY7" fmla="*/ 375292 h 563017"/>
                <a:gd name="connsiteX8" fmla="*/ 40803 w 349573"/>
                <a:gd name="connsiteY8" fmla="*/ 183130 h 563017"/>
                <a:gd name="connsiteX0" fmla="*/ 40803 w 349573"/>
                <a:gd name="connsiteY0" fmla="*/ 183130 h 570173"/>
                <a:gd name="connsiteX1" fmla="*/ 132890 w 349573"/>
                <a:gd name="connsiteY1" fmla="*/ 9231 h 570173"/>
                <a:gd name="connsiteX2" fmla="*/ 293416 w 349573"/>
                <a:gd name="connsiteY2" fmla="*/ 50168 h 570173"/>
                <a:gd name="connsiteX3" fmla="*/ 347838 w 349573"/>
                <a:gd name="connsiteY3" fmla="*/ 271804 h 570173"/>
                <a:gd name="connsiteX4" fmla="*/ 293717 w 349573"/>
                <a:gd name="connsiteY4" fmla="*/ 534385 h 570173"/>
                <a:gd name="connsiteX5" fmla="*/ 132890 w 349573"/>
                <a:gd name="connsiteY5" fmla="*/ 563017 h 570173"/>
                <a:gd name="connsiteX6" fmla="*/ 3280 w 349573"/>
                <a:gd name="connsiteY6" fmla="*/ 553927 h 570173"/>
                <a:gd name="connsiteX7" fmla="*/ 88544 w 349573"/>
                <a:gd name="connsiteY7" fmla="*/ 375292 h 570173"/>
                <a:gd name="connsiteX8" fmla="*/ 40803 w 349573"/>
                <a:gd name="connsiteY8" fmla="*/ 183130 h 570173"/>
                <a:gd name="connsiteX0" fmla="*/ 40803 w 349573"/>
                <a:gd name="connsiteY0" fmla="*/ 152072 h 539115"/>
                <a:gd name="connsiteX1" fmla="*/ 136604 w 349573"/>
                <a:gd name="connsiteY1" fmla="*/ 39582 h 539115"/>
                <a:gd name="connsiteX2" fmla="*/ 293416 w 349573"/>
                <a:gd name="connsiteY2" fmla="*/ 19110 h 539115"/>
                <a:gd name="connsiteX3" fmla="*/ 347838 w 349573"/>
                <a:gd name="connsiteY3" fmla="*/ 240746 h 539115"/>
                <a:gd name="connsiteX4" fmla="*/ 293717 w 349573"/>
                <a:gd name="connsiteY4" fmla="*/ 503327 h 539115"/>
                <a:gd name="connsiteX5" fmla="*/ 132890 w 349573"/>
                <a:gd name="connsiteY5" fmla="*/ 531959 h 539115"/>
                <a:gd name="connsiteX6" fmla="*/ 3280 w 349573"/>
                <a:gd name="connsiteY6" fmla="*/ 522869 h 539115"/>
                <a:gd name="connsiteX7" fmla="*/ 88544 w 349573"/>
                <a:gd name="connsiteY7" fmla="*/ 344234 h 539115"/>
                <a:gd name="connsiteX8" fmla="*/ 40803 w 349573"/>
                <a:gd name="connsiteY8" fmla="*/ 152072 h 539115"/>
                <a:gd name="connsiteX0" fmla="*/ 40803 w 349573"/>
                <a:gd name="connsiteY0" fmla="*/ 113636 h 500679"/>
                <a:gd name="connsiteX1" fmla="*/ 136604 w 349573"/>
                <a:gd name="connsiteY1" fmla="*/ 1146 h 500679"/>
                <a:gd name="connsiteX2" fmla="*/ 293416 w 349573"/>
                <a:gd name="connsiteY2" fmla="*/ 68187 h 500679"/>
                <a:gd name="connsiteX3" fmla="*/ 347838 w 349573"/>
                <a:gd name="connsiteY3" fmla="*/ 202310 h 500679"/>
                <a:gd name="connsiteX4" fmla="*/ 293717 w 349573"/>
                <a:gd name="connsiteY4" fmla="*/ 464891 h 500679"/>
                <a:gd name="connsiteX5" fmla="*/ 132890 w 349573"/>
                <a:gd name="connsiteY5" fmla="*/ 493523 h 500679"/>
                <a:gd name="connsiteX6" fmla="*/ 3280 w 349573"/>
                <a:gd name="connsiteY6" fmla="*/ 484433 h 500679"/>
                <a:gd name="connsiteX7" fmla="*/ 88544 w 349573"/>
                <a:gd name="connsiteY7" fmla="*/ 305798 h 500679"/>
                <a:gd name="connsiteX8" fmla="*/ 40803 w 349573"/>
                <a:gd name="connsiteY8" fmla="*/ 113636 h 500679"/>
                <a:gd name="connsiteX0" fmla="*/ 40803 w 349573"/>
                <a:gd name="connsiteY0" fmla="*/ 122471 h 509514"/>
                <a:gd name="connsiteX1" fmla="*/ 136604 w 349573"/>
                <a:gd name="connsiteY1" fmla="*/ 9981 h 509514"/>
                <a:gd name="connsiteX2" fmla="*/ 293416 w 349573"/>
                <a:gd name="connsiteY2" fmla="*/ 77022 h 509514"/>
                <a:gd name="connsiteX3" fmla="*/ 347838 w 349573"/>
                <a:gd name="connsiteY3" fmla="*/ 211145 h 509514"/>
                <a:gd name="connsiteX4" fmla="*/ 293717 w 349573"/>
                <a:gd name="connsiteY4" fmla="*/ 473726 h 509514"/>
                <a:gd name="connsiteX5" fmla="*/ 132890 w 349573"/>
                <a:gd name="connsiteY5" fmla="*/ 502358 h 509514"/>
                <a:gd name="connsiteX6" fmla="*/ 3280 w 349573"/>
                <a:gd name="connsiteY6" fmla="*/ 493268 h 509514"/>
                <a:gd name="connsiteX7" fmla="*/ 88544 w 349573"/>
                <a:gd name="connsiteY7" fmla="*/ 314633 h 509514"/>
                <a:gd name="connsiteX8" fmla="*/ 40803 w 349573"/>
                <a:gd name="connsiteY8" fmla="*/ 122471 h 509514"/>
                <a:gd name="connsiteX0" fmla="*/ 40803 w 363310"/>
                <a:gd name="connsiteY0" fmla="*/ 122471 h 527792"/>
                <a:gd name="connsiteX1" fmla="*/ 136604 w 363310"/>
                <a:gd name="connsiteY1" fmla="*/ 9981 h 527792"/>
                <a:gd name="connsiteX2" fmla="*/ 293416 w 363310"/>
                <a:gd name="connsiteY2" fmla="*/ 77022 h 527792"/>
                <a:gd name="connsiteX3" fmla="*/ 347838 w 363310"/>
                <a:gd name="connsiteY3" fmla="*/ 211145 h 527792"/>
                <a:gd name="connsiteX4" fmla="*/ 349573 w 363310"/>
                <a:gd name="connsiteY4" fmla="*/ 509514 h 527792"/>
                <a:gd name="connsiteX5" fmla="*/ 132890 w 363310"/>
                <a:gd name="connsiteY5" fmla="*/ 502358 h 527792"/>
                <a:gd name="connsiteX6" fmla="*/ 3280 w 363310"/>
                <a:gd name="connsiteY6" fmla="*/ 493268 h 527792"/>
                <a:gd name="connsiteX7" fmla="*/ 88544 w 363310"/>
                <a:gd name="connsiteY7" fmla="*/ 314633 h 527792"/>
                <a:gd name="connsiteX8" fmla="*/ 40803 w 363310"/>
                <a:gd name="connsiteY8" fmla="*/ 122471 h 527792"/>
                <a:gd name="connsiteX0" fmla="*/ 40803 w 374781"/>
                <a:gd name="connsiteY0" fmla="*/ 122471 h 509948"/>
                <a:gd name="connsiteX1" fmla="*/ 136604 w 374781"/>
                <a:gd name="connsiteY1" fmla="*/ 9981 h 509948"/>
                <a:gd name="connsiteX2" fmla="*/ 293416 w 374781"/>
                <a:gd name="connsiteY2" fmla="*/ 77022 h 509948"/>
                <a:gd name="connsiteX3" fmla="*/ 347838 w 374781"/>
                <a:gd name="connsiteY3" fmla="*/ 211145 h 509948"/>
                <a:gd name="connsiteX4" fmla="*/ 363310 w 374781"/>
                <a:gd name="connsiteY4" fmla="*/ 485242 h 509948"/>
                <a:gd name="connsiteX5" fmla="*/ 132890 w 374781"/>
                <a:gd name="connsiteY5" fmla="*/ 502358 h 509948"/>
                <a:gd name="connsiteX6" fmla="*/ 3280 w 374781"/>
                <a:gd name="connsiteY6" fmla="*/ 493268 h 509948"/>
                <a:gd name="connsiteX7" fmla="*/ 88544 w 374781"/>
                <a:gd name="connsiteY7" fmla="*/ 314633 h 509948"/>
                <a:gd name="connsiteX8" fmla="*/ 40803 w 374781"/>
                <a:gd name="connsiteY8" fmla="*/ 122471 h 509948"/>
                <a:gd name="connsiteX0" fmla="*/ 40803 w 374781"/>
                <a:gd name="connsiteY0" fmla="*/ 105696 h 493173"/>
                <a:gd name="connsiteX1" fmla="*/ 138879 w 374781"/>
                <a:gd name="connsiteY1" fmla="*/ 25584 h 493173"/>
                <a:gd name="connsiteX2" fmla="*/ 293416 w 374781"/>
                <a:gd name="connsiteY2" fmla="*/ 60247 h 493173"/>
                <a:gd name="connsiteX3" fmla="*/ 347838 w 374781"/>
                <a:gd name="connsiteY3" fmla="*/ 194370 h 493173"/>
                <a:gd name="connsiteX4" fmla="*/ 363310 w 374781"/>
                <a:gd name="connsiteY4" fmla="*/ 468467 h 493173"/>
                <a:gd name="connsiteX5" fmla="*/ 132890 w 374781"/>
                <a:gd name="connsiteY5" fmla="*/ 485583 h 493173"/>
                <a:gd name="connsiteX6" fmla="*/ 3280 w 374781"/>
                <a:gd name="connsiteY6" fmla="*/ 476493 h 493173"/>
                <a:gd name="connsiteX7" fmla="*/ 88544 w 374781"/>
                <a:gd name="connsiteY7" fmla="*/ 297858 h 493173"/>
                <a:gd name="connsiteX8" fmla="*/ 40803 w 374781"/>
                <a:gd name="connsiteY8" fmla="*/ 105696 h 49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781" h="493173">
                  <a:moveTo>
                    <a:pt x="40803" y="105696"/>
                  </a:moveTo>
                  <a:cubicBezTo>
                    <a:pt x="49192" y="60317"/>
                    <a:pt x="96777" y="33159"/>
                    <a:pt x="138879" y="25584"/>
                  </a:cubicBezTo>
                  <a:cubicBezTo>
                    <a:pt x="180981" y="18009"/>
                    <a:pt x="278081" y="-44967"/>
                    <a:pt x="293416" y="60247"/>
                  </a:cubicBezTo>
                  <a:cubicBezTo>
                    <a:pt x="329241" y="104009"/>
                    <a:pt x="356901" y="128873"/>
                    <a:pt x="347838" y="194370"/>
                  </a:cubicBezTo>
                  <a:cubicBezTo>
                    <a:pt x="338775" y="259868"/>
                    <a:pt x="399135" y="424705"/>
                    <a:pt x="363310" y="468467"/>
                  </a:cubicBezTo>
                  <a:cubicBezTo>
                    <a:pt x="327485" y="512229"/>
                    <a:pt x="192895" y="484245"/>
                    <a:pt x="132890" y="485583"/>
                  </a:cubicBezTo>
                  <a:cubicBezTo>
                    <a:pt x="72885" y="486921"/>
                    <a:pt x="26594" y="504145"/>
                    <a:pt x="3280" y="476493"/>
                  </a:cubicBezTo>
                  <a:cubicBezTo>
                    <a:pt x="-20034" y="448841"/>
                    <a:pt x="88544" y="340060"/>
                    <a:pt x="88544" y="297858"/>
                  </a:cubicBezTo>
                  <a:cubicBezTo>
                    <a:pt x="88544" y="255656"/>
                    <a:pt x="32414" y="151075"/>
                    <a:pt x="40803" y="105696"/>
                  </a:cubicBezTo>
                  <a:close/>
                </a:path>
              </a:pathLst>
            </a:custGeom>
            <a:gradFill flip="none" rotWithShape="1">
              <a:gsLst>
                <a:gs pos="0">
                  <a:srgbClr val="009999">
                    <a:shade val="30000"/>
                    <a:satMod val="115000"/>
                  </a:srgbClr>
                </a:gs>
                <a:gs pos="50000">
                  <a:srgbClr val="009999">
                    <a:shade val="67500"/>
                    <a:satMod val="115000"/>
                  </a:srgbClr>
                </a:gs>
                <a:gs pos="100000">
                  <a:srgbClr val="009999">
                    <a:shade val="100000"/>
                    <a:satMod val="115000"/>
                  </a:srgbClr>
                </a:gs>
              </a:gsLst>
              <a:lin ang="16200000" scaled="1"/>
              <a:tileRect/>
            </a:gradFill>
            <a:effectLst>
              <a:outerShdw blurRad="76200" dir="13500000" sy="23000" kx="1200000" algn="br"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11" name="正方形/長方形 10"/>
            <p:cNvSpPr/>
            <p:nvPr/>
          </p:nvSpPr>
          <p:spPr>
            <a:xfrm>
              <a:off x="3716503" y="3076932"/>
              <a:ext cx="1777713" cy="1728192"/>
            </a:xfrm>
            <a:prstGeom prst="rect">
              <a:avLst/>
            </a:prstGeom>
            <a:noFill/>
            <a:ln>
              <a:noFill/>
            </a:ln>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4400" b="1" cap="none" spc="0" dirty="0" smtClean="0">
                  <a:ln w="11430"/>
                  <a:solidFill>
                    <a:srgbClr val="CC0066"/>
                  </a:solidFill>
                  <a:effectLst>
                    <a:outerShdw blurRad="50800" dist="39000" dir="5460000" algn="tl">
                      <a:srgbClr val="000000">
                        <a:alpha val="38000"/>
                      </a:srgbClr>
                    </a:outerShdw>
                  </a:effectLst>
                </a:rPr>
                <a:t>守ろう♪</a:t>
              </a:r>
              <a:endParaRPr lang="en-US" altLang="ja-JP" sz="4400" b="1" cap="none" spc="0" dirty="0" smtClean="0">
                <a:ln w="11430"/>
                <a:solidFill>
                  <a:srgbClr val="CC0066"/>
                </a:solidFill>
                <a:effectLst>
                  <a:outerShdw blurRad="50800" dist="39000" dir="5460000" algn="tl">
                    <a:srgbClr val="000000">
                      <a:alpha val="38000"/>
                    </a:srgbClr>
                  </a:outerShdw>
                </a:effectLst>
              </a:endParaRPr>
            </a:p>
            <a:p>
              <a:pPr algn="ctr"/>
              <a:r>
                <a:rPr lang="ja-JP" altLang="en-US" sz="5400" b="1" dirty="0" smtClean="0">
                  <a:ln w="11430"/>
                  <a:solidFill>
                    <a:srgbClr val="CC0066"/>
                  </a:solidFill>
                  <a:effectLst>
                    <a:outerShdw blurRad="50800" dist="39000" dir="5460000" algn="tl">
                      <a:srgbClr val="000000">
                        <a:alpha val="38000"/>
                      </a:srgbClr>
                    </a:outerShdw>
                  </a:effectLst>
                </a:rPr>
                <a:t>肝臓</a:t>
              </a:r>
              <a:r>
                <a:rPr lang="ja-JP" altLang="en-US" sz="4400" b="1" dirty="0" smtClean="0">
                  <a:ln w="11430"/>
                  <a:solidFill>
                    <a:srgbClr val="CC0066"/>
                  </a:solidFill>
                  <a:effectLst>
                    <a:outerShdw blurRad="50800" dist="39000" dir="5460000" algn="tl">
                      <a:srgbClr val="000000">
                        <a:alpha val="38000"/>
                      </a:srgbClr>
                    </a:outerShdw>
                  </a:effectLst>
                </a:rPr>
                <a:t>！</a:t>
              </a:r>
              <a:endParaRPr lang="en-US" altLang="ja-JP" sz="4400" b="1" cap="none" spc="0" dirty="0" smtClean="0">
                <a:ln w="11430"/>
                <a:solidFill>
                  <a:srgbClr val="CC0066"/>
                </a:solidFill>
                <a:effectLst>
                  <a:outerShdw blurRad="50800" dist="39000" dir="5460000" algn="tl">
                    <a:srgbClr val="000000">
                      <a:alpha val="38000"/>
                    </a:srgbClr>
                  </a:outerShdw>
                </a:effectLst>
              </a:endParaRPr>
            </a:p>
            <a:p>
              <a:pPr algn="ctr"/>
              <a:endParaRPr lang="ja-JP" altLang="en-US" sz="4400" b="1" cap="none" spc="0" dirty="0">
                <a:ln w="11430"/>
                <a:solidFill>
                  <a:srgbClr val="CC0099"/>
                </a:solidFill>
                <a:effectLst>
                  <a:outerShdw blurRad="50800" dist="39000" dir="5460000" algn="tl">
                    <a:srgbClr val="000000">
                      <a:alpha val="38000"/>
                    </a:srgbClr>
                  </a:outerShdw>
                </a:effectLst>
              </a:endParaRPr>
            </a:p>
          </p:txBody>
        </p:sp>
      </p:grpSp>
      <p:sp>
        <p:nvSpPr>
          <p:cNvPr id="24" name="テキスト ボックス 23"/>
          <p:cNvSpPr txBox="1"/>
          <p:nvPr/>
        </p:nvSpPr>
        <p:spPr>
          <a:xfrm>
            <a:off x="762154" y="5427221"/>
            <a:ext cx="2441694" cy="954107"/>
          </a:xfrm>
          <a:prstGeom prst="rect">
            <a:avLst/>
          </a:prstGeom>
          <a:noFill/>
        </p:spPr>
        <p:txBody>
          <a:bodyPr wrap="none" rtlCol="0">
            <a:spAutoFit/>
          </a:bodyPr>
          <a:lstStyle/>
          <a:p>
            <a:pPr algn="ctr"/>
            <a:r>
              <a:rPr kumimoji="1" lang="ja-JP" altLang="en-US" sz="2400" dirty="0" smtClean="0">
                <a:latin typeface="Meiryo UI" panose="020B0604030504040204" pitchFamily="50" charset="-128"/>
                <a:ea typeface="Meiryo UI" panose="020B0604030504040204" pitchFamily="50" charset="-128"/>
              </a:rPr>
              <a:t>かんぞうちゃん</a:t>
            </a:r>
            <a:endParaRPr kumimoji="1" lang="en-US" altLang="ja-JP" sz="2400" dirty="0" smtClean="0">
              <a:latin typeface="Meiryo UI" panose="020B0604030504040204" pitchFamily="50" charset="-128"/>
              <a:ea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rPr>
              <a:t>岡山大学病院肝臓病教室</a:t>
            </a:r>
            <a:endParaRPr kumimoji="1" lang="en-US" altLang="ja-JP" sz="1600" dirty="0" smtClean="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キャラクタ</a:t>
            </a:r>
            <a:r>
              <a:rPr lang="ja-JP" altLang="en-US" sz="1600" dirty="0" smtClean="0">
                <a:latin typeface="Meiryo UI" panose="020B0604030504040204" pitchFamily="50" charset="-128"/>
                <a:ea typeface="Meiryo UI" panose="020B0604030504040204" pitchFamily="50" charset="-128"/>
              </a:rPr>
              <a:t>ー</a:t>
            </a:r>
            <a:endParaRPr kumimoji="1" lang="en-US" altLang="ja-JP" sz="16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42025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76375" y="1714500"/>
            <a:ext cx="6343651" cy="2308324"/>
          </a:xfrm>
          <a:prstGeom prst="rect">
            <a:avLst/>
          </a:prstGeom>
          <a:noFill/>
        </p:spPr>
        <p:txBody>
          <a:bodyPr wrap="square" rtlCol="0">
            <a:spAutoFit/>
          </a:bodyPr>
          <a:lstStyle/>
          <a:p>
            <a:pPr>
              <a:lnSpc>
                <a:spcPct val="200000"/>
              </a:lnSpc>
            </a:pPr>
            <a:r>
              <a:rPr kumimoji="1" lang="ja-JP" altLang="en-US" sz="3600" b="1" dirty="0" smtClean="0">
                <a:latin typeface="HG丸ｺﾞｼｯｸM-PRO" panose="020F0600000000000000" pitchFamily="50" charset="-128"/>
                <a:ea typeface="HG丸ｺﾞｼｯｸM-PRO" panose="020F0600000000000000" pitchFamily="50" charset="-128"/>
              </a:rPr>
              <a:t>・Ｂ型肝炎の予防薬と治療薬</a:t>
            </a:r>
            <a:endParaRPr kumimoji="1" lang="en-US" altLang="ja-JP" sz="3600" b="1" dirty="0" smtClean="0">
              <a:latin typeface="HG丸ｺﾞｼｯｸM-PRO" panose="020F0600000000000000" pitchFamily="50" charset="-128"/>
              <a:ea typeface="HG丸ｺﾞｼｯｸM-PRO" panose="020F0600000000000000" pitchFamily="50" charset="-128"/>
            </a:endParaRPr>
          </a:p>
          <a:p>
            <a:pPr>
              <a:lnSpc>
                <a:spcPct val="200000"/>
              </a:lnSpc>
            </a:pPr>
            <a:r>
              <a:rPr lang="ja-JP" altLang="en-US" sz="3600" b="1" dirty="0" smtClean="0">
                <a:latin typeface="HG丸ｺﾞｼｯｸM-PRO" panose="020F0600000000000000" pitchFamily="50" charset="-128"/>
                <a:ea typeface="HG丸ｺﾞｼｯｸM-PRO" panose="020F0600000000000000" pitchFamily="50" charset="-128"/>
              </a:rPr>
              <a:t>・Ｃ型肝炎治療薬の変化</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2443163" y="428625"/>
            <a:ext cx="4257675" cy="769441"/>
          </a:xfrm>
          <a:prstGeom prst="rect">
            <a:avLst/>
          </a:prstGeom>
          <a:noFill/>
        </p:spPr>
        <p:txBody>
          <a:bodyPr wrap="square" rtlCol="0">
            <a:spAutoFit/>
          </a:bodyPr>
          <a:lstStyle/>
          <a:p>
            <a:pPr algn="ctr"/>
            <a:r>
              <a:rPr kumimoji="1" lang="ja-JP" altLang="en-US" sz="4400" b="1" dirty="0" smtClean="0">
                <a:latin typeface="HG丸ｺﾞｼｯｸM-PRO" panose="020F0600000000000000" pitchFamily="50" charset="-128"/>
                <a:ea typeface="HG丸ｺﾞｼｯｸM-PRO" panose="020F0600000000000000" pitchFamily="50" charset="-128"/>
              </a:rPr>
              <a:t>本日の話題</a:t>
            </a:r>
            <a:endParaRPr kumimoji="1" lang="ja-JP" altLang="en-US" sz="44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11048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1409700" y="3503472"/>
            <a:ext cx="6372225" cy="461665"/>
          </a:xfrm>
          <a:prstGeom prst="rect">
            <a:avLst/>
          </a:prstGeom>
          <a:noFill/>
        </p:spPr>
        <p:txBody>
          <a:bodyPr wrap="square" rtlCol="0">
            <a:spAutoFit/>
          </a:bodyPr>
          <a:lstStyle/>
          <a:p>
            <a:pPr algn="ctr"/>
            <a:r>
              <a:rPr kumimoji="1" lang="ja-JP" altLang="en-US" sz="2400" b="1" dirty="0" smtClean="0">
                <a:latin typeface="HG丸ｺﾞｼｯｸM-PRO" panose="020F0600000000000000" pitchFamily="50" charset="-128"/>
                <a:ea typeface="HG丸ｺﾞｼｯｸM-PRO" panose="020F0600000000000000" pitchFamily="50" charset="-128"/>
              </a:rPr>
              <a:t>対象：平成</a:t>
            </a:r>
            <a:r>
              <a:rPr kumimoji="1" lang="en-US" altLang="ja-JP" sz="2400" b="1" dirty="0" smtClean="0">
                <a:latin typeface="HG丸ｺﾞｼｯｸM-PRO" panose="020F0600000000000000" pitchFamily="50" charset="-128"/>
                <a:ea typeface="HG丸ｺﾞｼｯｸM-PRO" panose="020F0600000000000000" pitchFamily="50" charset="-128"/>
              </a:rPr>
              <a:t>28</a:t>
            </a:r>
            <a:r>
              <a:rPr kumimoji="1" lang="ja-JP" altLang="en-US" sz="2400" b="1" dirty="0" smtClean="0">
                <a:latin typeface="HG丸ｺﾞｼｯｸM-PRO" panose="020F0600000000000000" pitchFamily="50" charset="-128"/>
                <a:ea typeface="HG丸ｺﾞｼｯｸM-PRO" panose="020F0600000000000000" pitchFamily="50" charset="-128"/>
              </a:rPr>
              <a:t>年</a:t>
            </a:r>
            <a:r>
              <a:rPr kumimoji="1" lang="en-US" altLang="ja-JP" sz="2400" b="1" dirty="0" smtClean="0">
                <a:latin typeface="HG丸ｺﾞｼｯｸM-PRO" panose="020F0600000000000000" pitchFamily="50" charset="-128"/>
                <a:ea typeface="HG丸ｺﾞｼｯｸM-PRO" panose="020F0600000000000000" pitchFamily="50" charset="-128"/>
              </a:rPr>
              <a:t>4</a:t>
            </a:r>
            <a:r>
              <a:rPr kumimoji="1" lang="ja-JP" altLang="en-US" sz="2400" b="1" dirty="0" smtClean="0">
                <a:latin typeface="HG丸ｺﾞｼｯｸM-PRO" panose="020F0600000000000000" pitchFamily="50" charset="-128"/>
                <a:ea typeface="HG丸ｺﾞｼｯｸM-PRO" panose="020F0600000000000000" pitchFamily="50" charset="-128"/>
              </a:rPr>
              <a:t>月以降に生まれた</a:t>
            </a:r>
            <a:r>
              <a:rPr kumimoji="1" lang="en-US" altLang="ja-JP" sz="2400" b="1" dirty="0" smtClean="0">
                <a:latin typeface="HG丸ｺﾞｼｯｸM-PRO" panose="020F0600000000000000" pitchFamily="50" charset="-128"/>
                <a:ea typeface="HG丸ｺﾞｼｯｸM-PRO" panose="020F0600000000000000" pitchFamily="50" charset="-128"/>
              </a:rPr>
              <a:t>0</a:t>
            </a:r>
            <a:r>
              <a:rPr kumimoji="1" lang="ja-JP" altLang="en-US" sz="2400" b="1" dirty="0" smtClean="0">
                <a:latin typeface="HG丸ｺﾞｼｯｸM-PRO" panose="020F0600000000000000" pitchFamily="50" charset="-128"/>
                <a:ea typeface="HG丸ｺﾞｼｯｸM-PRO" panose="020F0600000000000000" pitchFamily="50" charset="-128"/>
              </a:rPr>
              <a:t>歳児</a:t>
            </a:r>
            <a:endParaRPr kumimoji="1" lang="ja-JP" altLang="en-US" sz="2400" b="1"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3"/>
          <a:stretch>
            <a:fillRect/>
          </a:stretch>
        </p:blipFill>
        <p:spPr>
          <a:xfrm>
            <a:off x="1533525" y="1161186"/>
            <a:ext cx="6076950" cy="2333625"/>
          </a:xfrm>
          <a:prstGeom prst="rect">
            <a:avLst/>
          </a:prstGeom>
        </p:spPr>
      </p:pic>
      <p:grpSp>
        <p:nvGrpSpPr>
          <p:cNvPr id="19" name="グループ化 18"/>
          <p:cNvGrpSpPr/>
          <p:nvPr/>
        </p:nvGrpSpPr>
        <p:grpSpPr>
          <a:xfrm>
            <a:off x="461963" y="4157450"/>
            <a:ext cx="8220075" cy="2338600"/>
            <a:chOff x="342900" y="4157450"/>
            <a:chExt cx="8220075" cy="2338600"/>
          </a:xfrm>
        </p:grpSpPr>
        <p:grpSp>
          <p:nvGrpSpPr>
            <p:cNvPr id="15" name="グループ化 14"/>
            <p:cNvGrpSpPr/>
            <p:nvPr/>
          </p:nvGrpSpPr>
          <p:grpSpPr>
            <a:xfrm>
              <a:off x="923925" y="5106263"/>
              <a:ext cx="7296150" cy="476250"/>
              <a:chOff x="828675" y="4695825"/>
              <a:chExt cx="7296150" cy="476250"/>
            </a:xfrm>
          </p:grpSpPr>
          <p:cxnSp>
            <p:nvCxnSpPr>
              <p:cNvPr id="11" name="直線矢印コネクタ 10"/>
              <p:cNvCxnSpPr/>
              <p:nvPr/>
            </p:nvCxnSpPr>
            <p:spPr>
              <a:xfrm>
                <a:off x="828675" y="4933950"/>
                <a:ext cx="729615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828675" y="4695825"/>
                <a:ext cx="0" cy="4762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1970087" y="4695825"/>
                <a:ext cx="0" cy="4762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3111499" y="4695825"/>
                <a:ext cx="0" cy="4762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4252911" y="4695825"/>
                <a:ext cx="0" cy="4762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5394323" y="4695825"/>
                <a:ext cx="0" cy="4762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6535735" y="4695825"/>
                <a:ext cx="0" cy="4762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7677150" y="4695825"/>
                <a:ext cx="0" cy="4762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下矢印 13"/>
            <p:cNvSpPr/>
            <p:nvPr/>
          </p:nvSpPr>
          <p:spPr>
            <a:xfrm rot="10800000">
              <a:off x="771524" y="5673995"/>
              <a:ext cx="304800" cy="314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1612899" y="4572523"/>
              <a:ext cx="904875" cy="523220"/>
            </a:xfrm>
            <a:prstGeom prst="rect">
              <a:avLst/>
            </a:prstGeom>
            <a:noFill/>
          </p:spPr>
          <p:txBody>
            <a:bodyPr wrap="square" rtlCol="0">
              <a:spAutoFit/>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生後</a:t>
              </a:r>
              <a:endParaRPr kumimoji="1" lang="en-US" altLang="ja-JP" sz="1200" dirty="0" smtClean="0">
                <a:latin typeface="HG丸ｺﾞｼｯｸM-PRO" panose="020F0600000000000000" pitchFamily="50" charset="-128"/>
                <a:ea typeface="HG丸ｺﾞｼｯｸM-PRO" panose="020F0600000000000000" pitchFamily="50" charset="-128"/>
              </a:endParaRPr>
            </a:p>
            <a:p>
              <a:pPr algn="ctr"/>
              <a:r>
                <a:rPr lang="en-US" altLang="ja-JP" sz="1600" dirty="0" smtClean="0">
                  <a:latin typeface="HG丸ｺﾞｼｯｸM-PRO" panose="020F0600000000000000" pitchFamily="50" charset="-128"/>
                  <a:ea typeface="HG丸ｺﾞｼｯｸM-PRO" panose="020F0600000000000000" pitchFamily="50" charset="-128"/>
                </a:rPr>
                <a:t>3</a:t>
              </a:r>
              <a:r>
                <a:rPr kumimoji="1" lang="ja-JP" altLang="en-US" sz="1200" dirty="0" smtClean="0">
                  <a:latin typeface="HG丸ｺﾞｼｯｸM-PRO" panose="020F0600000000000000" pitchFamily="50" charset="-128"/>
                  <a:ea typeface="HG丸ｺﾞｼｯｸM-PRO" panose="020F0600000000000000" pitchFamily="50" charset="-128"/>
                </a:rPr>
                <a:t>ヶ月</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45" name="テキスト ボックス 44"/>
            <p:cNvSpPr txBox="1"/>
            <p:nvPr/>
          </p:nvSpPr>
          <p:spPr>
            <a:xfrm>
              <a:off x="471487" y="4572523"/>
              <a:ext cx="904875" cy="523220"/>
            </a:xfrm>
            <a:prstGeom prst="rect">
              <a:avLst/>
            </a:prstGeom>
            <a:noFill/>
          </p:spPr>
          <p:txBody>
            <a:bodyPr wrap="square" rtlCol="0">
              <a:spAutoFit/>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生後</a:t>
              </a:r>
              <a:endParaRPr kumimoji="1" lang="en-US" altLang="ja-JP" sz="1200" dirty="0" smtClean="0">
                <a:latin typeface="HG丸ｺﾞｼｯｸM-PRO" panose="020F0600000000000000" pitchFamily="50" charset="-128"/>
                <a:ea typeface="HG丸ｺﾞｼｯｸM-PRO" panose="020F0600000000000000" pitchFamily="50" charset="-128"/>
              </a:endParaRPr>
            </a:p>
            <a:p>
              <a:pPr algn="ctr"/>
              <a:r>
                <a:rPr lang="en-US" altLang="ja-JP" sz="1600" dirty="0">
                  <a:latin typeface="HG丸ｺﾞｼｯｸM-PRO" panose="020F0600000000000000" pitchFamily="50" charset="-128"/>
                  <a:ea typeface="HG丸ｺﾞｼｯｸM-PRO" panose="020F0600000000000000" pitchFamily="50" charset="-128"/>
                </a:rPr>
                <a:t>2</a:t>
              </a:r>
              <a:r>
                <a:rPr kumimoji="1" lang="ja-JP" altLang="en-US" sz="1200" dirty="0" smtClean="0">
                  <a:latin typeface="HG丸ｺﾞｼｯｸM-PRO" panose="020F0600000000000000" pitchFamily="50" charset="-128"/>
                  <a:ea typeface="HG丸ｺﾞｼｯｸM-PRO" panose="020F0600000000000000" pitchFamily="50" charset="-128"/>
                </a:rPr>
                <a:t>ヶ月</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46" name="テキスト ボックス 45"/>
            <p:cNvSpPr txBox="1"/>
            <p:nvPr/>
          </p:nvSpPr>
          <p:spPr>
            <a:xfrm>
              <a:off x="2754311" y="4572523"/>
              <a:ext cx="904875" cy="523220"/>
            </a:xfrm>
            <a:prstGeom prst="rect">
              <a:avLst/>
            </a:prstGeom>
            <a:noFill/>
          </p:spPr>
          <p:txBody>
            <a:bodyPr wrap="square" rtlCol="0">
              <a:spAutoFit/>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生後</a:t>
              </a:r>
              <a:endParaRPr kumimoji="1" lang="en-US" altLang="ja-JP" sz="1200" dirty="0" smtClean="0">
                <a:latin typeface="HG丸ｺﾞｼｯｸM-PRO" panose="020F0600000000000000" pitchFamily="50" charset="-128"/>
                <a:ea typeface="HG丸ｺﾞｼｯｸM-PRO" panose="020F0600000000000000" pitchFamily="50" charset="-128"/>
              </a:endParaRPr>
            </a:p>
            <a:p>
              <a:pPr algn="ctr"/>
              <a:r>
                <a:rPr lang="en-US" altLang="ja-JP" sz="1600" dirty="0" smtClean="0">
                  <a:latin typeface="HG丸ｺﾞｼｯｸM-PRO" panose="020F0600000000000000" pitchFamily="50" charset="-128"/>
                  <a:ea typeface="HG丸ｺﾞｼｯｸM-PRO" panose="020F0600000000000000" pitchFamily="50" charset="-128"/>
                </a:rPr>
                <a:t>4</a:t>
              </a:r>
              <a:r>
                <a:rPr kumimoji="1" lang="ja-JP" altLang="en-US" sz="1200" dirty="0" smtClean="0">
                  <a:latin typeface="HG丸ｺﾞｼｯｸM-PRO" panose="020F0600000000000000" pitchFamily="50" charset="-128"/>
                  <a:ea typeface="HG丸ｺﾞｼｯｸM-PRO" panose="020F0600000000000000" pitchFamily="50" charset="-128"/>
                </a:rPr>
                <a:t>ヶ月</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47" name="テキスト ボックス 46"/>
            <p:cNvSpPr txBox="1"/>
            <p:nvPr/>
          </p:nvSpPr>
          <p:spPr>
            <a:xfrm>
              <a:off x="3895723" y="4572523"/>
              <a:ext cx="904875" cy="523220"/>
            </a:xfrm>
            <a:prstGeom prst="rect">
              <a:avLst/>
            </a:prstGeom>
            <a:noFill/>
          </p:spPr>
          <p:txBody>
            <a:bodyPr wrap="square" rtlCol="0">
              <a:spAutoFit/>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生後</a:t>
              </a:r>
              <a:endParaRPr kumimoji="1" lang="en-US" altLang="ja-JP" sz="1200" dirty="0" smtClean="0">
                <a:latin typeface="HG丸ｺﾞｼｯｸM-PRO" panose="020F0600000000000000" pitchFamily="50" charset="-128"/>
                <a:ea typeface="HG丸ｺﾞｼｯｸM-PRO" panose="020F0600000000000000" pitchFamily="50" charset="-128"/>
              </a:endParaRPr>
            </a:p>
            <a:p>
              <a:pPr algn="ctr"/>
              <a:r>
                <a:rPr lang="en-US" altLang="ja-JP" sz="1600" dirty="0" smtClean="0">
                  <a:latin typeface="HG丸ｺﾞｼｯｸM-PRO" panose="020F0600000000000000" pitchFamily="50" charset="-128"/>
                  <a:ea typeface="HG丸ｺﾞｼｯｸM-PRO" panose="020F0600000000000000" pitchFamily="50" charset="-128"/>
                </a:rPr>
                <a:t>5</a:t>
              </a:r>
              <a:r>
                <a:rPr kumimoji="1" lang="ja-JP" altLang="en-US" sz="1200" dirty="0" smtClean="0">
                  <a:latin typeface="HG丸ｺﾞｼｯｸM-PRO" panose="020F0600000000000000" pitchFamily="50" charset="-128"/>
                  <a:ea typeface="HG丸ｺﾞｼｯｸM-PRO" panose="020F0600000000000000" pitchFamily="50" charset="-128"/>
                </a:rPr>
                <a:t>ヶ月</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48" name="テキスト ボックス 47"/>
            <p:cNvSpPr txBox="1"/>
            <p:nvPr/>
          </p:nvSpPr>
          <p:spPr>
            <a:xfrm>
              <a:off x="5037135" y="4572523"/>
              <a:ext cx="904875" cy="523220"/>
            </a:xfrm>
            <a:prstGeom prst="rect">
              <a:avLst/>
            </a:prstGeom>
            <a:noFill/>
          </p:spPr>
          <p:txBody>
            <a:bodyPr wrap="square" rtlCol="0">
              <a:spAutoFit/>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生後</a:t>
              </a:r>
              <a:endParaRPr kumimoji="1" lang="en-US" altLang="ja-JP" sz="1200" dirty="0" smtClean="0">
                <a:latin typeface="HG丸ｺﾞｼｯｸM-PRO" panose="020F0600000000000000" pitchFamily="50" charset="-128"/>
                <a:ea typeface="HG丸ｺﾞｼｯｸM-PRO" panose="020F0600000000000000" pitchFamily="50" charset="-128"/>
              </a:endParaRPr>
            </a:p>
            <a:p>
              <a:pPr algn="ctr"/>
              <a:r>
                <a:rPr lang="en-US" altLang="ja-JP" sz="1600" dirty="0">
                  <a:latin typeface="HG丸ｺﾞｼｯｸM-PRO" panose="020F0600000000000000" pitchFamily="50" charset="-128"/>
                  <a:ea typeface="HG丸ｺﾞｼｯｸM-PRO" panose="020F0600000000000000" pitchFamily="50" charset="-128"/>
                </a:rPr>
                <a:t>6</a:t>
              </a:r>
              <a:r>
                <a:rPr kumimoji="1" lang="ja-JP" altLang="en-US" sz="1200" dirty="0" smtClean="0">
                  <a:latin typeface="HG丸ｺﾞｼｯｸM-PRO" panose="020F0600000000000000" pitchFamily="50" charset="-128"/>
                  <a:ea typeface="HG丸ｺﾞｼｯｸM-PRO" panose="020F0600000000000000" pitchFamily="50" charset="-128"/>
                </a:rPr>
                <a:t>ヶ月</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49" name="テキスト ボックス 48"/>
            <p:cNvSpPr txBox="1"/>
            <p:nvPr/>
          </p:nvSpPr>
          <p:spPr>
            <a:xfrm>
              <a:off x="6178547" y="4572523"/>
              <a:ext cx="904875" cy="523220"/>
            </a:xfrm>
            <a:prstGeom prst="rect">
              <a:avLst/>
            </a:prstGeom>
            <a:noFill/>
          </p:spPr>
          <p:txBody>
            <a:bodyPr wrap="square" rtlCol="0">
              <a:spAutoFit/>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生後</a:t>
              </a:r>
              <a:endParaRPr kumimoji="1" lang="en-US" altLang="ja-JP" sz="1200" dirty="0" smtClean="0">
                <a:latin typeface="HG丸ｺﾞｼｯｸM-PRO" panose="020F0600000000000000" pitchFamily="50" charset="-128"/>
                <a:ea typeface="HG丸ｺﾞｼｯｸM-PRO" panose="020F0600000000000000" pitchFamily="50" charset="-128"/>
              </a:endParaRPr>
            </a:p>
            <a:p>
              <a:pPr algn="ctr"/>
              <a:r>
                <a:rPr lang="en-US" altLang="ja-JP" sz="1600" dirty="0">
                  <a:latin typeface="HG丸ｺﾞｼｯｸM-PRO" panose="020F0600000000000000" pitchFamily="50" charset="-128"/>
                  <a:ea typeface="HG丸ｺﾞｼｯｸM-PRO" panose="020F0600000000000000" pitchFamily="50" charset="-128"/>
                </a:rPr>
                <a:t>7</a:t>
              </a:r>
              <a:r>
                <a:rPr kumimoji="1" lang="ja-JP" altLang="en-US" sz="1200" dirty="0" smtClean="0">
                  <a:latin typeface="HG丸ｺﾞｼｯｸM-PRO" panose="020F0600000000000000" pitchFamily="50" charset="-128"/>
                  <a:ea typeface="HG丸ｺﾞｼｯｸM-PRO" panose="020F0600000000000000" pitchFamily="50" charset="-128"/>
                </a:rPr>
                <a:t>ヶ月</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50" name="テキスト ボックス 49"/>
            <p:cNvSpPr txBox="1"/>
            <p:nvPr/>
          </p:nvSpPr>
          <p:spPr>
            <a:xfrm>
              <a:off x="7319959" y="4572523"/>
              <a:ext cx="904875" cy="523220"/>
            </a:xfrm>
            <a:prstGeom prst="rect">
              <a:avLst/>
            </a:prstGeom>
            <a:noFill/>
          </p:spPr>
          <p:txBody>
            <a:bodyPr wrap="square" rtlCol="0">
              <a:spAutoFit/>
            </a:bodyPr>
            <a:lstStyle/>
            <a:p>
              <a:pPr algn="ctr"/>
              <a:r>
                <a:rPr kumimoji="1" lang="ja-JP" altLang="en-US" sz="1200" dirty="0" smtClean="0">
                  <a:latin typeface="HG丸ｺﾞｼｯｸM-PRO" panose="020F0600000000000000" pitchFamily="50" charset="-128"/>
                  <a:ea typeface="HG丸ｺﾞｼｯｸM-PRO" panose="020F0600000000000000" pitchFamily="50" charset="-128"/>
                </a:rPr>
                <a:t>生後</a:t>
              </a:r>
              <a:endParaRPr kumimoji="1" lang="en-US" altLang="ja-JP" sz="1200" dirty="0" smtClean="0">
                <a:latin typeface="HG丸ｺﾞｼｯｸM-PRO" panose="020F0600000000000000" pitchFamily="50" charset="-128"/>
                <a:ea typeface="HG丸ｺﾞｼｯｸM-PRO" panose="020F0600000000000000" pitchFamily="50" charset="-128"/>
              </a:endParaRPr>
            </a:p>
            <a:p>
              <a:pPr algn="ctr"/>
              <a:r>
                <a:rPr lang="en-US" altLang="ja-JP" sz="1600" dirty="0" smtClean="0">
                  <a:latin typeface="HG丸ｺﾞｼｯｸM-PRO" panose="020F0600000000000000" pitchFamily="50" charset="-128"/>
                  <a:ea typeface="HG丸ｺﾞｼｯｸM-PRO" panose="020F0600000000000000" pitchFamily="50" charset="-128"/>
                </a:rPr>
                <a:t>8</a:t>
              </a:r>
              <a:r>
                <a:rPr kumimoji="1" lang="ja-JP" altLang="en-US" sz="1200" dirty="0" smtClean="0">
                  <a:latin typeface="HG丸ｺﾞｼｯｸM-PRO" panose="020F0600000000000000" pitchFamily="50" charset="-128"/>
                  <a:ea typeface="HG丸ｺﾞｼｯｸM-PRO" panose="020F0600000000000000" pitchFamily="50" charset="-128"/>
                </a:rPr>
                <a:t>ヶ月</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52" name="下矢印 51"/>
            <p:cNvSpPr/>
            <p:nvPr/>
          </p:nvSpPr>
          <p:spPr>
            <a:xfrm rot="10800000">
              <a:off x="1912936" y="5673995"/>
              <a:ext cx="304800" cy="314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下矢印 52"/>
            <p:cNvSpPr/>
            <p:nvPr/>
          </p:nvSpPr>
          <p:spPr>
            <a:xfrm rot="10800000">
              <a:off x="7072308" y="5673995"/>
              <a:ext cx="304800" cy="314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77838" y="4157450"/>
              <a:ext cx="3074987" cy="369332"/>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（投与スケジュール例）</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55" name="テキスト ボックス 54"/>
            <p:cNvSpPr txBox="1"/>
            <p:nvPr/>
          </p:nvSpPr>
          <p:spPr>
            <a:xfrm>
              <a:off x="471486" y="6012615"/>
              <a:ext cx="904875" cy="338554"/>
            </a:xfrm>
            <a:prstGeom prst="rect">
              <a:avLst/>
            </a:prstGeom>
            <a:noFill/>
          </p:spPr>
          <p:txBody>
            <a:bodyPr wrap="square" rtlCol="0">
              <a:spAutoFit/>
            </a:bodyPr>
            <a:lstStyle/>
            <a:p>
              <a:pPr algn="ctr"/>
              <a:r>
                <a:rPr lang="en-US" altLang="ja-JP" sz="1600" b="1" dirty="0" smtClean="0">
                  <a:latin typeface="HG丸ｺﾞｼｯｸM-PRO" panose="020F0600000000000000" pitchFamily="50" charset="-128"/>
                  <a:ea typeface="HG丸ｺﾞｼｯｸM-PRO" panose="020F0600000000000000" pitchFamily="50" charset="-128"/>
                </a:rPr>
                <a:t>1</a:t>
              </a:r>
              <a:r>
                <a:rPr lang="ja-JP" altLang="en-US" sz="1200" b="1" dirty="0">
                  <a:latin typeface="HG丸ｺﾞｼｯｸM-PRO" panose="020F0600000000000000" pitchFamily="50" charset="-128"/>
                  <a:ea typeface="HG丸ｺﾞｼｯｸM-PRO" panose="020F0600000000000000" pitchFamily="50" charset="-128"/>
                </a:rPr>
                <a:t>回目</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56" name="テキスト ボックス 55"/>
            <p:cNvSpPr txBox="1"/>
            <p:nvPr/>
          </p:nvSpPr>
          <p:spPr>
            <a:xfrm>
              <a:off x="6772269" y="6012615"/>
              <a:ext cx="904875" cy="338554"/>
            </a:xfrm>
            <a:prstGeom prst="rect">
              <a:avLst/>
            </a:prstGeom>
            <a:noFill/>
          </p:spPr>
          <p:txBody>
            <a:bodyPr wrap="square" rtlCol="0">
              <a:spAutoFit/>
            </a:bodyPr>
            <a:lstStyle/>
            <a:p>
              <a:pPr algn="ctr"/>
              <a:r>
                <a:rPr lang="en-US" altLang="ja-JP" sz="1600" b="1" dirty="0" smtClean="0">
                  <a:latin typeface="HG丸ｺﾞｼｯｸM-PRO" panose="020F0600000000000000" pitchFamily="50" charset="-128"/>
                  <a:ea typeface="HG丸ｺﾞｼｯｸM-PRO" panose="020F0600000000000000" pitchFamily="50" charset="-128"/>
                </a:rPr>
                <a:t>3</a:t>
              </a:r>
              <a:r>
                <a:rPr lang="ja-JP" altLang="en-US" sz="1200" b="1" dirty="0" smtClean="0">
                  <a:latin typeface="HG丸ｺﾞｼｯｸM-PRO" panose="020F0600000000000000" pitchFamily="50" charset="-128"/>
                  <a:ea typeface="HG丸ｺﾞｼｯｸM-PRO" panose="020F0600000000000000" pitchFamily="50" charset="-128"/>
                </a:rPr>
                <a:t>回目</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57" name="テキスト ボックス 56"/>
            <p:cNvSpPr txBox="1"/>
            <p:nvPr/>
          </p:nvSpPr>
          <p:spPr>
            <a:xfrm>
              <a:off x="1622424" y="6012615"/>
              <a:ext cx="904875" cy="338554"/>
            </a:xfrm>
            <a:prstGeom prst="rect">
              <a:avLst/>
            </a:prstGeom>
            <a:noFill/>
          </p:spPr>
          <p:txBody>
            <a:bodyPr wrap="square" rtlCol="0">
              <a:spAutoFit/>
            </a:bodyPr>
            <a:lstStyle/>
            <a:p>
              <a:pPr algn="ctr"/>
              <a:r>
                <a:rPr lang="en-US" altLang="ja-JP" sz="1600" b="1" dirty="0">
                  <a:latin typeface="HG丸ｺﾞｼｯｸM-PRO" panose="020F0600000000000000" pitchFamily="50" charset="-128"/>
                  <a:ea typeface="HG丸ｺﾞｼｯｸM-PRO" panose="020F0600000000000000" pitchFamily="50" charset="-128"/>
                </a:rPr>
                <a:t>2</a:t>
              </a:r>
              <a:r>
                <a:rPr lang="ja-JP" altLang="en-US" sz="1200" b="1" dirty="0" smtClean="0">
                  <a:latin typeface="HG丸ｺﾞｼｯｸM-PRO" panose="020F0600000000000000" pitchFamily="50" charset="-128"/>
                  <a:ea typeface="HG丸ｺﾞｼｯｸM-PRO" panose="020F0600000000000000" pitchFamily="50" charset="-128"/>
                </a:rPr>
                <a:t>回目</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a:xfrm>
              <a:off x="342900" y="4157450"/>
              <a:ext cx="8220075" cy="233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0" name="正方形/長方形 59"/>
          <p:cNvSpPr/>
          <p:nvPr/>
        </p:nvSpPr>
        <p:spPr>
          <a:xfrm>
            <a:off x="0" y="0"/>
            <a:ext cx="9144000" cy="1078302"/>
          </a:xfrm>
          <a:prstGeom prst="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61" name="Rectangle 2"/>
          <p:cNvSpPr txBox="1">
            <a:spLocks noChangeArrowheads="1"/>
          </p:cNvSpPr>
          <p:nvPr/>
        </p:nvSpPr>
        <p:spPr>
          <a:xfrm>
            <a:off x="0" y="-40588"/>
            <a:ext cx="9144000" cy="117513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b="1" dirty="0">
                <a:solidFill>
                  <a:schemeClr val="bg1"/>
                </a:solidFill>
                <a:latin typeface="HG丸ｺﾞｼｯｸM-PRO" panose="020F0600000000000000" pitchFamily="50" charset="-128"/>
                <a:ea typeface="HG丸ｺﾞｼｯｸM-PRO" panose="020F0600000000000000" pitchFamily="50" charset="-128"/>
              </a:rPr>
              <a:t>Ｂ型</a:t>
            </a:r>
            <a:r>
              <a:rPr lang="ja-JP" altLang="en-US" sz="4000" b="1" dirty="0" smtClean="0">
                <a:solidFill>
                  <a:schemeClr val="bg1"/>
                </a:solidFill>
                <a:latin typeface="HG丸ｺﾞｼｯｸM-PRO" panose="020F0600000000000000" pitchFamily="50" charset="-128"/>
                <a:ea typeface="HG丸ｺﾞｼｯｸM-PRO" panose="020F0600000000000000" pitchFamily="50" charset="-128"/>
              </a:rPr>
              <a:t>肝炎の予防薬</a:t>
            </a:r>
            <a:endParaRPr lang="ja-JP" altLang="en-US" sz="4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1" name="テキスト ボックス 30"/>
          <p:cNvSpPr txBox="1"/>
          <p:nvPr/>
        </p:nvSpPr>
        <p:spPr>
          <a:xfrm>
            <a:off x="5608320" y="6605903"/>
            <a:ext cx="3505200" cy="246221"/>
          </a:xfrm>
          <a:prstGeom prst="rect">
            <a:avLst/>
          </a:prstGeom>
          <a:noFill/>
        </p:spPr>
        <p:txBody>
          <a:bodyPr wrap="square" rtlCol="0">
            <a:spAutoFit/>
          </a:bodyPr>
          <a:lstStyle/>
          <a:p>
            <a:pPr algn="r"/>
            <a:r>
              <a:rPr kumimoji="1" lang="ja-JP" altLang="en-US" sz="1000" dirty="0" smtClean="0">
                <a:latin typeface="HG丸ｺﾞｼｯｸM-PRO" panose="020F0600000000000000" pitchFamily="50" charset="-128"/>
                <a:ea typeface="HG丸ｺﾞｼｯｸM-PRO" panose="020F0600000000000000" pitchFamily="50" charset="-128"/>
              </a:rPr>
              <a:t>（厚生労働省　ホームページ）</a:t>
            </a:r>
            <a:endParaRPr kumimoji="1" lang="ja-JP" altLang="en-US" sz="1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60506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623885" y="3702079"/>
            <a:ext cx="7920040" cy="1766852"/>
          </a:xfrm>
          <a:prstGeom prst="roundRect">
            <a:avLst/>
          </a:prstGeom>
          <a:solidFill>
            <a:schemeClr val="accent5">
              <a:lumMod val="20000"/>
              <a:lumOff val="8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661987" y="1486916"/>
            <a:ext cx="2157413" cy="400110"/>
          </a:xfrm>
          <a:prstGeom prst="rect">
            <a:avLst/>
          </a:prstGeom>
        </p:spPr>
        <p:txBody>
          <a:bodyPr wrap="square">
            <a:spAutoFit/>
          </a:bodyPr>
          <a:lstStyle/>
          <a:p>
            <a:r>
              <a:rPr lang="en-US" altLang="ja-JP" sz="2000" dirty="0" smtClean="0">
                <a:latin typeface="HG丸ｺﾞｼｯｸM-PRO" panose="020F0600000000000000" pitchFamily="50" charset="-128"/>
                <a:ea typeface="HG丸ｺﾞｼｯｸM-PRO" panose="020F0600000000000000" pitchFamily="50" charset="-128"/>
              </a:rPr>
              <a:t>1986</a:t>
            </a:r>
            <a:r>
              <a:rPr lang="ja-JP" altLang="en-US" sz="2000" dirty="0" smtClean="0">
                <a:latin typeface="HG丸ｺﾞｼｯｸM-PRO" panose="020F0600000000000000" pitchFamily="50" charset="-128"/>
                <a:ea typeface="HG丸ｺﾞｼｯｸM-PRO" panose="020F0600000000000000" pitchFamily="50" charset="-128"/>
              </a:rPr>
              <a:t>年</a:t>
            </a:r>
            <a:r>
              <a:rPr lang="en-US" altLang="ja-JP" sz="2000" dirty="0" smtClean="0">
                <a:latin typeface="HG丸ｺﾞｼｯｸM-PRO" panose="020F0600000000000000" pitchFamily="50" charset="-128"/>
                <a:ea typeface="HG丸ｺﾞｼｯｸM-PRO" panose="020F0600000000000000" pitchFamily="50" charset="-128"/>
              </a:rPr>
              <a:t>1</a:t>
            </a:r>
            <a:r>
              <a:rPr lang="ja-JP" altLang="en-US" sz="2000" dirty="0" smtClean="0">
                <a:latin typeface="HG丸ｺﾞｼｯｸM-PRO" panose="020F0600000000000000" pitchFamily="50" charset="-128"/>
                <a:ea typeface="HG丸ｺﾞｼｯｸM-PRO" panose="020F0600000000000000" pitchFamily="50" charset="-128"/>
              </a:rPr>
              <a:t>月：</a:t>
            </a:r>
            <a:endParaRPr lang="ja-JP" altLang="en-US" sz="2000" dirty="0">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681034" y="3702079"/>
            <a:ext cx="7983145" cy="707886"/>
          </a:xfrm>
          <a:prstGeom prst="rect">
            <a:avLst/>
          </a:prstGeom>
        </p:spPr>
        <p:txBody>
          <a:bodyPr wrap="square">
            <a:spAutoFit/>
          </a:bodyPr>
          <a:lstStyle/>
          <a:p>
            <a:r>
              <a:rPr lang="ja-JP" altLang="en-US" sz="2000" dirty="0" smtClean="0">
                <a:latin typeface="HG丸ｺﾞｼｯｸM-PRO" panose="020F0600000000000000" pitchFamily="50" charset="-128"/>
                <a:ea typeface="HG丸ｺﾞｼｯｸM-PRO" panose="020F0600000000000000" pitchFamily="50" charset="-128"/>
              </a:rPr>
              <a:t>Ｂ型肝炎ウイルスへの感染は</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一過性で終わる場合</a:t>
            </a:r>
            <a:r>
              <a:rPr lang="ja-JP" altLang="en-US" sz="2000" dirty="0" smtClean="0">
                <a:latin typeface="HG丸ｺﾞｼｯｸM-PRO" panose="020F0600000000000000" pitchFamily="50" charset="-128"/>
                <a:ea typeface="HG丸ｺﾞｼｯｸM-PRO" panose="020F0600000000000000" pitchFamily="50" charset="-128"/>
              </a:rPr>
              <a:t>と、そのまま感染している状態が続いてしまう場合（</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キャリア</a:t>
            </a:r>
            <a:r>
              <a:rPr lang="ja-JP" altLang="en-US" sz="2000" dirty="0" smtClean="0">
                <a:latin typeface="HG丸ｺﾞｼｯｸM-PRO" panose="020F0600000000000000" pitchFamily="50" charset="-128"/>
                <a:ea typeface="HG丸ｺﾞｼｯｸM-PRO" panose="020F0600000000000000" pitchFamily="50" charset="-128"/>
              </a:rPr>
              <a:t>）がある</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683417" y="4761045"/>
            <a:ext cx="7837887" cy="707886"/>
          </a:xfrm>
          <a:prstGeom prst="rect">
            <a:avLst/>
          </a:prstGeom>
        </p:spPr>
        <p:txBody>
          <a:bodyPr wrap="square">
            <a:spAutoFit/>
          </a:bodyPr>
          <a:lstStyle/>
          <a:p>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キャリア</a:t>
            </a:r>
            <a:r>
              <a:rPr lang="ja-JP" altLang="en-US" sz="2000" dirty="0" smtClean="0">
                <a:latin typeface="HG丸ｺﾞｼｯｸM-PRO" panose="020F0600000000000000" pitchFamily="50" charset="-128"/>
                <a:ea typeface="HG丸ｺﾞｼｯｸM-PRO" panose="020F0600000000000000" pitchFamily="50" charset="-128"/>
              </a:rPr>
              <a:t>になると慢性肝炎になる事があり、そのうち</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一部の人では肝硬変やがん</a:t>
            </a:r>
            <a:r>
              <a:rPr lang="ja-JP" altLang="en-US" sz="2000" dirty="0" smtClean="0">
                <a:latin typeface="HG丸ｺﾞｼｯｸM-PRO" panose="020F0600000000000000" pitchFamily="50" charset="-128"/>
                <a:ea typeface="HG丸ｺﾞｼｯｸM-PRO" panose="020F0600000000000000" pitchFamily="50" charset="-128"/>
              </a:rPr>
              <a:t>など命に関わる病気を引き起こすこともある</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652460" y="5734286"/>
            <a:ext cx="7881940" cy="461665"/>
          </a:xfrm>
          <a:prstGeom prst="rect">
            <a:avLst/>
          </a:prstGeom>
        </p:spPr>
        <p:txBody>
          <a:bodyPr wrap="square">
            <a:spAutoFit/>
          </a:bodyPr>
          <a:lstStyle/>
          <a:p>
            <a:r>
              <a:rPr lang="ja-JP" altLang="en-US" sz="2400" b="1" u="sng" dirty="0" smtClean="0">
                <a:solidFill>
                  <a:srgbClr val="FF0000"/>
                </a:solidFill>
                <a:latin typeface="HG丸ｺﾞｼｯｸM-PRO" panose="020F0600000000000000" pitchFamily="50" charset="-128"/>
                <a:ea typeface="HG丸ｺﾞｼｯｸM-PRO" panose="020F0600000000000000" pitchFamily="50" charset="-128"/>
              </a:rPr>
              <a:t>ワクチン接種によりＢ型肝炎ウイルスへの免疫が出来る</a:t>
            </a:r>
            <a:endParaRPr lang="en-US" altLang="ja-JP" sz="2400" b="1" u="sng"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14" name="正方形/長方形 13"/>
          <p:cNvSpPr/>
          <p:nvPr/>
        </p:nvSpPr>
        <p:spPr>
          <a:xfrm>
            <a:off x="0" y="0"/>
            <a:ext cx="9144000" cy="1078302"/>
          </a:xfrm>
          <a:prstGeom prst="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5" name="Rectangle 2"/>
          <p:cNvSpPr txBox="1">
            <a:spLocks noChangeArrowheads="1"/>
          </p:cNvSpPr>
          <p:nvPr/>
        </p:nvSpPr>
        <p:spPr>
          <a:xfrm>
            <a:off x="0" y="-40588"/>
            <a:ext cx="9144000" cy="117513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defRPr/>
            </a:pPr>
            <a:r>
              <a:rPr lang="ja-JP" altLang="en-US" sz="4000" b="1" dirty="0" smtClean="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rPr>
              <a:t>なぜ定期接種化？</a:t>
            </a:r>
            <a:endParaRPr lang="ja-JP" altLang="en-US" sz="4000" b="1" dirty="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6" name="正方形/長方形 5"/>
          <p:cNvSpPr/>
          <p:nvPr/>
        </p:nvSpPr>
        <p:spPr>
          <a:xfrm>
            <a:off x="2362199" y="1486916"/>
            <a:ext cx="5991225" cy="707886"/>
          </a:xfrm>
          <a:prstGeom prst="rect">
            <a:avLst/>
          </a:prstGeom>
        </p:spPr>
        <p:txBody>
          <a:bodyPr wrap="square">
            <a:spAutoFit/>
          </a:bodyPr>
          <a:lstStyle/>
          <a:p>
            <a:pPr algn="just"/>
            <a:r>
              <a:rPr lang="ja-JP" altLang="en-US" sz="2000" dirty="0">
                <a:latin typeface="HG丸ｺﾞｼｯｸM-PRO" panose="020F0600000000000000" pitchFamily="50" charset="-128"/>
                <a:ea typeface="HG丸ｺﾞｼｯｸM-PRO" panose="020F0600000000000000" pitchFamily="50" charset="-128"/>
              </a:rPr>
              <a:t>Ｂ型肝炎母子感染防止事業において乳児に</a:t>
            </a:r>
            <a:r>
              <a:rPr lang="ja-JP" altLang="en-US" sz="2000" dirty="0" smtClean="0">
                <a:latin typeface="HG丸ｺﾞｼｯｸM-PRO" panose="020F0600000000000000" pitchFamily="50" charset="-128"/>
                <a:ea typeface="HG丸ｺﾞｼｯｸM-PRO" panose="020F0600000000000000" pitchFamily="50" charset="-128"/>
              </a:rPr>
              <a:t>対する　感染</a:t>
            </a:r>
            <a:r>
              <a:rPr lang="ja-JP" altLang="en-US" sz="2000" dirty="0">
                <a:latin typeface="HG丸ｺﾞｼｯｸM-PRO" panose="020F0600000000000000" pitchFamily="50" charset="-128"/>
                <a:ea typeface="HG丸ｺﾞｼｯｸM-PRO" panose="020F0600000000000000" pitchFamily="50" charset="-128"/>
              </a:rPr>
              <a:t>防止事業を開始</a:t>
            </a:r>
          </a:p>
        </p:txBody>
      </p:sp>
      <p:sp>
        <p:nvSpPr>
          <p:cNvPr id="7" name="正方形/長方形 6"/>
          <p:cNvSpPr/>
          <p:nvPr/>
        </p:nvSpPr>
        <p:spPr>
          <a:xfrm>
            <a:off x="661985" y="2158626"/>
            <a:ext cx="1919290" cy="400110"/>
          </a:xfrm>
          <a:prstGeom prst="rect">
            <a:avLst/>
          </a:prstGeom>
        </p:spPr>
        <p:txBody>
          <a:bodyPr wrap="square">
            <a:spAutoFit/>
          </a:bodyPr>
          <a:lstStyle/>
          <a:p>
            <a:r>
              <a:rPr lang="en-US" altLang="ja-JP" sz="2000" dirty="0" smtClean="0">
                <a:latin typeface="HG丸ｺﾞｼｯｸM-PRO" panose="020F0600000000000000" pitchFamily="50" charset="-128"/>
                <a:ea typeface="HG丸ｺﾞｼｯｸM-PRO" panose="020F0600000000000000" pitchFamily="50" charset="-128"/>
              </a:rPr>
              <a:t>1992</a:t>
            </a:r>
            <a:r>
              <a:rPr lang="ja-JP" altLang="en-US" sz="2000" dirty="0" smtClean="0">
                <a:latin typeface="HG丸ｺﾞｼｯｸM-PRO" panose="020F0600000000000000" pitchFamily="50" charset="-128"/>
                <a:ea typeface="HG丸ｺﾞｼｯｸM-PRO" panose="020F0600000000000000" pitchFamily="50" charset="-128"/>
              </a:rPr>
              <a:t>年</a:t>
            </a:r>
            <a:r>
              <a:rPr lang="en-US" altLang="ja-JP" sz="2000" dirty="0" smtClean="0">
                <a:latin typeface="HG丸ｺﾞｼｯｸM-PRO" panose="020F0600000000000000" pitchFamily="50" charset="-128"/>
                <a:ea typeface="HG丸ｺﾞｼｯｸM-PRO" panose="020F0600000000000000" pitchFamily="50" charset="-128"/>
              </a:rPr>
              <a:t>3</a:t>
            </a:r>
            <a:r>
              <a:rPr lang="ja-JP" altLang="en-US" sz="2000" dirty="0" smtClean="0">
                <a:latin typeface="HG丸ｺﾞｼｯｸM-PRO" panose="020F0600000000000000" pitchFamily="50" charset="-128"/>
                <a:ea typeface="HG丸ｺﾞｼｯｸM-PRO" panose="020F0600000000000000" pitchFamily="50" charset="-128"/>
              </a:rPr>
              <a:t>月：</a:t>
            </a:r>
            <a:endParaRPr lang="ja-JP" altLang="en-US" sz="2000" dirty="0">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2124074" y="2164567"/>
            <a:ext cx="6372226" cy="646331"/>
          </a:xfrm>
          <a:prstGeom prst="rect">
            <a:avLst/>
          </a:prstGeom>
        </p:spPr>
        <p:txBody>
          <a:bodyPr wrap="square">
            <a:spAutoFit/>
          </a:bodyPr>
          <a:lstStyle/>
          <a:p>
            <a:r>
              <a:rPr lang="ja-JP" altLang="en-US" sz="2000" dirty="0" smtClean="0">
                <a:latin typeface="HG丸ｺﾞｼｯｸM-PRO" panose="020F0600000000000000" pitchFamily="50" charset="-128"/>
                <a:ea typeface="HG丸ｺﾞｼｯｸM-PRO" panose="020F0600000000000000" pitchFamily="50" charset="-128"/>
              </a:rPr>
              <a:t>　</a:t>
            </a:r>
            <a:r>
              <a:rPr lang="en-US" altLang="ja-JP" sz="2000" dirty="0" smtClean="0">
                <a:latin typeface="HG丸ｺﾞｼｯｸM-PRO" panose="020F0600000000000000" pitchFamily="50" charset="-128"/>
                <a:ea typeface="HG丸ｺﾞｼｯｸM-PRO" panose="020F0600000000000000" pitchFamily="50" charset="-128"/>
              </a:rPr>
              <a:t>WHO </a:t>
            </a:r>
            <a:r>
              <a:rPr lang="ja-JP" altLang="en-US" sz="2000" dirty="0">
                <a:latin typeface="HG丸ｺﾞｼｯｸM-PRO" panose="020F0600000000000000" pitchFamily="50" charset="-128"/>
                <a:ea typeface="HG丸ｺﾞｼｯｸM-PRO" panose="020F0600000000000000" pitchFamily="50" charset="-128"/>
              </a:rPr>
              <a:t>がＢ型肝炎ワクチンのユニバーサル化を</a:t>
            </a:r>
            <a:r>
              <a:rPr lang="ja-JP" altLang="en-US" sz="2000" dirty="0" smtClean="0">
                <a:latin typeface="HG丸ｺﾞｼｯｸM-PRO" panose="020F0600000000000000" pitchFamily="50" charset="-128"/>
                <a:ea typeface="HG丸ｺﾞｼｯｸM-PRO" panose="020F0600000000000000" pitchFamily="50" charset="-128"/>
              </a:rPr>
              <a:t>推奨</a:t>
            </a:r>
            <a:endParaRPr lang="en-US" altLang="ja-JP" sz="2000" dirty="0" smtClean="0">
              <a:latin typeface="HG丸ｺﾞｼｯｸM-PRO" panose="020F0600000000000000" pitchFamily="50" charset="-128"/>
              <a:ea typeface="HG丸ｺﾞｼｯｸM-PRO" panose="020F0600000000000000" pitchFamily="50" charset="-128"/>
            </a:endParaRPr>
          </a:p>
          <a:p>
            <a:pPr>
              <a:buClr>
                <a:schemeClr val="hlink"/>
              </a:buClr>
            </a:pPr>
            <a:r>
              <a:rPr lang="ja-JP" altLang="en-US" sz="1600" dirty="0" smtClean="0">
                <a:latin typeface="HG丸ｺﾞｼｯｸM-PRO" panose="020F0600000000000000" pitchFamily="50" charset="-128"/>
                <a:ea typeface="HG丸ｺﾞｼｯｸM-PRO" panose="020F0600000000000000" pitchFamily="50" charset="-128"/>
              </a:rPr>
              <a:t> （疾患</a:t>
            </a:r>
            <a:r>
              <a:rPr lang="ja-JP" altLang="en-US" sz="1600" dirty="0">
                <a:latin typeface="HG丸ｺﾞｼｯｸM-PRO" panose="020F0600000000000000" pitchFamily="50" charset="-128"/>
                <a:ea typeface="HG丸ｺﾞｼｯｸM-PRO" panose="020F0600000000000000" pitchFamily="50" charset="-128"/>
              </a:rPr>
              <a:t>や感染</a:t>
            </a:r>
            <a:r>
              <a:rPr lang="ja-JP" altLang="en-US" sz="1600" dirty="0" smtClean="0">
                <a:latin typeface="HG丸ｺﾞｼｯｸM-PRO" panose="020F0600000000000000" pitchFamily="50" charset="-128"/>
                <a:ea typeface="HG丸ｺﾞｼｯｸM-PRO" panose="020F0600000000000000" pitchFamily="50" charset="-128"/>
              </a:rPr>
              <a:t>リスクによらず</a:t>
            </a:r>
            <a:r>
              <a:rPr lang="ja-JP" altLang="en-US" sz="1600" dirty="0">
                <a:latin typeface="HG丸ｺﾞｼｯｸM-PRO" panose="020F0600000000000000" pitchFamily="50" charset="-128"/>
                <a:ea typeface="HG丸ｺﾞｼｯｸM-PRO" panose="020F0600000000000000" pitchFamily="50" charset="-128"/>
              </a:rPr>
              <a:t>、予防を目的として全員</a:t>
            </a:r>
            <a:r>
              <a:rPr lang="ja-JP" altLang="en-US" sz="1600" dirty="0" smtClean="0">
                <a:latin typeface="HG丸ｺﾞｼｯｸM-PRO" panose="020F0600000000000000" pitchFamily="50" charset="-128"/>
                <a:ea typeface="HG丸ｺﾞｼｯｸM-PRO" panose="020F0600000000000000" pitchFamily="50" charset="-128"/>
              </a:rPr>
              <a:t>に接種する）</a:t>
            </a:r>
            <a:endParaRPr lang="ja-JP" altLang="en-US" sz="1600" dirty="0">
              <a:latin typeface="HG丸ｺﾞｼｯｸM-PRO" panose="020F0600000000000000" pitchFamily="50" charset="-128"/>
              <a:ea typeface="HG丸ｺﾞｼｯｸM-PRO" panose="020F0600000000000000" pitchFamily="50" charset="-128"/>
            </a:endParaRPr>
          </a:p>
        </p:txBody>
      </p:sp>
      <p:sp>
        <p:nvSpPr>
          <p:cNvPr id="19" name="Text Box 15"/>
          <p:cNvSpPr txBox="1">
            <a:spLocks noChangeArrowheads="1"/>
          </p:cNvSpPr>
          <p:nvPr/>
        </p:nvSpPr>
        <p:spPr bwMode="auto">
          <a:xfrm>
            <a:off x="721517" y="2754775"/>
            <a:ext cx="76700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Clr>
                <a:schemeClr val="hlink"/>
              </a:buClr>
              <a:buFont typeface="Wingdings" panose="05000000000000000000" pitchFamily="2" charset="2"/>
              <a:buNone/>
            </a:pPr>
            <a:r>
              <a:rPr lang="en-US" altLang="ja-JP" sz="1800" dirty="0">
                <a:latin typeface="HG丸ｺﾞｼｯｸM-PRO" panose="020F0600000000000000" pitchFamily="50" charset="-128"/>
                <a:ea typeface="HG丸ｺﾞｼｯｸM-PRO" panose="020F0600000000000000" pitchFamily="50" charset="-128"/>
              </a:rPr>
              <a:t>2008</a:t>
            </a:r>
            <a:r>
              <a:rPr lang="ja-JP" altLang="en-US" sz="1800" dirty="0">
                <a:latin typeface="HG丸ｺﾞｼｯｸM-PRO" panose="020F0600000000000000" pitchFamily="50" charset="-128"/>
                <a:ea typeface="HG丸ｺﾞｼｯｸM-PRO" panose="020F0600000000000000" pitchFamily="50" charset="-128"/>
              </a:rPr>
              <a:t>年には、</a:t>
            </a:r>
            <a:r>
              <a:rPr lang="en-US" altLang="ja-JP" sz="1800" dirty="0">
                <a:latin typeface="HG丸ｺﾞｼｯｸM-PRO" panose="020F0600000000000000" pitchFamily="50" charset="-128"/>
                <a:ea typeface="HG丸ｺﾞｼｯｸM-PRO" panose="020F0600000000000000" pitchFamily="50" charset="-128"/>
              </a:rPr>
              <a:t>WHO</a:t>
            </a:r>
            <a:r>
              <a:rPr lang="ja-JP" altLang="en-US" sz="1800" dirty="0">
                <a:latin typeface="HG丸ｺﾞｼｯｸM-PRO" panose="020F0600000000000000" pitchFamily="50" charset="-128"/>
                <a:ea typeface="HG丸ｺﾞｼｯｸM-PRO" panose="020F0600000000000000" pitchFamily="50" charset="-128"/>
              </a:rPr>
              <a:t>に加盟している</a:t>
            </a:r>
            <a:r>
              <a:rPr lang="en-US" altLang="ja-JP" sz="1800" dirty="0">
                <a:latin typeface="HG丸ｺﾞｼｯｸM-PRO" panose="020F0600000000000000" pitchFamily="50" charset="-128"/>
                <a:ea typeface="HG丸ｺﾞｼｯｸM-PRO" panose="020F0600000000000000" pitchFamily="50" charset="-128"/>
              </a:rPr>
              <a:t>193</a:t>
            </a:r>
            <a:r>
              <a:rPr lang="ja-JP" altLang="en-US" sz="1800" dirty="0">
                <a:latin typeface="HG丸ｺﾞｼｯｸM-PRO" panose="020F0600000000000000" pitchFamily="50" charset="-128"/>
                <a:ea typeface="HG丸ｺﾞｼｯｸM-PRO" panose="020F0600000000000000" pitchFamily="50" charset="-128"/>
              </a:rPr>
              <a:t>ヶ国中</a:t>
            </a:r>
            <a:r>
              <a:rPr lang="en-US" altLang="ja-JP" sz="1800" dirty="0">
                <a:latin typeface="HG丸ｺﾞｼｯｸM-PRO" panose="020F0600000000000000" pitchFamily="50" charset="-128"/>
                <a:ea typeface="HG丸ｺﾞｼｯｸM-PRO" panose="020F0600000000000000" pitchFamily="50" charset="-128"/>
              </a:rPr>
              <a:t>177</a:t>
            </a:r>
            <a:r>
              <a:rPr lang="ja-JP" altLang="en-US" sz="1800" dirty="0">
                <a:latin typeface="HG丸ｺﾞｼｯｸM-PRO" panose="020F0600000000000000" pitchFamily="50" charset="-128"/>
                <a:ea typeface="HG丸ｺﾞｼｯｸM-PRO" panose="020F0600000000000000" pitchFamily="50" charset="-128"/>
              </a:rPr>
              <a:t>ヶ</a:t>
            </a:r>
            <a:r>
              <a:rPr lang="ja-JP" altLang="en-US" sz="1800" dirty="0" smtClean="0">
                <a:latin typeface="HG丸ｺﾞｼｯｸM-PRO" panose="020F0600000000000000" pitchFamily="50" charset="-128"/>
                <a:ea typeface="HG丸ｺﾞｼｯｸM-PRO" panose="020F0600000000000000" pitchFamily="50" charset="-128"/>
              </a:rPr>
              <a:t>国（</a:t>
            </a:r>
            <a:r>
              <a:rPr lang="en-US" altLang="ja-JP" sz="1800" dirty="0">
                <a:latin typeface="HG丸ｺﾞｼｯｸM-PRO" panose="020F0600000000000000" pitchFamily="50" charset="-128"/>
                <a:ea typeface="HG丸ｺﾞｼｯｸM-PRO" panose="020F0600000000000000" pitchFamily="50" charset="-128"/>
              </a:rPr>
              <a:t>91.7</a:t>
            </a:r>
            <a:r>
              <a:rPr lang="ja-JP" altLang="en-US" sz="1800" dirty="0">
                <a:latin typeface="HG丸ｺﾞｼｯｸM-PRO" panose="020F0600000000000000" pitchFamily="50" charset="-128"/>
                <a:ea typeface="HG丸ｺﾞｼｯｸM-PRO" panose="020F0600000000000000" pitchFamily="50" charset="-128"/>
              </a:rPr>
              <a:t>％）で既に</a:t>
            </a:r>
            <a:r>
              <a:rPr lang="en-US" altLang="ja-JP" sz="1800" dirty="0">
                <a:latin typeface="HG丸ｺﾞｼｯｸM-PRO" panose="020F0600000000000000" pitchFamily="50" charset="-128"/>
                <a:ea typeface="HG丸ｺﾞｼｯｸM-PRO" panose="020F0600000000000000" pitchFamily="50" charset="-128"/>
              </a:rPr>
              <a:t>B</a:t>
            </a:r>
            <a:r>
              <a:rPr lang="ja-JP" altLang="en-US" sz="1800" dirty="0">
                <a:latin typeface="HG丸ｺﾞｼｯｸM-PRO" panose="020F0600000000000000" pitchFamily="50" charset="-128"/>
                <a:ea typeface="HG丸ｺﾞｼｯｸM-PRO" panose="020F0600000000000000" pitchFamily="50" charset="-128"/>
              </a:rPr>
              <a:t>型肝炎ユニバーサルワクチネーションが開始されて</a:t>
            </a:r>
            <a:r>
              <a:rPr lang="ja-JP" altLang="en-US" sz="1800" dirty="0" smtClean="0">
                <a:latin typeface="HG丸ｺﾞｼｯｸM-PRO" panose="020F0600000000000000" pitchFamily="50" charset="-128"/>
                <a:ea typeface="HG丸ｺﾞｼｯｸM-PRO" panose="020F0600000000000000" pitchFamily="50" charset="-128"/>
              </a:rPr>
              <a:t>いる</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17" name="下矢印 16"/>
          <p:cNvSpPr/>
          <p:nvPr/>
        </p:nvSpPr>
        <p:spPr>
          <a:xfrm>
            <a:off x="3790950" y="4476750"/>
            <a:ext cx="1028700" cy="186221"/>
          </a:xfrm>
          <a:prstGeom prst="downArrow">
            <a:avLst/>
          </a:prstGeom>
          <a:solidFill>
            <a:schemeClr val="accent5">
              <a:lumMod val="60000"/>
              <a:lumOff val="4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81958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9741" y="5795490"/>
            <a:ext cx="7589409" cy="707886"/>
          </a:xfrm>
          <a:prstGeom prst="rect">
            <a:avLst/>
          </a:prstGeom>
          <a:ln w="28575">
            <a:noFill/>
          </a:ln>
        </p:spPr>
        <p:txBody>
          <a:bodyPr wrap="square">
            <a:spAutoFit/>
          </a:bodyPr>
          <a:lstStyle/>
          <a:p>
            <a:pPr>
              <a:defRPr/>
            </a:pPr>
            <a:r>
              <a:rPr lang="ja-JP" altLang="en-US" sz="2000" dirty="0" smtClean="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rPr>
              <a:t>・患者</a:t>
            </a:r>
            <a:r>
              <a:rPr lang="ja-JP" altLang="en-US" sz="2000" dirty="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rPr>
              <a:t>さん</a:t>
            </a:r>
            <a:r>
              <a:rPr lang="ja-JP" altLang="en-US" sz="2000" dirty="0" smtClean="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rPr>
              <a:t>の状態に応じて治療は選択される</a:t>
            </a:r>
            <a:endParaRPr lang="en-US" altLang="ja-JP" sz="2000" dirty="0" smtClean="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endParaRPr>
          </a:p>
          <a:p>
            <a:pPr>
              <a:defRPr/>
            </a:pPr>
            <a:r>
              <a:rPr lang="ja-JP" altLang="en-US" sz="2000" dirty="0" smtClean="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cs typeface="Arial" panose="020B0604020202020204" pitchFamily="34" charset="0"/>
              </a:rPr>
              <a:t>ウイルスを完全に消すことは困難だが、コントロールは可能</a:t>
            </a:r>
            <a:endParaRPr lang="en-US" altLang="ja-JP" sz="2000" b="1" dirty="0" smtClean="0">
              <a:solidFill>
                <a:srgbClr val="FF0000"/>
              </a:solidFill>
              <a:latin typeface="HG丸ｺﾞｼｯｸM-PRO" panose="020F0600000000000000" pitchFamily="50" charset="-128"/>
              <a:ea typeface="HG丸ｺﾞｼｯｸM-PRO" panose="020F0600000000000000" pitchFamily="50" charset="-128"/>
              <a:cs typeface="Arial" panose="020B0604020202020204" pitchFamily="34" charset="0"/>
            </a:endParaRPr>
          </a:p>
        </p:txBody>
      </p:sp>
      <p:graphicFrame>
        <p:nvGraphicFramePr>
          <p:cNvPr id="3" name="表 2"/>
          <p:cNvGraphicFramePr>
            <a:graphicFrameLocks noGrp="1"/>
          </p:cNvGraphicFramePr>
          <p:nvPr>
            <p:extLst/>
          </p:nvPr>
        </p:nvGraphicFramePr>
        <p:xfrm>
          <a:off x="387275" y="1440813"/>
          <a:ext cx="8369449" cy="3992505"/>
        </p:xfrm>
        <a:graphic>
          <a:graphicData uri="http://schemas.openxmlformats.org/drawingml/2006/table">
            <a:tbl>
              <a:tblPr firstRow="1" bandRow="1">
                <a:tableStyleId>{93296810-A885-4BE3-A3E7-6D5BEEA58F35}</a:tableStyleId>
              </a:tblPr>
              <a:tblGrid>
                <a:gridCol w="1441525"/>
                <a:gridCol w="3603812"/>
                <a:gridCol w="3324112"/>
              </a:tblGrid>
              <a:tr h="978558">
                <a:tc>
                  <a:txBody>
                    <a:bodyPr/>
                    <a:lstStyle/>
                    <a:p>
                      <a:pPr algn="ctr" fontAlgn="ctr"/>
                      <a:r>
                        <a:rPr lang="ja-JP" altLang="en-US" sz="1600" b="0" u="none" strike="noStrike" dirty="0">
                          <a:effectLst/>
                          <a:latin typeface="HG丸ｺﾞｼｯｸM-PRO" panose="020F0600000000000000" pitchFamily="50" charset="-128"/>
                          <a:ea typeface="HG丸ｺﾞｼｯｸM-PRO" panose="020F0600000000000000" pitchFamily="50" charset="-128"/>
                          <a:cs typeface="Arial" panose="020B0604020202020204" pitchFamily="34" charset="0"/>
                        </a:rPr>
                        <a:t>　</a:t>
                      </a:r>
                      <a:endParaRPr lang="ja-JP" altLang="en-US" sz="1600" b="0" i="0" u="none" strike="noStrike"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endParaRPr>
                    </a:p>
                  </a:txBody>
                  <a:tcPr marL="9524" marR="9524" marT="9521" marB="0" anchor="ctr"/>
                </a:tc>
                <a:tc>
                  <a:txBody>
                    <a:bodyPr/>
                    <a:lstStyle/>
                    <a:p>
                      <a:pPr algn="ctr" fontAlgn="ctr"/>
                      <a:r>
                        <a:rPr lang="ja-JP" altLang="en-US" sz="2400" b="0" u="none" strike="noStrike" dirty="0" smtClean="0">
                          <a:effectLst/>
                          <a:latin typeface="HG丸ｺﾞｼｯｸM-PRO" panose="020F0600000000000000" pitchFamily="50" charset="-128"/>
                          <a:ea typeface="HG丸ｺﾞｼｯｸM-PRO" panose="020F0600000000000000" pitchFamily="50" charset="-128"/>
                          <a:cs typeface="Arial" panose="020B0604020202020204" pitchFamily="34" charset="0"/>
                        </a:rPr>
                        <a:t>インターフェロン</a:t>
                      </a:r>
                      <a:endParaRPr lang="en-US" sz="2400" b="0" u="none" strike="noStrike" dirty="0" smtClean="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gn="ctr" fontAlgn="ctr"/>
                      <a:r>
                        <a:rPr lang="ja-JP" altLang="en-US" sz="1600" b="0" i="0" u="none" strike="noStrike" dirty="0" smtClean="0">
                          <a:solidFill>
                            <a:schemeClr val="bg1"/>
                          </a:solidFill>
                          <a:effectLst/>
                          <a:latin typeface="HG丸ｺﾞｼｯｸM-PRO" panose="020F0600000000000000" pitchFamily="50" charset="-128"/>
                          <a:ea typeface="HG丸ｺﾞｼｯｸM-PRO" panose="020F0600000000000000" pitchFamily="50" charset="-128"/>
                          <a:cs typeface="Arial" panose="020B0604020202020204" pitchFamily="34" charset="0"/>
                        </a:rPr>
                        <a:t>（ペガシス皮下注）</a:t>
                      </a:r>
                      <a:endParaRPr lang="en-US" sz="1600" b="0" i="0" u="none" strike="noStrike" dirty="0">
                        <a:solidFill>
                          <a:schemeClr val="bg1"/>
                        </a:solidFill>
                        <a:effectLst/>
                        <a:latin typeface="HG丸ｺﾞｼｯｸM-PRO" panose="020F0600000000000000" pitchFamily="50" charset="-128"/>
                        <a:ea typeface="HG丸ｺﾞｼｯｸM-PRO" panose="020F0600000000000000" pitchFamily="50" charset="-128"/>
                        <a:cs typeface="Arial" panose="020B0604020202020204" pitchFamily="34" charset="0"/>
                      </a:endParaRPr>
                    </a:p>
                  </a:txBody>
                  <a:tcPr marL="9524" marR="9524" marT="9521" marB="0" anchor="ctr"/>
                </a:tc>
                <a:tc>
                  <a:txBody>
                    <a:bodyPr/>
                    <a:lstStyle/>
                    <a:p>
                      <a:pPr algn="ctr" fontAlgn="ctr"/>
                      <a:r>
                        <a:rPr lang="ja-JP" altLang="en-US" sz="2400" b="0" u="none" strike="noStrike" dirty="0" smtClean="0">
                          <a:effectLst/>
                          <a:latin typeface="HG丸ｺﾞｼｯｸM-PRO" panose="020F0600000000000000" pitchFamily="50" charset="-128"/>
                          <a:ea typeface="HG丸ｺﾞｼｯｸM-PRO" panose="020F0600000000000000" pitchFamily="50" charset="-128"/>
                          <a:cs typeface="Arial" panose="020B0604020202020204" pitchFamily="34" charset="0"/>
                        </a:rPr>
                        <a:t>核酸アナログ製剤</a:t>
                      </a:r>
                      <a:endParaRPr lang="en-US" altLang="ja-JP" sz="2400" b="0" u="none" strike="noStrike" dirty="0" smtClean="0">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algn="ctr" fontAlgn="ctr"/>
                      <a:r>
                        <a:rPr lang="ja-JP" altLang="en-US" sz="1600" b="0" u="none" strike="noStrike" dirty="0" smtClean="0">
                          <a:effectLst/>
                          <a:latin typeface="HG丸ｺﾞｼｯｸM-PRO" panose="020F0600000000000000" pitchFamily="50" charset="-128"/>
                          <a:ea typeface="HG丸ｺﾞｼｯｸM-PRO" panose="020F0600000000000000" pitchFamily="50" charset="-128"/>
                          <a:cs typeface="Arial" panose="020B0604020202020204" pitchFamily="34" charset="0"/>
                        </a:rPr>
                        <a:t>（エンテカビル・テノホビルなど）</a:t>
                      </a:r>
                      <a:endParaRPr lang="ja-JP" altLang="en-US" sz="1600" b="0" i="0" u="none" strike="noStrike"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endParaRPr>
                    </a:p>
                  </a:txBody>
                  <a:tcPr marL="9524" marR="9524" marT="9521" marB="0" anchor="ctr"/>
                </a:tc>
              </a:tr>
              <a:tr h="448628">
                <a:tc>
                  <a:txBody>
                    <a:bodyPr/>
                    <a:lstStyle/>
                    <a:p>
                      <a:pPr algn="ctr" fontAlgn="ctr"/>
                      <a:r>
                        <a:rPr lang="ja-JP" altLang="en-US" sz="1800" b="0" u="none" strike="noStrike" dirty="0" smtClean="0">
                          <a:effectLst/>
                          <a:latin typeface="HG丸ｺﾞｼｯｸM-PRO" panose="020F0600000000000000" pitchFamily="50" charset="-128"/>
                          <a:ea typeface="HG丸ｺﾞｼｯｸM-PRO" panose="020F0600000000000000" pitchFamily="50" charset="-128"/>
                          <a:cs typeface="Arial" panose="020B0604020202020204" pitchFamily="34" charset="0"/>
                        </a:rPr>
                        <a:t>投与方法</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endParaRPr>
                    </a:p>
                  </a:txBody>
                  <a:tcPr marL="9524" marR="9524" marT="9521" marB="0" anchor="ctr"/>
                </a:tc>
                <a:tc>
                  <a:txBody>
                    <a:bodyPr/>
                    <a:lstStyle/>
                    <a:p>
                      <a:pPr algn="ctr" fontAlgn="ctr"/>
                      <a:r>
                        <a:rPr lang="ja-JP" altLang="en-US" sz="1800" b="1" u="none" strike="noStrike"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皮下注射</a:t>
                      </a:r>
                      <a:endParaRPr lang="ja-JP" altLang="en-US" sz="1800" b="1" i="0" u="none" strike="noStrike"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endParaRPr>
                    </a:p>
                  </a:txBody>
                  <a:tcPr marL="9524" marR="9524" marT="9521" marB="0" anchor="ctr"/>
                </a:tc>
                <a:tc>
                  <a:txBody>
                    <a:bodyPr/>
                    <a:lstStyle/>
                    <a:p>
                      <a:pPr algn="ctr" fontAlgn="ctr"/>
                      <a:r>
                        <a:rPr lang="ja-JP" altLang="en-US" sz="1800" b="1" i="0" u="none" strike="noStrike" dirty="0" smtClean="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内服</a:t>
                      </a:r>
                      <a:endParaRPr lang="ja-JP" altLang="en-US" sz="1800" b="1" i="0" u="none" strike="noStrike"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endParaRPr>
                    </a:p>
                  </a:txBody>
                  <a:tcPr marL="9524" marR="9524" marT="9521" marB="0" anchor="ctr"/>
                </a:tc>
              </a:tr>
              <a:tr h="448628">
                <a:tc>
                  <a:txBody>
                    <a:bodyPr/>
                    <a:lstStyle/>
                    <a:p>
                      <a:pPr algn="ctr" fontAlgn="ctr"/>
                      <a:r>
                        <a:rPr lang="ja-JP" altLang="en-US" sz="1800" b="0" u="none" strike="noStrike" dirty="0">
                          <a:effectLst/>
                          <a:latin typeface="HG丸ｺﾞｼｯｸM-PRO" panose="020F0600000000000000" pitchFamily="50" charset="-128"/>
                          <a:ea typeface="HG丸ｺﾞｼｯｸM-PRO" panose="020F0600000000000000" pitchFamily="50" charset="-128"/>
                          <a:cs typeface="Arial" panose="020B0604020202020204" pitchFamily="34" charset="0"/>
                        </a:rPr>
                        <a:t>治療期間</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endParaRPr>
                    </a:p>
                  </a:txBody>
                  <a:tcPr marL="9524" marR="9524" marT="9521" marB="0" anchor="ctr"/>
                </a:tc>
                <a:tc>
                  <a:txBody>
                    <a:bodyPr/>
                    <a:lstStyle/>
                    <a:p>
                      <a:pPr algn="ctr" fontAlgn="ctr"/>
                      <a:r>
                        <a:rPr lang="zh-TW" altLang="en-US" sz="1800" b="1" u="none" strike="noStrike"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期間限定</a:t>
                      </a:r>
                      <a:r>
                        <a:rPr lang="zh-TW" altLang="en-US" sz="1800" b="0" u="none" strike="noStrike"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zh-TW" sz="1800" b="0" u="none" strike="noStrike" dirty="0">
                          <a:effectLst/>
                          <a:latin typeface="HG丸ｺﾞｼｯｸM-PRO" panose="020F0600000000000000" pitchFamily="50" charset="-128"/>
                          <a:ea typeface="HG丸ｺﾞｼｯｸM-PRO" panose="020F0600000000000000" pitchFamily="50" charset="-128"/>
                          <a:cs typeface="Arial" panose="020B0604020202020204" pitchFamily="34" charset="0"/>
                        </a:rPr>
                        <a:t>24</a:t>
                      </a:r>
                      <a:r>
                        <a:rPr lang="zh-TW" altLang="en-US" sz="1800" b="0" u="none" strike="noStrike" dirty="0">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zh-TW" sz="1800" b="0" u="none" strike="noStrike" dirty="0">
                          <a:effectLst/>
                          <a:latin typeface="HG丸ｺﾞｼｯｸM-PRO" panose="020F0600000000000000" pitchFamily="50" charset="-128"/>
                          <a:ea typeface="HG丸ｺﾞｼｯｸM-PRO" panose="020F0600000000000000" pitchFamily="50" charset="-128"/>
                          <a:cs typeface="Arial" panose="020B0604020202020204" pitchFamily="34" charset="0"/>
                        </a:rPr>
                        <a:t>48</a:t>
                      </a:r>
                      <a:r>
                        <a:rPr lang="zh-TW" altLang="en-US" sz="1800" b="0" u="none" strike="noStrike" dirty="0">
                          <a:effectLst/>
                          <a:latin typeface="HG丸ｺﾞｼｯｸM-PRO" panose="020F0600000000000000" pitchFamily="50" charset="-128"/>
                          <a:ea typeface="HG丸ｺﾞｼｯｸM-PRO" panose="020F0600000000000000" pitchFamily="50" charset="-128"/>
                          <a:cs typeface="Arial" panose="020B0604020202020204" pitchFamily="34" charset="0"/>
                        </a:rPr>
                        <a:t>週間）</a:t>
                      </a:r>
                      <a:endParaRPr lang="zh-TW"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endParaRPr>
                    </a:p>
                  </a:txBody>
                  <a:tcPr marL="9524" marR="9524" marT="9521" marB="0" anchor="ctr"/>
                </a:tc>
                <a:tc>
                  <a:txBody>
                    <a:bodyPr/>
                    <a:lstStyle/>
                    <a:p>
                      <a:pPr algn="ctr" fontAlgn="ctr"/>
                      <a:r>
                        <a:rPr lang="ja-JP" altLang="en-US" sz="1800" b="1" u="none" strike="noStrike" dirty="0" smtClean="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長期継続</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endParaRPr>
                    </a:p>
                  </a:txBody>
                  <a:tcPr marL="9524" marR="9524" marT="9521" marB="0" anchor="ctr"/>
                </a:tc>
              </a:tr>
              <a:tr h="882207">
                <a:tc>
                  <a:txBody>
                    <a:bodyPr/>
                    <a:lstStyle/>
                    <a:p>
                      <a:pPr algn="ctr" fontAlgn="ctr"/>
                      <a:r>
                        <a:rPr lang="ja-JP" altLang="en-US" sz="1800" b="0" u="none" strike="noStrike" dirty="0">
                          <a:effectLst/>
                          <a:latin typeface="HG丸ｺﾞｼｯｸM-PRO" panose="020F0600000000000000" pitchFamily="50" charset="-128"/>
                          <a:ea typeface="HG丸ｺﾞｼｯｸM-PRO" panose="020F0600000000000000" pitchFamily="50" charset="-128"/>
                          <a:cs typeface="Arial" panose="020B0604020202020204" pitchFamily="34" charset="0"/>
                        </a:rPr>
                        <a:t>作用機序</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endParaRPr>
                    </a:p>
                  </a:txBody>
                  <a:tcPr marL="9524" marR="9524" marT="9521" marB="0" anchor="ctr"/>
                </a:tc>
                <a:tc>
                  <a:txBody>
                    <a:bodyPr/>
                    <a:lstStyle/>
                    <a:p>
                      <a:pPr algn="ctr" fontAlgn="ctr"/>
                      <a:r>
                        <a:rPr lang="ja-JP" altLang="en-US" sz="1800" b="0" u="none" strike="noStrike" dirty="0">
                          <a:effectLst/>
                          <a:latin typeface="HG丸ｺﾞｼｯｸM-PRO" panose="020F0600000000000000" pitchFamily="50" charset="-128"/>
                          <a:ea typeface="HG丸ｺﾞｼｯｸM-PRO" panose="020F0600000000000000" pitchFamily="50" charset="-128"/>
                          <a:cs typeface="Arial" panose="020B0604020202020204" pitchFamily="34" charset="0"/>
                        </a:rPr>
                        <a:t>抗ウイルス蛋白の誘導</a:t>
                      </a:r>
                      <a:br>
                        <a:rPr lang="ja-JP" altLang="en-US" sz="1800" b="0" u="none" strike="noStrike" dirty="0">
                          <a:effectLst/>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en-US" sz="1800" b="0" u="none" strike="noStrike" dirty="0">
                          <a:effectLst/>
                          <a:latin typeface="HG丸ｺﾞｼｯｸM-PRO" panose="020F0600000000000000" pitchFamily="50" charset="-128"/>
                          <a:ea typeface="HG丸ｺﾞｼｯｸM-PRO" panose="020F0600000000000000" pitchFamily="50" charset="-128"/>
                          <a:cs typeface="Arial" panose="020B0604020202020204" pitchFamily="34" charset="0"/>
                        </a:rPr>
                        <a:t>免疫賦活作用</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endParaRPr>
                    </a:p>
                  </a:txBody>
                  <a:tcPr marL="9524" marR="9524" marT="9521" marB="0" anchor="ctr"/>
                </a:tc>
                <a:tc>
                  <a:txBody>
                    <a:bodyPr/>
                    <a:lstStyle/>
                    <a:p>
                      <a:pPr algn="ctr" fontAlgn="ctr"/>
                      <a:r>
                        <a:rPr lang="ja-JP" altLang="en-US" sz="1800" b="0" u="none" strike="noStrike" dirty="0">
                          <a:effectLst/>
                          <a:latin typeface="HG丸ｺﾞｼｯｸM-PRO" panose="020F0600000000000000" pitchFamily="50" charset="-128"/>
                          <a:ea typeface="HG丸ｺﾞｼｯｸM-PRO" panose="020F0600000000000000" pitchFamily="50" charset="-128"/>
                          <a:cs typeface="Arial" panose="020B0604020202020204" pitchFamily="34" charset="0"/>
                        </a:rPr>
                        <a:t>直接的ウイルス複製阻害</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endParaRPr>
                    </a:p>
                  </a:txBody>
                  <a:tcPr marL="9524" marR="9524" marT="9521" marB="0" anchor="ctr"/>
                </a:tc>
              </a:tr>
              <a:tr h="785856">
                <a:tc>
                  <a:txBody>
                    <a:bodyPr/>
                    <a:lstStyle/>
                    <a:p>
                      <a:pPr algn="ctr" fontAlgn="ctr"/>
                      <a:r>
                        <a:rPr lang="ja-JP" altLang="en-US" sz="1600" b="0" u="none" strike="noStrike" dirty="0">
                          <a:effectLst/>
                          <a:latin typeface="HG丸ｺﾞｼｯｸM-PRO" panose="020F0600000000000000" pitchFamily="50" charset="-128"/>
                          <a:ea typeface="HG丸ｺﾞｼｯｸM-PRO" panose="020F0600000000000000" pitchFamily="50" charset="-128"/>
                          <a:cs typeface="Arial" panose="020B0604020202020204" pitchFamily="34" charset="0"/>
                        </a:rPr>
                        <a:t>治療中止後</a:t>
                      </a:r>
                      <a:r>
                        <a:rPr lang="ja-JP" altLang="en-US" sz="1600" b="0" u="none" strike="noStrike" dirty="0" smtClean="0">
                          <a:effectLst/>
                          <a:latin typeface="HG丸ｺﾞｼｯｸM-PRO" panose="020F0600000000000000" pitchFamily="50" charset="-128"/>
                          <a:ea typeface="HG丸ｺﾞｼｯｸM-PRO" panose="020F0600000000000000" pitchFamily="50" charset="-128"/>
                          <a:cs typeface="Arial" panose="020B0604020202020204" pitchFamily="34" charset="0"/>
                        </a:rPr>
                        <a:t>の　効果</a:t>
                      </a:r>
                      <a:r>
                        <a:rPr lang="ja-JP" altLang="en-US" sz="1600" b="0" u="none" strike="noStrike" dirty="0">
                          <a:effectLst/>
                          <a:latin typeface="HG丸ｺﾞｼｯｸM-PRO" panose="020F0600000000000000" pitchFamily="50" charset="-128"/>
                          <a:ea typeface="HG丸ｺﾞｼｯｸM-PRO" panose="020F0600000000000000" pitchFamily="50" charset="-128"/>
                          <a:cs typeface="Arial" panose="020B0604020202020204" pitchFamily="34" charset="0"/>
                        </a:rPr>
                        <a:t>持続</a:t>
                      </a:r>
                      <a:endParaRPr lang="ja-JP" altLang="en-US" sz="1600" b="0" i="0" u="none" strike="noStrike"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endParaRPr>
                    </a:p>
                  </a:txBody>
                  <a:tcPr marL="9524" marR="9524" marT="9521" marB="0" anchor="ctr"/>
                </a:tc>
                <a:tc>
                  <a:txBody>
                    <a:bodyPr/>
                    <a:lstStyle/>
                    <a:p>
                      <a:pPr algn="ctr" fontAlgn="ctr"/>
                      <a:r>
                        <a:rPr lang="ja-JP" altLang="en-US" sz="1600" b="0" u="none" strike="noStrike" dirty="0" smtClean="0">
                          <a:effectLst/>
                          <a:latin typeface="HG丸ｺﾞｼｯｸM-PRO" panose="020F0600000000000000" pitchFamily="50" charset="-128"/>
                          <a:ea typeface="HG丸ｺﾞｼｯｸM-PRO" panose="020F0600000000000000" pitchFamily="50" charset="-128"/>
                          <a:cs typeface="Arial" panose="020B0604020202020204" pitchFamily="34" charset="0"/>
                        </a:rPr>
                        <a:t>セロコンバージョン（ウイルスの活動性を抑えられた）例</a:t>
                      </a:r>
                      <a:r>
                        <a:rPr lang="ja-JP" altLang="en-US" sz="1600" b="0" u="none" strike="noStrike" dirty="0">
                          <a:effectLst/>
                          <a:latin typeface="HG丸ｺﾞｼｯｸM-PRO" panose="020F0600000000000000" pitchFamily="50" charset="-128"/>
                          <a:ea typeface="HG丸ｺﾞｼｯｸM-PRO" panose="020F0600000000000000" pitchFamily="50" charset="-128"/>
                          <a:cs typeface="Arial" panose="020B0604020202020204" pitchFamily="34" charset="0"/>
                        </a:rPr>
                        <a:t>では高率</a:t>
                      </a:r>
                      <a:endParaRPr lang="ja-JP" altLang="en-US" sz="1600" b="0" i="0" u="none" strike="noStrike"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endParaRPr>
                    </a:p>
                  </a:txBody>
                  <a:tcPr marL="9524" marR="9524" marT="9521" marB="0" anchor="ctr"/>
                </a:tc>
                <a:tc>
                  <a:txBody>
                    <a:bodyPr/>
                    <a:lstStyle/>
                    <a:p>
                      <a:pPr algn="ctr" fontAlgn="ctr"/>
                      <a:r>
                        <a:rPr lang="ja-JP" altLang="en-US" sz="1800" b="0" u="none" strike="noStrike" dirty="0">
                          <a:effectLst/>
                          <a:latin typeface="HG丸ｺﾞｼｯｸM-PRO" panose="020F0600000000000000" pitchFamily="50" charset="-128"/>
                          <a:ea typeface="HG丸ｺﾞｼｯｸM-PRO" panose="020F0600000000000000" pitchFamily="50" charset="-128"/>
                          <a:cs typeface="Arial" panose="020B0604020202020204" pitchFamily="34" charset="0"/>
                        </a:rPr>
                        <a:t>低率</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endParaRPr>
                    </a:p>
                  </a:txBody>
                  <a:tcPr marL="9524" marR="9524" marT="9521" marB="0" anchor="ctr"/>
                </a:tc>
              </a:tr>
              <a:tr h="448628">
                <a:tc>
                  <a:txBody>
                    <a:bodyPr/>
                    <a:lstStyle/>
                    <a:p>
                      <a:pPr algn="ctr" fontAlgn="ctr"/>
                      <a:r>
                        <a:rPr lang="ja-JP" altLang="en-US" sz="1800" b="0" u="none" strike="noStrike" dirty="0">
                          <a:effectLst/>
                          <a:latin typeface="HG丸ｺﾞｼｯｸM-PRO" panose="020F0600000000000000" pitchFamily="50" charset="-128"/>
                          <a:ea typeface="HG丸ｺﾞｼｯｸM-PRO" panose="020F0600000000000000" pitchFamily="50" charset="-128"/>
                          <a:cs typeface="Arial" panose="020B0604020202020204" pitchFamily="34" charset="0"/>
                        </a:rPr>
                        <a:t>副作用頻度</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cs typeface="Arial" panose="020B0604020202020204" pitchFamily="34" charset="0"/>
                      </a:endParaRPr>
                    </a:p>
                  </a:txBody>
                  <a:tcPr marL="9524" marR="9524" marT="9521" marB="0" anchor="ctr"/>
                </a:tc>
                <a:tc>
                  <a:txBody>
                    <a:bodyPr/>
                    <a:lstStyle/>
                    <a:p>
                      <a:pPr algn="ctr" fontAlgn="ctr"/>
                      <a:r>
                        <a:rPr lang="ja-JP" altLang="en-US" sz="1800" b="1" u="none" strike="noStrike"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高頻度かつ多彩</a:t>
                      </a:r>
                      <a:endParaRPr lang="ja-JP" altLang="en-US" sz="1800" b="1" i="0" u="none" strike="noStrike"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endParaRPr>
                    </a:p>
                  </a:txBody>
                  <a:tcPr marL="9524" marR="9524" marT="9521" marB="0" anchor="ctr"/>
                </a:tc>
                <a:tc>
                  <a:txBody>
                    <a:bodyPr/>
                    <a:lstStyle/>
                    <a:p>
                      <a:pPr algn="ctr" fontAlgn="ctr"/>
                      <a:r>
                        <a:rPr lang="ja-JP" altLang="en-US" sz="1800" b="1" u="none" strike="noStrike"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rPr>
                        <a:t>少ない</a:t>
                      </a:r>
                      <a:endParaRPr lang="ja-JP" altLang="en-US" sz="1800" b="1" i="0" u="none" strike="noStrike" dirty="0">
                        <a:solidFill>
                          <a:srgbClr val="FF0000"/>
                        </a:solidFill>
                        <a:effectLst/>
                        <a:latin typeface="HG丸ｺﾞｼｯｸM-PRO" panose="020F0600000000000000" pitchFamily="50" charset="-128"/>
                        <a:ea typeface="HG丸ｺﾞｼｯｸM-PRO" panose="020F0600000000000000" pitchFamily="50" charset="-128"/>
                        <a:cs typeface="Arial" panose="020B0604020202020204" pitchFamily="34" charset="0"/>
                      </a:endParaRPr>
                    </a:p>
                  </a:txBody>
                  <a:tcPr marL="9524" marR="9524" marT="9521" marB="0" anchor="ctr"/>
                </a:tc>
              </a:tr>
            </a:tbl>
          </a:graphicData>
        </a:graphic>
      </p:graphicFrame>
      <p:sp>
        <p:nvSpPr>
          <p:cNvPr id="7" name="正方形/長方形 6"/>
          <p:cNvSpPr/>
          <p:nvPr/>
        </p:nvSpPr>
        <p:spPr>
          <a:xfrm>
            <a:off x="0" y="0"/>
            <a:ext cx="9144000" cy="933450"/>
          </a:xfrm>
          <a:prstGeom prst="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8" name="Rectangle 2"/>
          <p:cNvSpPr txBox="1">
            <a:spLocks noChangeArrowheads="1"/>
          </p:cNvSpPr>
          <p:nvPr/>
        </p:nvSpPr>
        <p:spPr>
          <a:xfrm>
            <a:off x="571500" y="0"/>
            <a:ext cx="8001000" cy="87737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400" b="1" dirty="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rPr>
              <a:t>Ｂ型肝炎ウイルス治療薬</a:t>
            </a:r>
          </a:p>
        </p:txBody>
      </p:sp>
    </p:spTree>
    <p:extLst>
      <p:ext uri="{BB962C8B-B14F-4D97-AF65-F5344CB8AC3E}">
        <p14:creationId xmlns:p14="http://schemas.microsoft.com/office/powerpoint/2010/main" val="969125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9144000" cy="1078302"/>
          </a:xfrm>
          <a:prstGeom prst="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2" name="Rectangle 2"/>
          <p:cNvSpPr txBox="1">
            <a:spLocks noChangeArrowheads="1"/>
          </p:cNvSpPr>
          <p:nvPr/>
        </p:nvSpPr>
        <p:spPr>
          <a:xfrm>
            <a:off x="0" y="-40588"/>
            <a:ext cx="9144000" cy="117513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defRPr/>
            </a:pPr>
            <a:r>
              <a:rPr lang="ja-JP" altLang="en-US" sz="4000" b="1" dirty="0" smtClean="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rPr>
              <a:t>まとめ</a:t>
            </a:r>
            <a:endParaRPr lang="ja-JP" altLang="en-US" sz="4000" b="1" dirty="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endParaRPr>
          </a:p>
        </p:txBody>
      </p:sp>
      <p:grpSp>
        <p:nvGrpSpPr>
          <p:cNvPr id="9" name="グループ化 8"/>
          <p:cNvGrpSpPr/>
          <p:nvPr/>
        </p:nvGrpSpPr>
        <p:grpSpPr>
          <a:xfrm>
            <a:off x="781050" y="1840770"/>
            <a:ext cx="7572375" cy="1150501"/>
            <a:chOff x="781050" y="2126520"/>
            <a:chExt cx="7572375" cy="1150501"/>
          </a:xfrm>
        </p:grpSpPr>
        <p:sp>
          <p:nvSpPr>
            <p:cNvPr id="3" name="正方形/長方形 2"/>
            <p:cNvSpPr/>
            <p:nvPr/>
          </p:nvSpPr>
          <p:spPr>
            <a:xfrm>
              <a:off x="1047749" y="2169025"/>
              <a:ext cx="7305676" cy="1107996"/>
            </a:xfrm>
            <a:prstGeom prst="rect">
              <a:avLst/>
            </a:prstGeom>
          </p:spPr>
          <p:txBody>
            <a:bodyPr wrap="square">
              <a:spAutoFit/>
            </a:bodyPr>
            <a:lstStyle/>
            <a:p>
              <a:pPr algn="just"/>
              <a:r>
                <a:rPr lang="ja-JP" altLang="en-US" sz="2400" dirty="0" smtClean="0">
                  <a:latin typeface="HG丸ｺﾞｼｯｸM-PRO" panose="020F0600000000000000" pitchFamily="50" charset="-128"/>
                  <a:ea typeface="HG丸ｺﾞｼｯｸM-PRO" panose="020F0600000000000000" pitchFamily="50" charset="-128"/>
                </a:rPr>
                <a:t>Ｂ型肝炎ワクチンの定期接種が平成</a:t>
              </a:r>
              <a:r>
                <a:rPr lang="en-US" altLang="ja-JP" sz="2400" dirty="0">
                  <a:latin typeface="HG丸ｺﾞｼｯｸM-PRO" panose="020F0600000000000000" pitchFamily="50" charset="-128"/>
                  <a:ea typeface="HG丸ｺﾞｼｯｸM-PRO" panose="020F0600000000000000" pitchFamily="50" charset="-128"/>
                </a:rPr>
                <a:t>28</a:t>
              </a:r>
              <a:r>
                <a:rPr lang="ja-JP" altLang="en-US" sz="2400" dirty="0">
                  <a:latin typeface="HG丸ｺﾞｼｯｸM-PRO" panose="020F0600000000000000" pitchFamily="50" charset="-128"/>
                  <a:ea typeface="HG丸ｺﾞｼｯｸM-PRO" panose="020F0600000000000000" pitchFamily="50" charset="-128"/>
                </a:rPr>
                <a:t>年</a:t>
              </a:r>
              <a:r>
                <a:rPr lang="en-US" altLang="ja-JP" sz="2400" dirty="0">
                  <a:latin typeface="HG丸ｺﾞｼｯｸM-PRO" panose="020F0600000000000000" pitchFamily="50" charset="-128"/>
                  <a:ea typeface="HG丸ｺﾞｼｯｸM-PRO" panose="020F0600000000000000" pitchFamily="50" charset="-128"/>
                </a:rPr>
                <a:t>4</a:t>
              </a:r>
              <a:r>
                <a:rPr lang="ja-JP" altLang="en-US" sz="2400" dirty="0">
                  <a:latin typeface="HG丸ｺﾞｼｯｸM-PRO" panose="020F0600000000000000" pitchFamily="50" charset="-128"/>
                  <a:ea typeface="HG丸ｺﾞｼｯｸM-PRO" panose="020F0600000000000000" pitchFamily="50" charset="-128"/>
                </a:rPr>
                <a:t>月以降に生まれた</a:t>
              </a:r>
              <a:r>
                <a:rPr lang="ja-JP" altLang="en-US" sz="2400" dirty="0" smtClean="0">
                  <a:latin typeface="HG丸ｺﾞｼｯｸM-PRO" panose="020F0600000000000000" pitchFamily="50" charset="-128"/>
                  <a:ea typeface="HG丸ｺﾞｼｯｸM-PRO" panose="020F0600000000000000" pitchFamily="50" charset="-128"/>
                </a:rPr>
                <a:t>新生児から開始されています。</a:t>
              </a:r>
              <a:endParaRPr lang="en-US" altLang="ja-JP" dirty="0" smtClean="0">
                <a:latin typeface="HG丸ｺﾞｼｯｸM-PRO" panose="020F0600000000000000" pitchFamily="50" charset="-128"/>
                <a:ea typeface="HG丸ｺﾞｼｯｸM-PRO" panose="020F0600000000000000" pitchFamily="50" charset="-128"/>
              </a:endParaRPr>
            </a:p>
            <a:p>
              <a:pPr algn="just"/>
              <a:r>
                <a:rPr lang="ja-JP" altLang="en-US" dirty="0">
                  <a:latin typeface="HG丸ｺﾞｼｯｸM-PRO" panose="020F0600000000000000" pitchFamily="50" charset="-128"/>
                  <a:ea typeface="HG丸ｺﾞｼｯｸM-PRO" panose="020F0600000000000000" pitchFamily="50" charset="-128"/>
                </a:rPr>
                <a:t>それ以前に生まれたお子さんもワクチン</a:t>
              </a:r>
              <a:r>
                <a:rPr lang="ja-JP" altLang="en-US" dirty="0" smtClean="0">
                  <a:latin typeface="HG丸ｺﾞｼｯｸM-PRO" panose="020F0600000000000000" pitchFamily="50" charset="-128"/>
                  <a:ea typeface="HG丸ｺﾞｼｯｸM-PRO" panose="020F0600000000000000" pitchFamily="50" charset="-128"/>
                </a:rPr>
                <a:t>接種は可能です（自費）。</a:t>
              </a:r>
              <a:endParaRPr lang="ja-JP" altLang="en-US"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781050" y="2126520"/>
              <a:ext cx="390524" cy="523220"/>
            </a:xfrm>
            <a:prstGeom prst="rect">
              <a:avLst/>
            </a:prstGeom>
            <a:noFill/>
          </p:spPr>
          <p:txBody>
            <a:bodyPr wrap="square" rtlCol="0">
              <a:spAutoFit/>
            </a:bodyPr>
            <a:lstStyle/>
            <a:p>
              <a:r>
                <a:rPr kumimoji="1" lang="ja-JP" altLang="en-US" sz="2800" dirty="0" smtClean="0"/>
                <a:t>・</a:t>
              </a:r>
              <a:endParaRPr kumimoji="1" lang="ja-JP" altLang="en-US" sz="2800" dirty="0"/>
            </a:p>
          </p:txBody>
        </p:sp>
      </p:grpSp>
      <p:grpSp>
        <p:nvGrpSpPr>
          <p:cNvPr id="27" name="グループ化 26"/>
          <p:cNvGrpSpPr/>
          <p:nvPr/>
        </p:nvGrpSpPr>
        <p:grpSpPr>
          <a:xfrm>
            <a:off x="781050" y="4415496"/>
            <a:ext cx="7567614" cy="1241375"/>
            <a:chOff x="781050" y="4415496"/>
            <a:chExt cx="7567614" cy="1241375"/>
          </a:xfrm>
        </p:grpSpPr>
        <p:sp>
          <p:nvSpPr>
            <p:cNvPr id="16" name="正方形/長方形 15"/>
            <p:cNvSpPr/>
            <p:nvPr/>
          </p:nvSpPr>
          <p:spPr>
            <a:xfrm>
              <a:off x="1042988" y="4456542"/>
              <a:ext cx="7305676" cy="1200329"/>
            </a:xfrm>
            <a:prstGeom prst="rect">
              <a:avLst/>
            </a:prstGeom>
          </p:spPr>
          <p:txBody>
            <a:bodyPr wrap="square">
              <a:spAutoFit/>
            </a:bodyPr>
            <a:lstStyle/>
            <a:p>
              <a:pPr algn="just"/>
              <a:r>
                <a:rPr lang="ja-JP" altLang="en-US" sz="2400" dirty="0" smtClean="0">
                  <a:latin typeface="HG丸ｺﾞｼｯｸM-PRO" panose="020F0600000000000000" pitchFamily="50" charset="-128"/>
                  <a:ea typeface="HG丸ｺﾞｼｯｸM-PRO" panose="020F0600000000000000" pitchFamily="50" charset="-128"/>
                </a:rPr>
                <a:t>治療はインターフェロン注射または内服薬で行います。ウイルスを完全に消すことは難しいですが、　コントロールは可能です。</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781050" y="4415496"/>
              <a:ext cx="390524" cy="523220"/>
            </a:xfrm>
            <a:prstGeom prst="rect">
              <a:avLst/>
            </a:prstGeom>
            <a:noFill/>
          </p:spPr>
          <p:txBody>
            <a:bodyPr wrap="square" rtlCol="0">
              <a:spAutoFit/>
            </a:bodyPr>
            <a:lstStyle/>
            <a:p>
              <a:r>
                <a:rPr kumimoji="1" lang="ja-JP" altLang="en-US" sz="2800" dirty="0" smtClean="0"/>
                <a:t>・</a:t>
              </a:r>
              <a:endParaRPr kumimoji="1" lang="ja-JP" altLang="en-US" sz="2800" dirty="0"/>
            </a:p>
          </p:txBody>
        </p:sp>
      </p:grpSp>
      <p:grpSp>
        <p:nvGrpSpPr>
          <p:cNvPr id="10" name="グループ化 9"/>
          <p:cNvGrpSpPr/>
          <p:nvPr/>
        </p:nvGrpSpPr>
        <p:grpSpPr>
          <a:xfrm>
            <a:off x="781050" y="3106881"/>
            <a:ext cx="7567613" cy="916007"/>
            <a:chOff x="781050" y="3042527"/>
            <a:chExt cx="7567613" cy="916007"/>
          </a:xfrm>
        </p:grpSpPr>
        <p:sp>
          <p:nvSpPr>
            <p:cNvPr id="24" name="テキスト ボックス 23"/>
            <p:cNvSpPr txBox="1"/>
            <p:nvPr/>
          </p:nvSpPr>
          <p:spPr>
            <a:xfrm>
              <a:off x="781050" y="3042527"/>
              <a:ext cx="390524" cy="523220"/>
            </a:xfrm>
            <a:prstGeom prst="rect">
              <a:avLst/>
            </a:prstGeom>
            <a:noFill/>
          </p:spPr>
          <p:txBody>
            <a:bodyPr wrap="square" rtlCol="0">
              <a:spAutoFit/>
            </a:bodyPr>
            <a:lstStyle/>
            <a:p>
              <a:r>
                <a:rPr kumimoji="1" lang="ja-JP" altLang="en-US" sz="2800" dirty="0" smtClean="0"/>
                <a:t>・</a:t>
              </a:r>
              <a:endParaRPr kumimoji="1" lang="ja-JP" altLang="en-US" sz="2800" dirty="0"/>
            </a:p>
          </p:txBody>
        </p:sp>
        <p:sp>
          <p:nvSpPr>
            <p:cNvPr id="25" name="正方形/長方形 24"/>
            <p:cNvSpPr/>
            <p:nvPr/>
          </p:nvSpPr>
          <p:spPr>
            <a:xfrm>
              <a:off x="1042987" y="3127537"/>
              <a:ext cx="7305676" cy="830997"/>
            </a:xfrm>
            <a:prstGeom prst="rect">
              <a:avLst/>
            </a:prstGeom>
          </p:spPr>
          <p:txBody>
            <a:bodyPr wrap="square">
              <a:spAutoFit/>
            </a:bodyPr>
            <a:lstStyle/>
            <a:p>
              <a:pPr algn="just"/>
              <a:r>
                <a:rPr lang="ja-JP" altLang="en-US" sz="2400" dirty="0" smtClean="0">
                  <a:latin typeface="HG丸ｺﾞｼｯｸM-PRO" panose="020F0600000000000000" pitchFamily="50" charset="-128"/>
                  <a:ea typeface="HG丸ｺﾞｼｯｸM-PRO" panose="020F0600000000000000" pitchFamily="50" charset="-128"/>
                </a:rPr>
                <a:t>ワクチン接種により免疫ができることで、Ｂ型肝炎ウイルスの感染を予防することが出来ます。</a:t>
              </a:r>
              <a:endParaRPr lang="en-US" altLang="ja-JP" sz="2400" dirty="0">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3038420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76375" y="1714500"/>
            <a:ext cx="6343651" cy="2308324"/>
          </a:xfrm>
          <a:prstGeom prst="rect">
            <a:avLst/>
          </a:prstGeom>
          <a:noFill/>
        </p:spPr>
        <p:txBody>
          <a:bodyPr wrap="square" rtlCol="0">
            <a:spAutoFit/>
          </a:bodyPr>
          <a:lstStyle/>
          <a:p>
            <a:pPr>
              <a:lnSpc>
                <a:spcPct val="200000"/>
              </a:lnSpc>
            </a:pPr>
            <a:r>
              <a:rPr kumimoji="1" lang="ja-JP" altLang="en-US" sz="3600" b="1" dirty="0" smtClean="0">
                <a:solidFill>
                  <a:schemeClr val="bg2">
                    <a:lumMod val="75000"/>
                  </a:schemeClr>
                </a:solidFill>
                <a:latin typeface="HG丸ｺﾞｼｯｸM-PRO" panose="020F0600000000000000" pitchFamily="50" charset="-128"/>
                <a:ea typeface="HG丸ｺﾞｼｯｸM-PRO" panose="020F0600000000000000" pitchFamily="50" charset="-128"/>
              </a:rPr>
              <a:t>・Ｂ型肝炎の予防薬と治療薬</a:t>
            </a:r>
            <a:endParaRPr kumimoji="1" lang="en-US" altLang="ja-JP" sz="3600" b="1" dirty="0" smtClean="0">
              <a:solidFill>
                <a:schemeClr val="bg2">
                  <a:lumMod val="75000"/>
                </a:schemeClr>
              </a:solidFill>
              <a:latin typeface="HG丸ｺﾞｼｯｸM-PRO" panose="020F0600000000000000" pitchFamily="50" charset="-128"/>
              <a:ea typeface="HG丸ｺﾞｼｯｸM-PRO" panose="020F0600000000000000" pitchFamily="50" charset="-128"/>
            </a:endParaRPr>
          </a:p>
          <a:p>
            <a:pPr>
              <a:lnSpc>
                <a:spcPct val="200000"/>
              </a:lnSpc>
            </a:pPr>
            <a:r>
              <a:rPr lang="ja-JP" altLang="en-US" sz="3600" b="1" dirty="0" smtClean="0">
                <a:latin typeface="HG丸ｺﾞｼｯｸM-PRO" panose="020F0600000000000000" pitchFamily="50" charset="-128"/>
                <a:ea typeface="HG丸ｺﾞｼｯｸM-PRO" panose="020F0600000000000000" pitchFamily="50" charset="-128"/>
              </a:rPr>
              <a:t>・Ｃ型肝炎治療薬の変化</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2443163" y="428625"/>
            <a:ext cx="4257675" cy="769441"/>
          </a:xfrm>
          <a:prstGeom prst="rect">
            <a:avLst/>
          </a:prstGeom>
          <a:noFill/>
        </p:spPr>
        <p:txBody>
          <a:bodyPr wrap="square" rtlCol="0">
            <a:spAutoFit/>
          </a:bodyPr>
          <a:lstStyle/>
          <a:p>
            <a:pPr algn="ctr"/>
            <a:r>
              <a:rPr kumimoji="1" lang="ja-JP" altLang="en-US" sz="4400" b="1" dirty="0" smtClean="0">
                <a:latin typeface="HG丸ｺﾞｼｯｸM-PRO" panose="020F0600000000000000" pitchFamily="50" charset="-128"/>
                <a:ea typeface="HG丸ｺﾞｼｯｸM-PRO" panose="020F0600000000000000" pitchFamily="50" charset="-128"/>
              </a:rPr>
              <a:t>本日の話題</a:t>
            </a:r>
            <a:endParaRPr kumimoji="1" lang="ja-JP" altLang="en-US" sz="44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49893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655638" y="4868863"/>
            <a:ext cx="654050" cy="152400"/>
          </a:xfrm>
          <a:prstGeom prst="rect">
            <a:avLst/>
          </a:prstGeom>
          <a:solidFill>
            <a:srgbClr val="000080"/>
          </a:solidFill>
          <a:ln w="9525">
            <a:noFill/>
            <a:miter lim="800000"/>
            <a:headEnd/>
            <a:tailEnd/>
          </a:ln>
        </p:spPr>
        <p:txBody>
          <a:bodyPr/>
          <a:lstStyle/>
          <a:p>
            <a:pPr>
              <a:defRPr/>
            </a:pPr>
            <a:endParaRPr lang="ja-JP" altLang="en-US" sz="1200" b="1">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6" name="Rectangle 26"/>
          <p:cNvSpPr>
            <a:spLocks noChangeArrowheads="1"/>
          </p:cNvSpPr>
          <p:nvPr/>
        </p:nvSpPr>
        <p:spPr bwMode="auto">
          <a:xfrm>
            <a:off x="730250" y="4486275"/>
            <a:ext cx="482504" cy="340863"/>
          </a:xfrm>
          <a:prstGeom prst="rect">
            <a:avLst/>
          </a:prstGeom>
          <a:noFill/>
          <a:ln w="9525">
            <a:noFill/>
            <a:miter lim="800000"/>
            <a:headEnd/>
            <a:tailEnd/>
          </a:ln>
        </p:spPr>
        <p:txBody>
          <a:bodyPr wrap="none" lIns="0" tIns="0" rIns="0" bIns="0">
            <a:spAutoFit/>
          </a:bodyPr>
          <a:lstStyle/>
          <a:p>
            <a:pPr>
              <a:defRPr/>
            </a:pPr>
            <a:r>
              <a:rPr lang="en-US" altLang="ja-JP" sz="2215" dirty="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rPr>
              <a:t>6%</a:t>
            </a:r>
            <a:endParaRPr lang="en-US" altLang="ja-JP" sz="2215"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9" name="Rectangle 42"/>
          <p:cNvSpPr>
            <a:spLocks noChangeArrowheads="1"/>
          </p:cNvSpPr>
          <p:nvPr/>
        </p:nvSpPr>
        <p:spPr bwMode="auto">
          <a:xfrm>
            <a:off x="783174" y="5412480"/>
            <a:ext cx="381515" cy="369332"/>
          </a:xfrm>
          <a:prstGeom prst="rect">
            <a:avLst/>
          </a:prstGeom>
          <a:noFill/>
          <a:ln w="9525">
            <a:noFill/>
            <a:miter lim="800000"/>
            <a:headEnd/>
            <a:tailEnd/>
          </a:ln>
        </p:spPr>
        <p:txBody>
          <a:bodyPr wrap="none" lIns="0" tIns="0" rIns="0" bIns="0">
            <a:spAutoFit/>
          </a:bodyPr>
          <a:lstStyle/>
          <a:p>
            <a:pPr algn="ctr">
              <a:defRPr/>
            </a:pPr>
            <a:r>
              <a:rPr lang="en-US" altLang="ja-JP" sz="1200" b="1" dirty="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rPr>
              <a:t>IFN</a:t>
            </a:r>
          </a:p>
          <a:p>
            <a:pPr algn="ctr">
              <a:defRPr/>
            </a:pPr>
            <a:r>
              <a:rPr lang="en-US" altLang="ja-JP" sz="1200" b="1" dirty="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rPr>
              <a:t>24</a:t>
            </a:r>
            <a:r>
              <a:rPr lang="ja-JP" altLang="en-US" sz="1200" b="1" dirty="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rPr>
              <a:t>週</a:t>
            </a:r>
          </a:p>
        </p:txBody>
      </p:sp>
      <p:grpSp>
        <p:nvGrpSpPr>
          <p:cNvPr id="27" name="グループ化 26"/>
          <p:cNvGrpSpPr/>
          <p:nvPr/>
        </p:nvGrpSpPr>
        <p:grpSpPr>
          <a:xfrm>
            <a:off x="3900488" y="2471738"/>
            <a:ext cx="2997200" cy="3688783"/>
            <a:chOff x="3900488" y="2471738"/>
            <a:chExt cx="2997200" cy="3688783"/>
          </a:xfrm>
        </p:grpSpPr>
        <p:sp>
          <p:nvSpPr>
            <p:cNvPr id="14" name="Rectangle 66"/>
            <p:cNvSpPr>
              <a:spLocks noChangeArrowheads="1"/>
            </p:cNvSpPr>
            <p:nvPr/>
          </p:nvSpPr>
          <p:spPr bwMode="auto">
            <a:xfrm>
              <a:off x="4178300" y="3111500"/>
              <a:ext cx="658813" cy="1911350"/>
            </a:xfrm>
            <a:prstGeom prst="rect">
              <a:avLst/>
            </a:prstGeom>
            <a:solidFill>
              <a:srgbClr val="00FF00"/>
            </a:solidFill>
            <a:ln w="9525">
              <a:solidFill>
                <a:schemeClr val="tx1"/>
              </a:solidFill>
              <a:miter lim="800000"/>
              <a:headEnd/>
              <a:tailEnd/>
            </a:ln>
          </p:spPr>
          <p:txBody>
            <a:bodyPr/>
            <a:lstStyle/>
            <a:p>
              <a:pPr>
                <a:defRPr/>
              </a:pPr>
              <a:endParaRPr lang="ja-JP" altLang="en-US" sz="1846">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15" name="Rectangle 70"/>
            <p:cNvSpPr>
              <a:spLocks noChangeArrowheads="1"/>
            </p:cNvSpPr>
            <p:nvPr/>
          </p:nvSpPr>
          <p:spPr bwMode="auto">
            <a:xfrm>
              <a:off x="4073880" y="2471738"/>
              <a:ext cx="878767" cy="433196"/>
            </a:xfrm>
            <a:prstGeom prst="rect">
              <a:avLst/>
            </a:prstGeom>
            <a:noFill/>
            <a:ln w="9525">
              <a:noFill/>
              <a:miter lim="800000"/>
              <a:headEnd/>
              <a:tailEnd/>
            </a:ln>
          </p:spPr>
          <p:txBody>
            <a:bodyPr wrap="none">
              <a:spAutoFit/>
            </a:bodyPr>
            <a:lstStyle/>
            <a:p>
              <a:pPr algn="ctr">
                <a:defRPr/>
              </a:pPr>
              <a:r>
                <a:rPr lang="en-US" altLang="ja-JP" sz="2215" dirty="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rPr>
                <a:t>80%</a:t>
              </a:r>
            </a:p>
          </p:txBody>
        </p:sp>
        <p:sp>
          <p:nvSpPr>
            <p:cNvPr id="16" name="Rectangle 62"/>
            <p:cNvSpPr>
              <a:spLocks noChangeArrowheads="1"/>
            </p:cNvSpPr>
            <p:nvPr/>
          </p:nvSpPr>
          <p:spPr bwMode="auto">
            <a:xfrm>
              <a:off x="3900488" y="3448050"/>
              <a:ext cx="1214437" cy="978729"/>
            </a:xfrm>
            <a:prstGeom prst="rect">
              <a:avLst/>
            </a:prstGeom>
            <a:solidFill>
              <a:srgbClr val="00FF00"/>
            </a:solidFill>
            <a:ln>
              <a:solidFill>
                <a:schemeClr val="tx1"/>
              </a:solidFill>
            </a:ln>
            <a:effectLst>
              <a:outerShdw blurRad="63500" dist="50800" dir="2700000" rotWithShape="0">
                <a:srgbClr val="000000">
                  <a:alpha val="42998"/>
                </a:srgbClr>
              </a:outerShdw>
            </a:effectLst>
            <a:extLst>
              <a:ext uri="{91240B29-F687-4f45-9708-019B960494DF}"/>
            </a:extLst>
          </p:spPr>
          <p:txBody>
            <a:bodyPr>
              <a:spAutoFit/>
            </a:bodyPr>
            <a:lstStyle/>
            <a:p>
              <a:pPr marL="175851" lvl="1" indent="-175851" algn="ctr">
                <a:lnSpc>
                  <a:spcPct val="120000"/>
                </a:lnSpc>
                <a:buClr>
                  <a:srgbClr val="930906"/>
                </a:buClr>
                <a:defRPr/>
              </a:pPr>
              <a:r>
                <a:rPr lang="ja-JP" altLang="en-US" sz="1200" b="1" dirty="0">
                  <a:latin typeface="HG丸ｺﾞｼｯｸM-PRO" panose="020F0600000000000000" pitchFamily="50" charset="-128"/>
                  <a:ea typeface="HG丸ｺﾞｼｯｸM-PRO" panose="020F0600000000000000" pitchFamily="50" charset="-128"/>
                  <a:cs typeface="Arial" panose="020B0604020202020204" pitchFamily="34" charset="0"/>
                </a:rPr>
                <a:t>プロテアーゼ</a:t>
              </a:r>
              <a:endParaRPr lang="en-US" altLang="ja-JP" sz="1200" b="1"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75851" lvl="1" indent="-175851" algn="ctr">
                <a:lnSpc>
                  <a:spcPct val="120000"/>
                </a:lnSpc>
                <a:buClr>
                  <a:srgbClr val="930906"/>
                </a:buClr>
                <a:defRPr/>
              </a:pPr>
              <a:r>
                <a:rPr lang="ja-JP" altLang="en-US" sz="1200" b="1" dirty="0">
                  <a:latin typeface="HG丸ｺﾞｼｯｸM-PRO" panose="020F0600000000000000" pitchFamily="50" charset="-128"/>
                  <a:ea typeface="HG丸ｺﾞｼｯｸM-PRO" panose="020F0600000000000000" pitchFamily="50" charset="-128"/>
                  <a:cs typeface="Arial" panose="020B0604020202020204" pitchFamily="34" charset="0"/>
                </a:rPr>
                <a:t>阻害薬</a:t>
              </a:r>
              <a:endParaRPr lang="en-US" altLang="ja-JP" sz="1200" b="1"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75851" lvl="1" indent="-175851" algn="ctr">
                <a:lnSpc>
                  <a:spcPct val="120000"/>
                </a:lnSpc>
                <a:buClr>
                  <a:srgbClr val="930906"/>
                </a:buClr>
                <a:defRPr/>
              </a:pPr>
              <a:r>
                <a:rPr lang="en-US" altLang="ja-JP" sz="1200" b="1" dirty="0" smtClean="0">
                  <a:latin typeface="HG丸ｺﾞｼｯｸM-PRO" panose="020F0600000000000000" pitchFamily="50" charset="-128"/>
                  <a:ea typeface="HG丸ｺﾞｼｯｸM-PRO" panose="020F0600000000000000" pitchFamily="50" charset="-128"/>
                  <a:cs typeface="Arial" panose="020B0604020202020204" pitchFamily="34" charset="0"/>
                </a:rPr>
                <a:t>+Peg-IFN</a:t>
              </a:r>
              <a:endParaRPr lang="en-US" altLang="ja-JP" sz="1200" b="1"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75851" lvl="1" indent="-175851" algn="ctr">
                <a:lnSpc>
                  <a:spcPct val="120000"/>
                </a:lnSpc>
                <a:buClr>
                  <a:srgbClr val="930906"/>
                </a:buClr>
                <a:defRPr/>
              </a:pPr>
              <a:r>
                <a:rPr lang="en-US" altLang="ja-JP" sz="1200" b="1" dirty="0">
                  <a:latin typeface="HG丸ｺﾞｼｯｸM-PRO" panose="020F0600000000000000" pitchFamily="50" charset="-128"/>
                  <a:ea typeface="HG丸ｺﾞｼｯｸM-PRO" panose="020F0600000000000000" pitchFamily="50" charset="-128"/>
                  <a:cs typeface="Arial" panose="020B0604020202020204" pitchFamily="34" charset="0"/>
                </a:rPr>
                <a:t>+RBV</a:t>
              </a:r>
            </a:p>
          </p:txBody>
        </p:sp>
        <p:sp>
          <p:nvSpPr>
            <p:cNvPr id="17" name="テキスト ボックス 16"/>
            <p:cNvSpPr txBox="1"/>
            <p:nvPr/>
          </p:nvSpPr>
          <p:spPr bwMode="auto">
            <a:xfrm>
              <a:off x="3954503" y="5415655"/>
              <a:ext cx="1107996" cy="276999"/>
            </a:xfrm>
            <a:prstGeom prst="rect">
              <a:avLst/>
            </a:prstGeom>
            <a:noFill/>
          </p:spPr>
          <p:txBody>
            <a:bodyPr wrap="none">
              <a:spAutoFit/>
            </a:bodyPr>
            <a:lstStyle/>
            <a:p>
              <a:pPr algn="ctr">
                <a:defRPr/>
              </a:pPr>
              <a:r>
                <a:rPr lang="ja-JP" altLang="en-US" sz="1200" b="1" dirty="0" smtClean="0">
                  <a:latin typeface="HG丸ｺﾞｼｯｸM-PRO" panose="020F0600000000000000" pitchFamily="50" charset="-128"/>
                  <a:ea typeface="HG丸ｺﾞｼｯｸM-PRO" panose="020F0600000000000000" pitchFamily="50" charset="-128"/>
                  <a:cs typeface="Arial" panose="020B0604020202020204" pitchFamily="34" charset="0"/>
                </a:rPr>
                <a:t>テラプレビル</a:t>
              </a:r>
              <a:endParaRPr lang="en-US" altLang="ja-JP" sz="1200" b="1"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19" name="テキスト ボックス 18"/>
            <p:cNvSpPr txBox="1"/>
            <p:nvPr/>
          </p:nvSpPr>
          <p:spPr bwMode="auto">
            <a:xfrm>
              <a:off x="5490349" y="5329524"/>
              <a:ext cx="1107996" cy="830997"/>
            </a:xfrm>
            <a:prstGeom prst="rect">
              <a:avLst/>
            </a:prstGeom>
            <a:noFill/>
          </p:spPr>
          <p:txBody>
            <a:bodyPr wrap="none">
              <a:spAutoFit/>
            </a:bodyPr>
            <a:lstStyle/>
            <a:p>
              <a:pPr algn="ctr">
                <a:defRPr/>
              </a:pPr>
              <a:r>
                <a:rPr lang="ja-JP" altLang="en-US" sz="1200" b="1" dirty="0" smtClean="0">
                  <a:latin typeface="HG丸ｺﾞｼｯｸM-PRO" panose="020F0600000000000000" pitchFamily="50" charset="-128"/>
                  <a:ea typeface="HG丸ｺﾞｼｯｸM-PRO" panose="020F0600000000000000" pitchFamily="50" charset="-128"/>
                  <a:cs typeface="Arial" panose="020B0604020202020204" pitchFamily="34" charset="0"/>
                </a:rPr>
                <a:t>シメプレビル</a:t>
              </a:r>
              <a:endParaRPr lang="en-US" altLang="ja-JP" sz="1200" b="1" dirty="0" smtClean="0">
                <a:latin typeface="HG丸ｺﾞｼｯｸM-PRO" panose="020F0600000000000000" pitchFamily="50" charset="-128"/>
                <a:ea typeface="HG丸ｺﾞｼｯｸM-PRO" panose="020F0600000000000000" pitchFamily="50" charset="-128"/>
                <a:cs typeface="Arial" panose="020B0604020202020204" pitchFamily="34" charset="0"/>
              </a:endParaRPr>
            </a:p>
            <a:p>
              <a:pPr algn="ctr">
                <a:defRPr/>
              </a:pPr>
              <a:r>
                <a:rPr lang="en-US" altLang="ja-JP" sz="1200" b="1" dirty="0">
                  <a:latin typeface="HG丸ｺﾞｼｯｸM-PRO" panose="020F0600000000000000" pitchFamily="50" charset="-128"/>
                  <a:ea typeface="HG丸ｺﾞｼｯｸM-PRO" panose="020F0600000000000000" pitchFamily="50" charset="-128"/>
                  <a:cs typeface="Arial" panose="020B0604020202020204" pitchFamily="34" charset="0"/>
                </a:rPr>
                <a:t>o</a:t>
              </a:r>
              <a:r>
                <a:rPr lang="en-US" altLang="ja-JP" sz="1200" b="1" dirty="0" smtClean="0">
                  <a:latin typeface="HG丸ｺﾞｼｯｸM-PRO" panose="020F0600000000000000" pitchFamily="50" charset="-128"/>
                  <a:ea typeface="HG丸ｺﾞｼｯｸM-PRO" panose="020F0600000000000000" pitchFamily="50" charset="-128"/>
                  <a:cs typeface="Arial" panose="020B0604020202020204" pitchFamily="34" charset="0"/>
                </a:rPr>
                <a:t>r</a:t>
              </a:r>
            </a:p>
            <a:p>
              <a:pPr algn="ctr">
                <a:defRPr/>
              </a:pPr>
              <a:r>
                <a:rPr lang="en-US" altLang="ja-JP" sz="1200" b="1" dirty="0" smtClean="0">
                  <a:latin typeface="HG丸ｺﾞｼｯｸM-PRO" panose="020F0600000000000000" pitchFamily="50" charset="-128"/>
                  <a:ea typeface="HG丸ｺﾞｼｯｸM-PRO" panose="020F0600000000000000" pitchFamily="50" charset="-128"/>
                  <a:cs typeface="Arial" panose="020B0604020202020204" pitchFamily="34" charset="0"/>
                </a:rPr>
                <a:t>2014</a:t>
              </a:r>
              <a:r>
                <a:rPr lang="ja-JP" altLang="en-US" sz="1200" b="1" dirty="0" smtClean="0">
                  <a:latin typeface="HG丸ｺﾞｼｯｸM-PRO" panose="020F0600000000000000" pitchFamily="50" charset="-128"/>
                  <a:ea typeface="HG丸ｺﾞｼｯｸM-PRO" panose="020F0600000000000000" pitchFamily="50" charset="-128"/>
                  <a:cs typeface="Arial" panose="020B0604020202020204" pitchFamily="34" charset="0"/>
                </a:rPr>
                <a:t>年</a:t>
              </a:r>
              <a:endParaRPr lang="en-US" altLang="ja-JP" sz="1200" b="1"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algn="ctr">
                <a:defRPr/>
              </a:pPr>
              <a:r>
                <a:rPr lang="ja-JP" altLang="en-US" sz="1200" b="1" dirty="0">
                  <a:latin typeface="HG丸ｺﾞｼｯｸM-PRO" panose="020F0600000000000000" pitchFamily="50" charset="-128"/>
                  <a:ea typeface="HG丸ｺﾞｼｯｸM-PRO" panose="020F0600000000000000" pitchFamily="50" charset="-128"/>
                  <a:cs typeface="Arial" panose="020B0604020202020204" pitchFamily="34" charset="0"/>
                </a:rPr>
                <a:t>バニプレビル</a:t>
              </a:r>
            </a:p>
          </p:txBody>
        </p:sp>
        <p:sp>
          <p:nvSpPr>
            <p:cNvPr id="20" name="Rectangle 66"/>
            <p:cNvSpPr>
              <a:spLocks noChangeArrowheads="1"/>
            </p:cNvSpPr>
            <p:nvPr/>
          </p:nvSpPr>
          <p:spPr bwMode="auto">
            <a:xfrm>
              <a:off x="5681660" y="2936875"/>
              <a:ext cx="658812" cy="2084388"/>
            </a:xfrm>
            <a:prstGeom prst="rect">
              <a:avLst/>
            </a:prstGeom>
            <a:solidFill>
              <a:srgbClr val="0000FF"/>
            </a:solidFill>
            <a:ln w="9525">
              <a:solidFill>
                <a:schemeClr val="tx1"/>
              </a:solidFill>
              <a:miter lim="800000"/>
              <a:headEnd/>
              <a:tailEnd/>
            </a:ln>
          </p:spPr>
          <p:txBody>
            <a:bodyPr/>
            <a:lstStyle/>
            <a:p>
              <a:pPr>
                <a:defRPr/>
              </a:pPr>
              <a:endParaRPr lang="ja-JP" altLang="en-US" sz="1846">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21" name="Rectangle 70"/>
            <p:cNvSpPr>
              <a:spLocks noChangeArrowheads="1"/>
            </p:cNvSpPr>
            <p:nvPr/>
          </p:nvSpPr>
          <p:spPr bwMode="auto">
            <a:xfrm>
              <a:off x="5453062" y="2471738"/>
              <a:ext cx="1444626" cy="433196"/>
            </a:xfrm>
            <a:prstGeom prst="rect">
              <a:avLst/>
            </a:prstGeom>
            <a:noFill/>
            <a:ln w="9525">
              <a:noFill/>
              <a:miter lim="800000"/>
              <a:headEnd/>
              <a:tailEnd/>
            </a:ln>
          </p:spPr>
          <p:txBody>
            <a:bodyPr wrap="none">
              <a:spAutoFit/>
            </a:bodyPr>
            <a:lstStyle/>
            <a:p>
              <a:pPr>
                <a:defRPr/>
              </a:pPr>
              <a:r>
                <a:rPr lang="en-US" altLang="ja-JP" sz="2215" dirty="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rPr>
                <a:t>80-90%</a:t>
              </a:r>
            </a:p>
          </p:txBody>
        </p:sp>
        <p:sp>
          <p:nvSpPr>
            <p:cNvPr id="22" name="Rectangle 62"/>
            <p:cNvSpPr>
              <a:spLocks noChangeArrowheads="1"/>
            </p:cNvSpPr>
            <p:nvPr/>
          </p:nvSpPr>
          <p:spPr bwMode="auto">
            <a:xfrm>
              <a:off x="5392735" y="3446463"/>
              <a:ext cx="1216024" cy="978729"/>
            </a:xfrm>
            <a:prstGeom prst="rect">
              <a:avLst/>
            </a:prstGeom>
            <a:solidFill>
              <a:srgbClr val="0000FF"/>
            </a:solidFill>
            <a:ln>
              <a:solidFill>
                <a:schemeClr val="tx1"/>
              </a:solidFill>
            </a:ln>
            <a:effectLst>
              <a:outerShdw blurRad="63500" dist="50800" dir="2700000" rotWithShape="0">
                <a:srgbClr val="000000">
                  <a:alpha val="42998"/>
                </a:srgbClr>
              </a:outerShdw>
            </a:effectLst>
            <a:extLst>
              <a:ext uri="{91240B29-F687-4f45-9708-019B960494DF}"/>
            </a:extLst>
          </p:spPr>
          <p:txBody>
            <a:bodyPr>
              <a:spAutoFit/>
            </a:bodyPr>
            <a:lstStyle/>
            <a:p>
              <a:pPr marL="175851" lvl="1" indent="-175851" algn="ctr">
                <a:lnSpc>
                  <a:spcPct val="120000"/>
                </a:lnSpc>
                <a:buClr>
                  <a:srgbClr val="930906"/>
                </a:buClr>
                <a:defRPr/>
              </a:pPr>
              <a:r>
                <a:rPr lang="ja-JP" altLang="en-US" sz="1200" b="1" dirty="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rPr>
                <a:t>プロテアーゼ</a:t>
              </a:r>
              <a:endParaRPr lang="en-US" altLang="ja-JP" sz="1200" b="1" dirty="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endParaRPr>
            </a:p>
            <a:p>
              <a:pPr marL="175851" lvl="1" indent="-175851" algn="ctr">
                <a:lnSpc>
                  <a:spcPct val="120000"/>
                </a:lnSpc>
                <a:buClr>
                  <a:srgbClr val="930906"/>
                </a:buClr>
                <a:defRPr/>
              </a:pPr>
              <a:r>
                <a:rPr lang="ja-JP" altLang="en-US" sz="1200" b="1" dirty="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rPr>
                <a:t>阻害薬</a:t>
              </a:r>
              <a:endParaRPr lang="en-US" altLang="ja-JP" sz="1200" b="1" dirty="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endParaRPr>
            </a:p>
            <a:p>
              <a:pPr marL="175851" lvl="1" indent="-175851" algn="ctr">
                <a:lnSpc>
                  <a:spcPct val="120000"/>
                </a:lnSpc>
                <a:buClr>
                  <a:srgbClr val="930906"/>
                </a:buClr>
                <a:defRPr/>
              </a:pPr>
              <a:r>
                <a:rPr lang="en-US" altLang="ja-JP" sz="1200" b="1" dirty="0" smtClean="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rPr>
                <a:t>+Peg-IFN</a:t>
              </a:r>
              <a:endParaRPr lang="en-US" altLang="ja-JP" sz="1200" b="1" dirty="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endParaRPr>
            </a:p>
            <a:p>
              <a:pPr marL="175851" lvl="1" indent="-175851" algn="ctr">
                <a:lnSpc>
                  <a:spcPct val="120000"/>
                </a:lnSpc>
                <a:buClr>
                  <a:srgbClr val="930906"/>
                </a:buClr>
                <a:defRPr/>
              </a:pPr>
              <a:r>
                <a:rPr lang="en-US" altLang="ja-JP" sz="1200" b="1" dirty="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rPr>
                <a:t>+RBV</a:t>
              </a:r>
            </a:p>
          </p:txBody>
        </p:sp>
      </p:grpSp>
      <p:cxnSp>
        <p:nvCxnSpPr>
          <p:cNvPr id="23" name="直線コネクタ 22"/>
          <p:cNvCxnSpPr/>
          <p:nvPr/>
        </p:nvCxnSpPr>
        <p:spPr>
          <a:xfrm>
            <a:off x="1549400" y="2498725"/>
            <a:ext cx="0" cy="3589338"/>
          </a:xfrm>
          <a:prstGeom prst="line">
            <a:avLst/>
          </a:prstGeom>
          <a:ln w="57150">
            <a:solidFill>
              <a:srgbClr val="CCFF66"/>
            </a:solidFill>
            <a:prstDash val="sysDash"/>
          </a:ln>
        </p:spPr>
        <p:style>
          <a:lnRef idx="1">
            <a:schemeClr val="accent1"/>
          </a:lnRef>
          <a:fillRef idx="0">
            <a:schemeClr val="accent1"/>
          </a:fillRef>
          <a:effectRef idx="0">
            <a:schemeClr val="accent1"/>
          </a:effectRef>
          <a:fontRef idx="minor">
            <a:schemeClr val="tx1"/>
          </a:fontRef>
        </p:style>
      </p:cxnSp>
      <p:sp>
        <p:nvSpPr>
          <p:cNvPr id="25" name="Rectangle 157"/>
          <p:cNvSpPr>
            <a:spLocks noChangeArrowheads="1"/>
          </p:cNvSpPr>
          <p:nvPr/>
        </p:nvSpPr>
        <p:spPr bwMode="auto">
          <a:xfrm>
            <a:off x="517525" y="6299988"/>
            <a:ext cx="869950" cy="398462"/>
          </a:xfrm>
          <a:prstGeom prst="rect">
            <a:avLst/>
          </a:prstGeom>
          <a:solidFill>
            <a:srgbClr val="FFCCFF"/>
          </a:solidFill>
          <a:ln w="9525">
            <a:noFill/>
            <a:miter lim="800000"/>
            <a:headEnd/>
            <a:tailEnd/>
          </a:ln>
        </p:spPr>
        <p:txBody>
          <a:bodyPr lIns="0" tIns="0" rIns="0" bIns="0">
            <a:spAutoFit/>
          </a:bodyPr>
          <a:lstStyle/>
          <a:p>
            <a:pPr algn="ctr">
              <a:defRPr/>
            </a:pPr>
            <a:r>
              <a:rPr lang="ja-JP" altLang="en-US" sz="2585" dirty="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rPr>
              <a:t>注射</a:t>
            </a:r>
          </a:p>
        </p:txBody>
      </p:sp>
      <p:grpSp>
        <p:nvGrpSpPr>
          <p:cNvPr id="28" name="グループ化 27"/>
          <p:cNvGrpSpPr/>
          <p:nvPr/>
        </p:nvGrpSpPr>
        <p:grpSpPr>
          <a:xfrm>
            <a:off x="1901825" y="1900238"/>
            <a:ext cx="4083050" cy="4798212"/>
            <a:chOff x="1901825" y="1900238"/>
            <a:chExt cx="4083050" cy="4798212"/>
          </a:xfrm>
        </p:grpSpPr>
        <p:sp>
          <p:nvSpPr>
            <p:cNvPr id="24" name="Rectangle 157"/>
            <p:cNvSpPr>
              <a:spLocks noChangeArrowheads="1"/>
            </p:cNvSpPr>
            <p:nvPr/>
          </p:nvSpPr>
          <p:spPr bwMode="auto">
            <a:xfrm>
              <a:off x="2719388" y="6301575"/>
              <a:ext cx="3265487" cy="396875"/>
            </a:xfrm>
            <a:prstGeom prst="rect">
              <a:avLst/>
            </a:prstGeom>
            <a:solidFill>
              <a:srgbClr val="FFCCFF"/>
            </a:solidFill>
            <a:ln w="9525">
              <a:noFill/>
              <a:miter lim="800000"/>
              <a:headEnd/>
              <a:tailEnd/>
            </a:ln>
          </p:spPr>
          <p:txBody>
            <a:bodyPr lIns="0" tIns="0" rIns="0" bIns="0">
              <a:spAutoFit/>
            </a:bodyPr>
            <a:lstStyle/>
            <a:p>
              <a:pPr algn="ctr">
                <a:defRPr/>
              </a:pPr>
              <a:r>
                <a:rPr lang="ja-JP" altLang="en-US" sz="2585" dirty="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rPr>
                <a:t>注射＋飲み薬の治療</a:t>
              </a:r>
            </a:p>
          </p:txBody>
        </p:sp>
        <p:grpSp>
          <p:nvGrpSpPr>
            <p:cNvPr id="26" name="グループ化 25"/>
            <p:cNvGrpSpPr/>
            <p:nvPr/>
          </p:nvGrpSpPr>
          <p:grpSpPr>
            <a:xfrm>
              <a:off x="1901825" y="1900238"/>
              <a:ext cx="1733914" cy="4066240"/>
              <a:chOff x="1901825" y="1900238"/>
              <a:chExt cx="1733914" cy="4066240"/>
            </a:xfrm>
          </p:grpSpPr>
          <p:sp>
            <p:nvSpPr>
              <p:cNvPr id="4" name="Rectangle 5"/>
              <p:cNvSpPr>
                <a:spLocks noChangeArrowheads="1"/>
              </p:cNvSpPr>
              <p:nvPr/>
            </p:nvSpPr>
            <p:spPr bwMode="auto">
              <a:xfrm>
                <a:off x="1901825" y="4154488"/>
                <a:ext cx="654050" cy="866775"/>
              </a:xfrm>
              <a:prstGeom prst="rect">
                <a:avLst/>
              </a:prstGeom>
              <a:solidFill>
                <a:srgbClr val="FFFF00"/>
              </a:solidFill>
              <a:ln w="9525">
                <a:noFill/>
                <a:miter lim="800000"/>
                <a:headEnd/>
                <a:tailEnd/>
              </a:ln>
            </p:spPr>
            <p:txBody>
              <a:bodyPr/>
              <a:lstStyle/>
              <a:p>
                <a:pPr>
                  <a:defRPr/>
                </a:pPr>
                <a:endParaRPr lang="ja-JP" altLang="en-US" sz="2215">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5" name="Rectangle 7"/>
              <p:cNvSpPr>
                <a:spLocks noChangeArrowheads="1"/>
              </p:cNvSpPr>
              <p:nvPr/>
            </p:nvSpPr>
            <p:spPr bwMode="auto">
              <a:xfrm>
                <a:off x="2965450" y="3630613"/>
                <a:ext cx="655638" cy="1398587"/>
              </a:xfrm>
              <a:prstGeom prst="rect">
                <a:avLst/>
              </a:prstGeom>
              <a:solidFill>
                <a:srgbClr val="800000"/>
              </a:solidFill>
              <a:ln w="9525">
                <a:noFill/>
                <a:miter lim="800000"/>
                <a:headEnd/>
                <a:tailEnd/>
              </a:ln>
            </p:spPr>
            <p:txBody>
              <a:bodyPr/>
              <a:lstStyle/>
              <a:p>
                <a:pPr>
                  <a:defRPr/>
                </a:pPr>
                <a:endParaRPr lang="ja-JP" altLang="en-US" sz="2215">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7" name="Rectangle 28"/>
              <p:cNvSpPr>
                <a:spLocks noChangeArrowheads="1"/>
              </p:cNvSpPr>
              <p:nvPr/>
            </p:nvSpPr>
            <p:spPr bwMode="auto">
              <a:xfrm>
                <a:off x="1905000" y="3773488"/>
                <a:ext cx="694101" cy="340863"/>
              </a:xfrm>
              <a:prstGeom prst="rect">
                <a:avLst/>
              </a:prstGeom>
              <a:noFill/>
              <a:ln w="9525">
                <a:noFill/>
                <a:miter lim="800000"/>
                <a:headEnd/>
                <a:tailEnd/>
              </a:ln>
            </p:spPr>
            <p:txBody>
              <a:bodyPr wrap="none" lIns="0" tIns="0" rIns="0" bIns="0">
                <a:spAutoFit/>
              </a:bodyPr>
              <a:lstStyle/>
              <a:p>
                <a:pPr>
                  <a:defRPr/>
                </a:pPr>
                <a:r>
                  <a:rPr lang="en-US" altLang="ja-JP" sz="2215" dirty="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rPr>
                  <a:t>34%</a:t>
                </a:r>
                <a:endParaRPr lang="en-US" altLang="ja-JP" sz="2215"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8" name="Rectangle 30"/>
              <p:cNvSpPr>
                <a:spLocks noChangeArrowheads="1"/>
              </p:cNvSpPr>
              <p:nvPr/>
            </p:nvSpPr>
            <p:spPr bwMode="auto">
              <a:xfrm>
                <a:off x="2941638" y="3236913"/>
                <a:ext cx="694101" cy="340863"/>
              </a:xfrm>
              <a:prstGeom prst="rect">
                <a:avLst/>
              </a:prstGeom>
              <a:noFill/>
              <a:ln w="9525">
                <a:noFill/>
                <a:miter lim="800000"/>
                <a:headEnd/>
                <a:tailEnd/>
              </a:ln>
            </p:spPr>
            <p:txBody>
              <a:bodyPr wrap="none" lIns="0" tIns="0" rIns="0" bIns="0">
                <a:spAutoFit/>
              </a:bodyPr>
              <a:lstStyle/>
              <a:p>
                <a:pPr>
                  <a:defRPr/>
                </a:pPr>
                <a:r>
                  <a:rPr lang="en-US" altLang="ja-JP" sz="2215" dirty="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rPr>
                  <a:t>50%</a:t>
                </a:r>
                <a:endParaRPr lang="en-US" altLang="ja-JP" sz="2215"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10" name="Rectangle 44"/>
              <p:cNvSpPr>
                <a:spLocks noChangeArrowheads="1"/>
              </p:cNvSpPr>
              <p:nvPr/>
            </p:nvSpPr>
            <p:spPr bwMode="auto">
              <a:xfrm>
                <a:off x="1989055" y="5412480"/>
                <a:ext cx="509755" cy="553998"/>
              </a:xfrm>
              <a:prstGeom prst="rect">
                <a:avLst/>
              </a:prstGeom>
              <a:noFill/>
              <a:ln w="9525">
                <a:noFill/>
                <a:miter lim="800000"/>
                <a:headEnd/>
                <a:tailEnd/>
              </a:ln>
            </p:spPr>
            <p:txBody>
              <a:bodyPr wrap="none" lIns="0" tIns="0" rIns="0" bIns="0">
                <a:spAutoFit/>
              </a:bodyPr>
              <a:lstStyle/>
              <a:p>
                <a:pPr algn="ctr">
                  <a:defRPr/>
                </a:pPr>
                <a:r>
                  <a:rPr lang="en-US" altLang="ja-JP" sz="1200" b="1" dirty="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rPr>
                  <a:t>IFN</a:t>
                </a:r>
              </a:p>
              <a:p>
                <a:pPr algn="ctr">
                  <a:defRPr/>
                </a:pPr>
                <a:r>
                  <a:rPr lang="ja-JP" altLang="en-US" sz="1200" b="1" dirty="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b="1" dirty="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rPr>
                  <a:t>RBV</a:t>
                </a:r>
              </a:p>
              <a:p>
                <a:pPr algn="ctr">
                  <a:defRPr/>
                </a:pPr>
                <a:r>
                  <a:rPr lang="en-US" altLang="ja-JP" sz="1200" b="1" dirty="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rPr>
                  <a:t>24</a:t>
                </a:r>
                <a:r>
                  <a:rPr lang="ja-JP" altLang="en-US" sz="1200" b="1" dirty="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rPr>
                  <a:t>週</a:t>
                </a:r>
              </a:p>
            </p:txBody>
          </p:sp>
          <p:sp>
            <p:nvSpPr>
              <p:cNvPr id="11" name="Rectangle 46"/>
              <p:cNvSpPr>
                <a:spLocks noChangeArrowheads="1"/>
              </p:cNvSpPr>
              <p:nvPr/>
            </p:nvSpPr>
            <p:spPr bwMode="auto">
              <a:xfrm>
                <a:off x="2979073" y="5412480"/>
                <a:ext cx="629980" cy="553998"/>
              </a:xfrm>
              <a:prstGeom prst="rect">
                <a:avLst/>
              </a:prstGeom>
              <a:noFill/>
              <a:ln w="9525">
                <a:noFill/>
                <a:miter lim="800000"/>
                <a:headEnd/>
                <a:tailEnd/>
              </a:ln>
            </p:spPr>
            <p:txBody>
              <a:bodyPr wrap="none" lIns="0" tIns="0" rIns="0" bIns="0">
                <a:spAutoFit/>
              </a:bodyPr>
              <a:lstStyle/>
              <a:p>
                <a:pPr algn="ctr">
                  <a:defRPr/>
                </a:pPr>
                <a:r>
                  <a:rPr lang="en-US" altLang="ja-JP" sz="1200" b="1" dirty="0" smtClean="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rPr>
                  <a:t>Peg-IFN</a:t>
                </a:r>
                <a:endParaRPr lang="en-US" altLang="ja-JP" sz="1200" b="1" dirty="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endParaRPr>
              </a:p>
              <a:p>
                <a:pPr algn="ctr">
                  <a:defRPr/>
                </a:pPr>
                <a:r>
                  <a:rPr lang="ja-JP" altLang="en-US" sz="1200" b="1" dirty="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b="1" dirty="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rPr>
                  <a:t>RBV</a:t>
                </a:r>
              </a:p>
              <a:p>
                <a:pPr algn="ctr">
                  <a:defRPr/>
                </a:pPr>
                <a:r>
                  <a:rPr lang="en-US" altLang="ja-JP" sz="1200" b="1" dirty="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rPr>
                  <a:t>48</a:t>
                </a:r>
                <a:r>
                  <a:rPr lang="ja-JP" altLang="en-US" sz="1200" b="1" dirty="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rPr>
                  <a:t>週</a:t>
                </a:r>
                <a:endParaRPr lang="ja-JP" altLang="en-US" sz="1200" b="1"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12" name="Line 23"/>
              <p:cNvSpPr>
                <a:spLocks noChangeShapeType="1"/>
              </p:cNvSpPr>
              <p:nvPr/>
            </p:nvSpPr>
            <p:spPr bwMode="auto">
              <a:xfrm flipV="1">
                <a:off x="3505200" y="4979988"/>
                <a:ext cx="1588" cy="41275"/>
              </a:xfrm>
              <a:prstGeom prst="line">
                <a:avLst/>
              </a:prstGeom>
              <a:noFill/>
              <a:ln w="15875">
                <a:solidFill>
                  <a:srgbClr val="000000"/>
                </a:solidFill>
                <a:round/>
                <a:headEnd/>
                <a:tailEnd/>
              </a:ln>
            </p:spPr>
            <p:txBody>
              <a:bodyPr/>
              <a:lstStyle/>
              <a:p>
                <a:pPr>
                  <a:defRPr/>
                </a:pPr>
                <a:endParaRPr lang="ja-JP" altLang="en-US" sz="2215">
                  <a:latin typeface="HG丸ｺﾞｼｯｸM-PRO" panose="020F0600000000000000" pitchFamily="50" charset="-128"/>
                  <a:ea typeface="HG丸ｺﾞｼｯｸM-PRO" panose="020F0600000000000000" pitchFamily="50" charset="-128"/>
                  <a:cs typeface="Arial" panose="020B0604020202020204" pitchFamily="34" charset="0"/>
                </a:endParaRPr>
              </a:p>
            </p:txBody>
          </p:sp>
          <p:pic>
            <p:nvPicPr>
              <p:cNvPr id="32786" name="図 29"/>
              <p:cNvPicPr>
                <a:picLocks noChangeAspect="1"/>
              </p:cNvPicPr>
              <p:nvPr/>
            </p:nvPicPr>
            <p:blipFill>
              <a:blip r:embed="rId2" cstate="print">
                <a:extLst>
                  <a:ext uri="{28A0092B-C50C-407E-A947-70E740481C1C}">
                    <a14:useLocalDpi xmlns:a14="http://schemas.microsoft.com/office/drawing/2010/main" val="0"/>
                  </a:ext>
                </a:extLst>
              </a:blip>
              <a:srcRect l="32880" r="34332"/>
              <a:stretch>
                <a:fillRect/>
              </a:stretch>
            </p:blipFill>
            <p:spPr bwMode="auto">
              <a:xfrm>
                <a:off x="2232025" y="1900238"/>
                <a:ext cx="1252538"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2787" name="図 30"/>
          <p:cNvPicPr>
            <a:picLocks noChangeAspect="1"/>
          </p:cNvPicPr>
          <p:nvPr/>
        </p:nvPicPr>
        <p:blipFill>
          <a:blip r:embed="rId2" cstate="print">
            <a:extLst>
              <a:ext uri="{28A0092B-C50C-407E-A947-70E740481C1C}">
                <a14:useLocalDpi xmlns:a14="http://schemas.microsoft.com/office/drawing/2010/main" val="0"/>
              </a:ext>
            </a:extLst>
          </a:blip>
          <a:srcRect l="-180" r="68860"/>
          <a:stretch>
            <a:fillRect/>
          </a:stretch>
        </p:blipFill>
        <p:spPr bwMode="auto">
          <a:xfrm>
            <a:off x="268288" y="2897188"/>
            <a:ext cx="11953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 name="直線コネクタ 36"/>
          <p:cNvCxnSpPr/>
          <p:nvPr/>
        </p:nvCxnSpPr>
        <p:spPr>
          <a:xfrm>
            <a:off x="6805613" y="2500408"/>
            <a:ext cx="0" cy="3589338"/>
          </a:xfrm>
          <a:prstGeom prst="line">
            <a:avLst/>
          </a:prstGeom>
          <a:ln w="57150">
            <a:solidFill>
              <a:srgbClr val="CCFF66"/>
            </a:solidFill>
            <a:prstDash val="sysDash"/>
          </a:ln>
        </p:spPr>
        <p:style>
          <a:lnRef idx="1">
            <a:schemeClr val="accent1"/>
          </a:lnRef>
          <a:fillRef idx="0">
            <a:schemeClr val="accent1"/>
          </a:fillRef>
          <a:effectRef idx="0">
            <a:schemeClr val="accent1"/>
          </a:effectRef>
          <a:fontRef idx="minor">
            <a:schemeClr val="tx1"/>
          </a:fontRef>
        </p:style>
      </p:cxnSp>
      <p:grpSp>
        <p:nvGrpSpPr>
          <p:cNvPr id="29" name="グループ化 28"/>
          <p:cNvGrpSpPr/>
          <p:nvPr/>
        </p:nvGrpSpPr>
        <p:grpSpPr>
          <a:xfrm>
            <a:off x="7002463" y="1355725"/>
            <a:ext cx="1621632" cy="5342725"/>
            <a:chOff x="7002463" y="1355725"/>
            <a:chExt cx="1621632" cy="5342725"/>
          </a:xfrm>
        </p:grpSpPr>
        <p:sp>
          <p:nvSpPr>
            <p:cNvPr id="33" name="テキスト ボックス 32"/>
            <p:cNvSpPr txBox="1"/>
            <p:nvPr/>
          </p:nvSpPr>
          <p:spPr bwMode="auto">
            <a:xfrm>
              <a:off x="7176002" y="5083265"/>
              <a:ext cx="1261884" cy="646331"/>
            </a:xfrm>
            <a:prstGeom prst="rect">
              <a:avLst/>
            </a:prstGeom>
            <a:noFill/>
          </p:spPr>
          <p:txBody>
            <a:bodyPr wrap="none">
              <a:spAutoFit/>
            </a:bodyPr>
            <a:lstStyle/>
            <a:p>
              <a:pPr algn="ctr">
                <a:defRPr/>
              </a:pPr>
              <a:r>
                <a:rPr lang="en-US" altLang="ja-JP" sz="1200" b="1" dirty="0">
                  <a:latin typeface="HG丸ｺﾞｼｯｸM-PRO" panose="020F0600000000000000" pitchFamily="50" charset="-128"/>
                  <a:ea typeface="HG丸ｺﾞｼｯｸM-PRO" panose="020F0600000000000000" pitchFamily="50" charset="-128"/>
                  <a:cs typeface="Arial" panose="020B0604020202020204" pitchFamily="34" charset="0"/>
                </a:rPr>
                <a:t>2014</a:t>
              </a:r>
              <a:r>
                <a:rPr lang="ja-JP" altLang="en-US" sz="1200" b="1" dirty="0">
                  <a:latin typeface="HG丸ｺﾞｼｯｸM-PRO" panose="020F0600000000000000" pitchFamily="50" charset="-128"/>
                  <a:ea typeface="HG丸ｺﾞｼｯｸM-PRO" panose="020F0600000000000000" pitchFamily="50" charset="-128"/>
                  <a:cs typeface="Arial" panose="020B0604020202020204" pitchFamily="34" charset="0"/>
                </a:rPr>
                <a:t>年</a:t>
              </a:r>
              <a:endParaRPr lang="en-US" altLang="ja-JP" sz="1200" b="1"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algn="ctr">
                <a:defRPr/>
              </a:pPr>
              <a:r>
                <a:rPr lang="ja-JP" altLang="en-US" sz="1200" b="1" dirty="0">
                  <a:latin typeface="HG丸ｺﾞｼｯｸM-PRO" panose="020F0600000000000000" pitchFamily="50" charset="-128"/>
                  <a:ea typeface="HG丸ｺﾞｼｯｸM-PRO" panose="020F0600000000000000" pitchFamily="50" charset="-128"/>
                  <a:cs typeface="Arial" panose="020B0604020202020204" pitchFamily="34" charset="0"/>
                </a:rPr>
                <a:t>アスナプレビル</a:t>
              </a:r>
              <a:endParaRPr lang="en-US" altLang="ja-JP" sz="1200" b="1"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algn="ctr">
                <a:defRPr/>
              </a:pPr>
              <a:r>
                <a:rPr lang="ja-JP" altLang="en-US" sz="1200" b="1" dirty="0">
                  <a:latin typeface="HG丸ｺﾞｼｯｸM-PRO" panose="020F0600000000000000" pitchFamily="50" charset="-128"/>
                  <a:ea typeface="HG丸ｺﾞｼｯｸM-PRO" panose="020F0600000000000000" pitchFamily="50" charset="-128"/>
                  <a:cs typeface="Arial" panose="020B0604020202020204" pitchFamily="34" charset="0"/>
                </a:rPr>
                <a:t>ダクラタスビル</a:t>
              </a:r>
            </a:p>
          </p:txBody>
        </p:sp>
        <p:sp>
          <p:nvSpPr>
            <p:cNvPr id="34" name="Rectangle 66"/>
            <p:cNvSpPr>
              <a:spLocks noChangeArrowheads="1"/>
            </p:cNvSpPr>
            <p:nvPr/>
          </p:nvSpPr>
          <p:spPr bwMode="auto">
            <a:xfrm>
              <a:off x="7434263" y="2931329"/>
              <a:ext cx="657225" cy="2087982"/>
            </a:xfrm>
            <a:prstGeom prst="rect">
              <a:avLst/>
            </a:prstGeom>
            <a:solidFill>
              <a:srgbClr val="FFC000"/>
            </a:solidFill>
            <a:ln w="9525">
              <a:solidFill>
                <a:schemeClr val="tx1"/>
              </a:solidFill>
              <a:miter lim="800000"/>
              <a:headEnd/>
              <a:tailEnd/>
            </a:ln>
          </p:spPr>
          <p:txBody>
            <a:bodyPr/>
            <a:lstStyle/>
            <a:p>
              <a:pPr>
                <a:defRPr/>
              </a:pPr>
              <a:endParaRPr lang="ja-JP" altLang="en-US" sz="1846">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35" name="Rectangle 70"/>
            <p:cNvSpPr>
              <a:spLocks noChangeArrowheads="1"/>
            </p:cNvSpPr>
            <p:nvPr/>
          </p:nvSpPr>
          <p:spPr bwMode="auto">
            <a:xfrm>
              <a:off x="7179469" y="2463801"/>
              <a:ext cx="1444626" cy="433196"/>
            </a:xfrm>
            <a:prstGeom prst="rect">
              <a:avLst/>
            </a:prstGeom>
            <a:noFill/>
            <a:ln w="9525">
              <a:noFill/>
              <a:miter lim="800000"/>
              <a:headEnd/>
              <a:tailEnd/>
            </a:ln>
          </p:spPr>
          <p:txBody>
            <a:bodyPr wrap="none">
              <a:spAutoFit/>
            </a:bodyPr>
            <a:lstStyle/>
            <a:p>
              <a:pPr>
                <a:defRPr/>
              </a:pPr>
              <a:r>
                <a:rPr lang="en-US" altLang="ja-JP" sz="2215" dirty="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rPr>
                <a:t>80-90%</a:t>
              </a:r>
            </a:p>
          </p:txBody>
        </p:sp>
        <p:sp>
          <p:nvSpPr>
            <p:cNvPr id="36" name="Rectangle 62"/>
            <p:cNvSpPr>
              <a:spLocks noChangeArrowheads="1"/>
            </p:cNvSpPr>
            <p:nvPr/>
          </p:nvSpPr>
          <p:spPr bwMode="auto">
            <a:xfrm>
              <a:off x="7110413" y="3441796"/>
              <a:ext cx="1325562" cy="978729"/>
            </a:xfrm>
            <a:prstGeom prst="rect">
              <a:avLst/>
            </a:prstGeom>
            <a:solidFill>
              <a:srgbClr val="FFC000"/>
            </a:solidFill>
            <a:ln>
              <a:solidFill>
                <a:schemeClr val="tx1"/>
              </a:solidFill>
            </a:ln>
            <a:effectLst>
              <a:outerShdw blurRad="63500" dist="50800" dir="2700000" rotWithShape="0">
                <a:srgbClr val="000000">
                  <a:alpha val="42998"/>
                </a:srgbClr>
              </a:outerShdw>
            </a:effectLst>
            <a:extLst>
              <a:ext uri="{91240B29-F687-4f45-9708-019B960494DF}"/>
            </a:extLst>
          </p:spPr>
          <p:txBody>
            <a:bodyPr>
              <a:spAutoFit/>
            </a:bodyPr>
            <a:lstStyle/>
            <a:p>
              <a:pPr marL="175851" lvl="1" indent="-175851" algn="ctr">
                <a:lnSpc>
                  <a:spcPct val="120000"/>
                </a:lnSpc>
                <a:buClr>
                  <a:srgbClr val="930906"/>
                </a:buClr>
                <a:defRPr/>
              </a:pPr>
              <a:r>
                <a:rPr lang="ja-JP" altLang="en-US" sz="1200" b="1" dirty="0">
                  <a:latin typeface="HG丸ｺﾞｼｯｸM-PRO" panose="020F0600000000000000" pitchFamily="50" charset="-128"/>
                  <a:ea typeface="HG丸ｺﾞｼｯｸM-PRO" panose="020F0600000000000000" pitchFamily="50" charset="-128"/>
                  <a:cs typeface="Arial" panose="020B0604020202020204" pitchFamily="34" charset="0"/>
                </a:rPr>
                <a:t>プロテアーゼ</a:t>
              </a:r>
              <a:endParaRPr lang="en-US" altLang="ja-JP" sz="1200" b="1"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75851" lvl="1" indent="-175851" algn="ctr">
                <a:lnSpc>
                  <a:spcPct val="120000"/>
                </a:lnSpc>
                <a:buClr>
                  <a:srgbClr val="930906"/>
                </a:buClr>
                <a:defRPr/>
              </a:pPr>
              <a:r>
                <a:rPr lang="ja-JP" altLang="en-US" sz="1200" b="1" dirty="0">
                  <a:latin typeface="HG丸ｺﾞｼｯｸM-PRO" panose="020F0600000000000000" pitchFamily="50" charset="-128"/>
                  <a:ea typeface="HG丸ｺﾞｼｯｸM-PRO" panose="020F0600000000000000" pitchFamily="50" charset="-128"/>
                  <a:cs typeface="Arial" panose="020B0604020202020204" pitchFamily="34" charset="0"/>
                </a:rPr>
                <a:t>阻害薬</a:t>
              </a:r>
              <a:endParaRPr lang="en-US" altLang="ja-JP" sz="1200" b="1"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75851" lvl="1" indent="-175851" algn="ctr">
                <a:lnSpc>
                  <a:spcPct val="120000"/>
                </a:lnSpc>
                <a:buClr>
                  <a:srgbClr val="930906"/>
                </a:buClr>
                <a:defRPr/>
              </a:pPr>
              <a:r>
                <a:rPr lang="en-US" altLang="ja-JP" sz="1200" b="1" dirty="0">
                  <a:latin typeface="HG丸ｺﾞｼｯｸM-PRO" panose="020F0600000000000000" pitchFamily="50" charset="-128"/>
                  <a:ea typeface="HG丸ｺﾞｼｯｸM-PRO" panose="020F0600000000000000" pitchFamily="50" charset="-128"/>
                  <a:cs typeface="Arial" panose="020B0604020202020204" pitchFamily="34" charset="0"/>
                </a:rPr>
                <a:t>+NS5A</a:t>
              </a:r>
            </a:p>
            <a:p>
              <a:pPr marL="175851" lvl="1" indent="-175851" algn="ctr">
                <a:lnSpc>
                  <a:spcPct val="120000"/>
                </a:lnSpc>
                <a:buClr>
                  <a:srgbClr val="930906"/>
                </a:buClr>
                <a:defRPr/>
              </a:pPr>
              <a:r>
                <a:rPr lang="ja-JP" altLang="en-US" sz="1200" b="1" dirty="0">
                  <a:latin typeface="HG丸ｺﾞｼｯｸM-PRO" panose="020F0600000000000000" pitchFamily="50" charset="-128"/>
                  <a:ea typeface="HG丸ｺﾞｼｯｸM-PRO" panose="020F0600000000000000" pitchFamily="50" charset="-128"/>
                  <a:cs typeface="Arial" panose="020B0604020202020204" pitchFamily="34" charset="0"/>
                </a:rPr>
                <a:t>阻害剤</a:t>
              </a:r>
              <a:endParaRPr lang="en-US" altLang="ja-JP" sz="1200" b="1"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pic>
          <p:nvPicPr>
            <p:cNvPr id="38" name="図 37"/>
            <p:cNvPicPr>
              <a:picLocks noChangeAspect="1"/>
            </p:cNvPicPr>
            <p:nvPr/>
          </p:nvPicPr>
          <p:blipFill>
            <a:blip r:embed="rId2" cstate="print">
              <a:extLst>
                <a:ext uri="{28A0092B-C50C-407E-A947-70E740481C1C}">
                  <a14:useLocalDpi xmlns:a14="http://schemas.microsoft.com/office/drawing/2010/main" val="0"/>
                </a:ext>
              </a:extLst>
            </a:blip>
            <a:srcRect l="68378" t="4379" r="-1659" b="-4379"/>
            <a:stretch>
              <a:fillRect/>
            </a:stretch>
          </p:blipFill>
          <p:spPr bwMode="auto">
            <a:xfrm>
              <a:off x="7002463" y="1355725"/>
              <a:ext cx="127635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157"/>
            <p:cNvSpPr>
              <a:spLocks noChangeArrowheads="1"/>
            </p:cNvSpPr>
            <p:nvPr/>
          </p:nvSpPr>
          <p:spPr bwMode="auto">
            <a:xfrm>
              <a:off x="7189788" y="6301575"/>
              <a:ext cx="1282700" cy="396875"/>
            </a:xfrm>
            <a:prstGeom prst="rect">
              <a:avLst/>
            </a:prstGeom>
            <a:solidFill>
              <a:srgbClr val="FFCCFF"/>
            </a:solidFill>
            <a:ln w="9525">
              <a:noFill/>
              <a:miter lim="800000"/>
              <a:headEnd/>
              <a:tailEnd/>
            </a:ln>
          </p:spPr>
          <p:txBody>
            <a:bodyPr lIns="0" tIns="0" rIns="0" bIns="0">
              <a:spAutoFit/>
            </a:bodyPr>
            <a:lstStyle/>
            <a:p>
              <a:pPr algn="ctr">
                <a:defRPr/>
              </a:pPr>
              <a:r>
                <a:rPr lang="ja-JP" altLang="en-US" sz="2585" dirty="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rPr>
                <a:t>飲み薬</a:t>
              </a:r>
            </a:p>
          </p:txBody>
        </p:sp>
      </p:grpSp>
      <p:sp>
        <p:nvSpPr>
          <p:cNvPr id="40" name="Line 19"/>
          <p:cNvSpPr>
            <a:spLocks noChangeShapeType="1"/>
          </p:cNvSpPr>
          <p:nvPr/>
        </p:nvSpPr>
        <p:spPr bwMode="auto">
          <a:xfrm>
            <a:off x="466725" y="5021263"/>
            <a:ext cx="8275638" cy="0"/>
          </a:xfrm>
          <a:prstGeom prst="line">
            <a:avLst/>
          </a:prstGeom>
          <a:noFill/>
          <a:ln w="15875">
            <a:solidFill>
              <a:srgbClr val="000000"/>
            </a:solidFill>
            <a:round/>
            <a:headEnd/>
            <a:tailEnd/>
          </a:ln>
        </p:spPr>
        <p:txBody>
          <a:bodyPr/>
          <a:lstStyle/>
          <a:p>
            <a:pPr>
              <a:defRPr/>
            </a:pPr>
            <a:endParaRPr lang="ja-JP" altLang="en-US" sz="1200" b="1">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2" name="テキスト ボックス 1"/>
          <p:cNvSpPr txBox="1"/>
          <p:nvPr/>
        </p:nvSpPr>
        <p:spPr>
          <a:xfrm>
            <a:off x="581141" y="5113919"/>
            <a:ext cx="853843" cy="276999"/>
          </a:xfrm>
          <a:prstGeom prst="rect">
            <a:avLst/>
          </a:prstGeom>
          <a:noFill/>
        </p:spPr>
        <p:txBody>
          <a:bodyPr wrap="square" rtlCol="0">
            <a:spAutoFit/>
          </a:bodyPr>
          <a:lstStyle/>
          <a:p>
            <a:pPr algn="ctr"/>
            <a:r>
              <a:rPr kumimoji="1" lang="en-US" altLang="ja-JP" sz="1200" b="1" dirty="0" smtClean="0">
                <a:latin typeface="HG丸ｺﾞｼｯｸM-PRO" panose="020F0600000000000000" pitchFamily="50" charset="-128"/>
                <a:ea typeface="HG丸ｺﾞｼｯｸM-PRO" panose="020F0600000000000000" pitchFamily="50" charset="-128"/>
                <a:cs typeface="Arial" panose="020B0604020202020204" pitchFamily="34" charset="0"/>
              </a:rPr>
              <a:t>1992</a:t>
            </a:r>
            <a:r>
              <a:rPr kumimoji="1" lang="ja-JP" altLang="en-US" sz="1200" b="1" dirty="0" smtClean="0">
                <a:latin typeface="HG丸ｺﾞｼｯｸM-PRO" panose="020F0600000000000000" pitchFamily="50" charset="-128"/>
                <a:ea typeface="HG丸ｺﾞｼｯｸM-PRO" panose="020F0600000000000000" pitchFamily="50" charset="-128"/>
                <a:cs typeface="Arial" panose="020B0604020202020204" pitchFamily="34" charset="0"/>
              </a:rPr>
              <a:t>年</a:t>
            </a:r>
            <a:endParaRPr kumimoji="1" lang="ja-JP" altLang="en-US" sz="1200" b="1"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41" name="テキスト ボックス 40"/>
          <p:cNvSpPr txBox="1"/>
          <p:nvPr/>
        </p:nvSpPr>
        <p:spPr>
          <a:xfrm>
            <a:off x="1812945" y="5113919"/>
            <a:ext cx="853843" cy="276999"/>
          </a:xfrm>
          <a:prstGeom prst="rect">
            <a:avLst/>
          </a:prstGeom>
          <a:noFill/>
        </p:spPr>
        <p:txBody>
          <a:bodyPr wrap="square" rtlCol="0">
            <a:spAutoFit/>
          </a:bodyPr>
          <a:lstStyle/>
          <a:p>
            <a:pPr algn="ctr"/>
            <a:r>
              <a:rPr lang="en-US" altLang="ja-JP" sz="1200" b="1" dirty="0">
                <a:latin typeface="HG丸ｺﾞｼｯｸM-PRO" panose="020F0600000000000000" pitchFamily="50" charset="-128"/>
                <a:ea typeface="HG丸ｺﾞｼｯｸM-PRO" panose="020F0600000000000000" pitchFamily="50" charset="-128"/>
                <a:cs typeface="Arial" panose="020B0604020202020204" pitchFamily="34" charset="0"/>
              </a:rPr>
              <a:t>2001</a:t>
            </a:r>
            <a:r>
              <a:rPr kumimoji="1" lang="ja-JP" altLang="en-US" sz="1200" b="1" dirty="0" smtClean="0">
                <a:latin typeface="HG丸ｺﾞｼｯｸM-PRO" panose="020F0600000000000000" pitchFamily="50" charset="-128"/>
                <a:ea typeface="HG丸ｺﾞｼｯｸM-PRO" panose="020F0600000000000000" pitchFamily="50" charset="-128"/>
                <a:cs typeface="Arial" panose="020B0604020202020204" pitchFamily="34" charset="0"/>
              </a:rPr>
              <a:t>年</a:t>
            </a:r>
            <a:endParaRPr kumimoji="1" lang="ja-JP" altLang="en-US" sz="1200" b="1"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42" name="テキスト ボックス 41"/>
          <p:cNvSpPr txBox="1"/>
          <p:nvPr/>
        </p:nvSpPr>
        <p:spPr>
          <a:xfrm>
            <a:off x="2880183" y="5113918"/>
            <a:ext cx="853843" cy="276999"/>
          </a:xfrm>
          <a:prstGeom prst="rect">
            <a:avLst/>
          </a:prstGeom>
          <a:noFill/>
        </p:spPr>
        <p:txBody>
          <a:bodyPr wrap="square" rtlCol="0">
            <a:spAutoFit/>
          </a:bodyPr>
          <a:lstStyle/>
          <a:p>
            <a:pPr algn="ctr"/>
            <a:r>
              <a:rPr lang="en-US" altLang="ja-JP" sz="1200" b="1" dirty="0" smtClean="0">
                <a:latin typeface="HG丸ｺﾞｼｯｸM-PRO" panose="020F0600000000000000" pitchFamily="50" charset="-128"/>
                <a:ea typeface="HG丸ｺﾞｼｯｸM-PRO" panose="020F0600000000000000" pitchFamily="50" charset="-128"/>
                <a:cs typeface="Arial" panose="020B0604020202020204" pitchFamily="34" charset="0"/>
              </a:rPr>
              <a:t>2004</a:t>
            </a:r>
            <a:r>
              <a:rPr kumimoji="1" lang="ja-JP" altLang="en-US" sz="1200" b="1" dirty="0" smtClean="0">
                <a:latin typeface="HG丸ｺﾞｼｯｸM-PRO" panose="020F0600000000000000" pitchFamily="50" charset="-128"/>
                <a:ea typeface="HG丸ｺﾞｼｯｸM-PRO" panose="020F0600000000000000" pitchFamily="50" charset="-128"/>
                <a:cs typeface="Arial" panose="020B0604020202020204" pitchFamily="34" charset="0"/>
              </a:rPr>
              <a:t>年</a:t>
            </a:r>
            <a:endParaRPr kumimoji="1" lang="ja-JP" altLang="en-US" sz="1200" b="1"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43" name="テキスト ボックス 42"/>
          <p:cNvSpPr txBox="1"/>
          <p:nvPr/>
        </p:nvSpPr>
        <p:spPr>
          <a:xfrm>
            <a:off x="4100856" y="5099348"/>
            <a:ext cx="853843" cy="276999"/>
          </a:xfrm>
          <a:prstGeom prst="rect">
            <a:avLst/>
          </a:prstGeom>
          <a:noFill/>
        </p:spPr>
        <p:txBody>
          <a:bodyPr wrap="square" rtlCol="0">
            <a:spAutoFit/>
          </a:bodyPr>
          <a:lstStyle/>
          <a:p>
            <a:pPr algn="ctr"/>
            <a:r>
              <a:rPr lang="en-US" altLang="ja-JP" sz="1200" b="1" dirty="0" smtClean="0">
                <a:latin typeface="HG丸ｺﾞｼｯｸM-PRO" panose="020F0600000000000000" pitchFamily="50" charset="-128"/>
                <a:ea typeface="HG丸ｺﾞｼｯｸM-PRO" panose="020F0600000000000000" pitchFamily="50" charset="-128"/>
                <a:cs typeface="Arial" panose="020B0604020202020204" pitchFamily="34" charset="0"/>
              </a:rPr>
              <a:t>2011</a:t>
            </a:r>
            <a:r>
              <a:rPr kumimoji="1" lang="ja-JP" altLang="en-US" sz="1200" b="1" dirty="0" smtClean="0">
                <a:latin typeface="HG丸ｺﾞｼｯｸM-PRO" panose="020F0600000000000000" pitchFamily="50" charset="-128"/>
                <a:ea typeface="HG丸ｺﾞｼｯｸM-PRO" panose="020F0600000000000000" pitchFamily="50" charset="-128"/>
                <a:cs typeface="Arial" panose="020B0604020202020204" pitchFamily="34" charset="0"/>
              </a:rPr>
              <a:t>年</a:t>
            </a:r>
            <a:endParaRPr kumimoji="1" lang="ja-JP" altLang="en-US" sz="1200" b="1"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44" name="テキスト ボックス 43"/>
          <p:cNvSpPr txBox="1"/>
          <p:nvPr/>
        </p:nvSpPr>
        <p:spPr>
          <a:xfrm>
            <a:off x="5628115" y="5108554"/>
            <a:ext cx="853843" cy="276999"/>
          </a:xfrm>
          <a:prstGeom prst="rect">
            <a:avLst/>
          </a:prstGeom>
          <a:noFill/>
        </p:spPr>
        <p:txBody>
          <a:bodyPr wrap="square" rtlCol="0">
            <a:spAutoFit/>
          </a:bodyPr>
          <a:lstStyle/>
          <a:p>
            <a:pPr algn="ctr"/>
            <a:r>
              <a:rPr lang="en-US" altLang="ja-JP" sz="1200" b="1" dirty="0" smtClean="0">
                <a:latin typeface="HG丸ｺﾞｼｯｸM-PRO" panose="020F0600000000000000" pitchFamily="50" charset="-128"/>
                <a:ea typeface="HG丸ｺﾞｼｯｸM-PRO" panose="020F0600000000000000" pitchFamily="50" charset="-128"/>
                <a:cs typeface="Arial" panose="020B0604020202020204" pitchFamily="34" charset="0"/>
              </a:rPr>
              <a:t>2013</a:t>
            </a:r>
            <a:r>
              <a:rPr kumimoji="1" lang="ja-JP" altLang="en-US" sz="1200" b="1" dirty="0" smtClean="0">
                <a:latin typeface="HG丸ｺﾞｼｯｸM-PRO" panose="020F0600000000000000" pitchFamily="50" charset="-128"/>
                <a:ea typeface="HG丸ｺﾞｼｯｸM-PRO" panose="020F0600000000000000" pitchFamily="50" charset="-128"/>
                <a:cs typeface="Arial" panose="020B0604020202020204" pitchFamily="34" charset="0"/>
              </a:rPr>
              <a:t>年</a:t>
            </a:r>
            <a:endParaRPr kumimoji="1" lang="ja-JP" altLang="en-US" sz="1200" b="1"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46" name="正方形/長方形 45"/>
          <p:cNvSpPr/>
          <p:nvPr/>
        </p:nvSpPr>
        <p:spPr>
          <a:xfrm>
            <a:off x="0" y="0"/>
            <a:ext cx="9144000" cy="1078302"/>
          </a:xfrm>
          <a:prstGeom prst="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7" name="Rectangle 2"/>
          <p:cNvSpPr txBox="1">
            <a:spLocks noChangeArrowheads="1"/>
          </p:cNvSpPr>
          <p:nvPr/>
        </p:nvSpPr>
        <p:spPr>
          <a:xfrm>
            <a:off x="0" y="-40588"/>
            <a:ext cx="9144000" cy="117513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defRPr/>
            </a:pPr>
            <a:r>
              <a:rPr lang="en-US" altLang="ja-JP" sz="4000" b="1" dirty="0" smtClean="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rPr>
              <a:t>C</a:t>
            </a:r>
            <a:r>
              <a:rPr lang="ja-JP" altLang="en-US" sz="4000" b="1" dirty="0" smtClean="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rPr>
              <a:t>型肝炎ウイルス治療の変遷</a:t>
            </a:r>
            <a:endParaRPr lang="ja-JP" altLang="en-US" sz="4000" b="1" dirty="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Tree>
    <p:extLst>
      <p:ext uri="{BB962C8B-B14F-4D97-AF65-F5344CB8AC3E}">
        <p14:creationId xmlns:p14="http://schemas.microsoft.com/office/powerpoint/2010/main" val="2082712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par>
                                <p:cTn id="13" presetID="10"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テキスト ボックス 1"/>
          <p:cNvSpPr txBox="1">
            <a:spLocks noChangeArrowheads="1"/>
          </p:cNvSpPr>
          <p:nvPr/>
        </p:nvSpPr>
        <p:spPr bwMode="auto">
          <a:xfrm>
            <a:off x="292100" y="260350"/>
            <a:ext cx="855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defRPr/>
            </a:pPr>
            <a:r>
              <a:rPr lang="ja-JP" altLang="en-US" sz="3600" b="1" dirty="0" smtClean="0">
                <a:solidFill>
                  <a:srgbClr val="0099FF"/>
                </a:solidFill>
                <a:latin typeface="HG丸ｺﾞｼｯｸM-PRO" panose="020F0600000000000000" pitchFamily="50" charset="-128"/>
                <a:ea typeface="HG丸ｺﾞｼｯｸM-PRO" panose="020F0600000000000000" pitchFamily="50" charset="-128"/>
                <a:cs typeface="Arial" panose="020B0604020202020204" pitchFamily="34" charset="0"/>
              </a:rPr>
              <a:t>ウイルス増殖阻害剤の発売状況</a:t>
            </a:r>
          </a:p>
        </p:txBody>
      </p:sp>
      <p:sp>
        <p:nvSpPr>
          <p:cNvPr id="33" name="角丸四角形 32"/>
          <p:cNvSpPr/>
          <p:nvPr/>
        </p:nvSpPr>
        <p:spPr>
          <a:xfrm>
            <a:off x="428547" y="1304314"/>
            <a:ext cx="7972425" cy="1117251"/>
          </a:xfrm>
          <a:prstGeom prst="round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23" b="1">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34" name="角丸四角形 33"/>
          <p:cNvSpPr/>
          <p:nvPr/>
        </p:nvSpPr>
        <p:spPr>
          <a:xfrm>
            <a:off x="428547" y="2840692"/>
            <a:ext cx="7972425" cy="1270715"/>
          </a:xfrm>
          <a:prstGeom prst="roundRect">
            <a:avLst/>
          </a:prstGeom>
          <a:solidFill>
            <a:srgbClr val="CCFFCC"/>
          </a:solidFill>
          <a:ln>
            <a:solidFill>
              <a:srgbClr val="CC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23" b="1">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35" name="角丸四角形 34"/>
          <p:cNvSpPr/>
          <p:nvPr/>
        </p:nvSpPr>
        <p:spPr>
          <a:xfrm>
            <a:off x="2709455" y="1932479"/>
            <a:ext cx="1253850" cy="408937"/>
          </a:xfrm>
          <a:prstGeom prst="roundRect">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4396" tIns="42198" rIns="84396" bIns="42198" anchor="ctr"/>
          <a:lstStyle/>
          <a:p>
            <a:pPr algn="ctr">
              <a:defRPr/>
            </a:pPr>
            <a:endParaRPr kumimoji="0" lang="ja-JP" altLang="en-US" sz="1846" b="1" kern="0" dirty="0">
              <a:solidFill>
                <a:srgbClr val="FFFF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36" name="AutoShape 47"/>
          <p:cNvSpPr>
            <a:spLocks noChangeArrowheads="1"/>
          </p:cNvSpPr>
          <p:nvPr/>
        </p:nvSpPr>
        <p:spPr bwMode="auto">
          <a:xfrm>
            <a:off x="309485" y="2437466"/>
            <a:ext cx="1131887" cy="398462"/>
          </a:xfrm>
          <a:prstGeom prst="chevron">
            <a:avLst>
              <a:gd name="adj" fmla="val 28681"/>
            </a:avLst>
          </a:prstGeom>
          <a:solidFill>
            <a:srgbClr val="D0CAAC"/>
          </a:solidFill>
          <a:ln w="28575" algn="ctr">
            <a:solidFill>
              <a:srgbClr val="FFFFFF"/>
            </a:solidFill>
            <a:miter lim="800000"/>
            <a:headEnd type="none" w="sm" len="sm"/>
            <a:tailEnd type="none" w="sm" len="sm"/>
          </a:ln>
          <a:effectLst>
            <a:outerShdw dist="63500" dir="3187806" algn="ctr" rotWithShape="0">
              <a:srgbClr val="000000">
                <a:alpha val="50000"/>
              </a:srgbClr>
            </a:outerShdw>
          </a:effectLst>
        </p:spPr>
        <p:txBody>
          <a:bodyPr wrap="none" anchor="ctr"/>
          <a:lstStyle/>
          <a:p>
            <a:pPr algn="ctr" fontAlgn="auto">
              <a:lnSpc>
                <a:spcPct val="95000"/>
              </a:lnSpc>
              <a:spcBef>
                <a:spcPts val="0"/>
              </a:spcBef>
              <a:spcAft>
                <a:spcPts val="0"/>
              </a:spcAft>
              <a:defRPr/>
            </a:pPr>
            <a:endParaRPr kumimoji="0" lang="ja-JP" altLang="en-US" sz="1477" b="1" kern="0" dirty="0">
              <a:solidFill>
                <a:srgbClr val="DDDDDD">
                  <a:lumMod val="10000"/>
                </a:srgbClr>
              </a:solidFill>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37" name="Text Box 48"/>
          <p:cNvSpPr txBox="1">
            <a:spLocks noChangeArrowheads="1"/>
          </p:cNvSpPr>
          <p:nvPr/>
        </p:nvSpPr>
        <p:spPr bwMode="auto">
          <a:xfrm>
            <a:off x="547610" y="2533986"/>
            <a:ext cx="703262" cy="239466"/>
          </a:xfrm>
          <a:prstGeom prst="rect">
            <a:avLst/>
          </a:prstGeom>
          <a:noFill/>
          <a:ln w="12700" algn="ctr">
            <a:noFill/>
            <a:miter lim="800000"/>
            <a:headEnd/>
            <a:tailEnd/>
          </a:ln>
        </p:spPr>
        <p:txBody>
          <a:bodyPr lIns="33231" tIns="33231" rIns="33231" bIns="33231">
            <a:spAutoFit/>
          </a:bodyPr>
          <a:lstStyle/>
          <a:p>
            <a:pPr algn="ctr" fontAlgn="auto">
              <a:lnSpc>
                <a:spcPct val="80000"/>
              </a:lnSpc>
              <a:spcBef>
                <a:spcPts val="0"/>
              </a:spcBef>
              <a:spcAft>
                <a:spcPts val="0"/>
              </a:spcAft>
              <a:defRPr/>
            </a:pPr>
            <a:r>
              <a:rPr kumimoji="0" lang="en-US" altLang="ja-JP" sz="1400" b="1" kern="0" dirty="0">
                <a:solidFill>
                  <a:srgbClr val="DDDDDD">
                    <a:lumMod val="10000"/>
                  </a:srgbClr>
                </a:solidFill>
                <a:latin typeface="HG丸ｺﾞｼｯｸM-PRO" panose="020F0600000000000000" pitchFamily="50" charset="-128"/>
                <a:ea typeface="HG丸ｺﾞｼｯｸM-PRO" panose="020F0600000000000000" pitchFamily="50" charset="-128"/>
                <a:cs typeface="Arial" panose="020B0604020202020204" pitchFamily="34" charset="0"/>
              </a:rPr>
              <a:t>2011</a:t>
            </a:r>
          </a:p>
        </p:txBody>
      </p:sp>
      <p:sp>
        <p:nvSpPr>
          <p:cNvPr id="38" name="AutoShape 47"/>
          <p:cNvSpPr>
            <a:spLocks noChangeArrowheads="1"/>
          </p:cNvSpPr>
          <p:nvPr/>
        </p:nvSpPr>
        <p:spPr bwMode="auto">
          <a:xfrm>
            <a:off x="1347710" y="2437466"/>
            <a:ext cx="1106487" cy="398462"/>
          </a:xfrm>
          <a:prstGeom prst="chevron">
            <a:avLst>
              <a:gd name="adj" fmla="val 28681"/>
            </a:avLst>
          </a:prstGeom>
          <a:solidFill>
            <a:srgbClr val="C2BA94"/>
          </a:solidFill>
          <a:ln w="28575" algn="ctr">
            <a:solidFill>
              <a:srgbClr val="FFFFFF"/>
            </a:solidFill>
            <a:miter lim="800000"/>
            <a:headEnd type="none" w="sm" len="sm"/>
            <a:tailEnd type="none" w="sm" len="sm"/>
          </a:ln>
          <a:effectLst>
            <a:outerShdw dist="63500" dir="3187806" algn="ctr" rotWithShape="0">
              <a:srgbClr val="000000">
                <a:alpha val="50000"/>
              </a:srgbClr>
            </a:outerShdw>
          </a:effectLst>
        </p:spPr>
        <p:txBody>
          <a:bodyPr wrap="none" anchor="ctr"/>
          <a:lstStyle/>
          <a:p>
            <a:pPr algn="ctr" fontAlgn="auto">
              <a:lnSpc>
                <a:spcPct val="95000"/>
              </a:lnSpc>
              <a:spcBef>
                <a:spcPts val="0"/>
              </a:spcBef>
              <a:spcAft>
                <a:spcPts val="0"/>
              </a:spcAft>
              <a:defRPr/>
            </a:pPr>
            <a:endParaRPr kumimoji="0" lang="ja-JP" altLang="en-US" sz="1477" b="1" kern="0" dirty="0">
              <a:solidFill>
                <a:srgbClr val="DDDDDD">
                  <a:lumMod val="10000"/>
                </a:srgbClr>
              </a:solidFill>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39" name="Text Box 48"/>
          <p:cNvSpPr txBox="1">
            <a:spLocks noChangeArrowheads="1"/>
          </p:cNvSpPr>
          <p:nvPr/>
        </p:nvSpPr>
        <p:spPr bwMode="auto">
          <a:xfrm>
            <a:off x="1530272" y="2530811"/>
            <a:ext cx="744538" cy="239466"/>
          </a:xfrm>
          <a:prstGeom prst="rect">
            <a:avLst/>
          </a:prstGeom>
          <a:noFill/>
          <a:ln w="12700" algn="ctr">
            <a:noFill/>
            <a:miter lim="800000"/>
            <a:headEnd/>
            <a:tailEnd/>
          </a:ln>
        </p:spPr>
        <p:txBody>
          <a:bodyPr lIns="33231" tIns="33231" rIns="33231" bIns="33231">
            <a:spAutoFit/>
          </a:bodyPr>
          <a:lstStyle/>
          <a:p>
            <a:pPr algn="ctr" fontAlgn="auto">
              <a:lnSpc>
                <a:spcPct val="80000"/>
              </a:lnSpc>
              <a:spcBef>
                <a:spcPts val="0"/>
              </a:spcBef>
              <a:spcAft>
                <a:spcPts val="0"/>
              </a:spcAft>
              <a:defRPr/>
            </a:pPr>
            <a:r>
              <a:rPr kumimoji="0" lang="en-US" altLang="ja-JP" sz="1400" b="1" kern="0" dirty="0">
                <a:latin typeface="HG丸ｺﾞｼｯｸM-PRO" panose="020F0600000000000000" pitchFamily="50" charset="-128"/>
                <a:ea typeface="HG丸ｺﾞｼｯｸM-PRO" panose="020F0600000000000000" pitchFamily="50" charset="-128"/>
                <a:cs typeface="Arial" panose="020B0604020202020204" pitchFamily="34" charset="0"/>
              </a:rPr>
              <a:t>2012</a:t>
            </a:r>
          </a:p>
        </p:txBody>
      </p:sp>
      <p:sp>
        <p:nvSpPr>
          <p:cNvPr id="40" name="AutoShape 47"/>
          <p:cNvSpPr>
            <a:spLocks noChangeArrowheads="1"/>
          </p:cNvSpPr>
          <p:nvPr/>
        </p:nvSpPr>
        <p:spPr bwMode="auto">
          <a:xfrm>
            <a:off x="2357360" y="2437466"/>
            <a:ext cx="1406525" cy="398462"/>
          </a:xfrm>
          <a:prstGeom prst="chevron">
            <a:avLst>
              <a:gd name="adj" fmla="val 28681"/>
            </a:avLst>
          </a:prstGeom>
          <a:solidFill>
            <a:srgbClr val="ADA36F"/>
          </a:solidFill>
          <a:ln w="28575" algn="ctr">
            <a:solidFill>
              <a:srgbClr val="FFFFFF"/>
            </a:solidFill>
            <a:miter lim="800000"/>
            <a:headEnd type="none" w="sm" len="sm"/>
            <a:tailEnd type="none" w="sm" len="sm"/>
          </a:ln>
          <a:effectLst>
            <a:outerShdw dist="63500" dir="3187806" algn="ctr" rotWithShape="0">
              <a:srgbClr val="000000">
                <a:alpha val="50000"/>
              </a:srgbClr>
            </a:outerShdw>
          </a:effectLst>
        </p:spPr>
        <p:txBody>
          <a:bodyPr wrap="none" anchor="ctr"/>
          <a:lstStyle/>
          <a:p>
            <a:pPr algn="ctr" fontAlgn="auto">
              <a:lnSpc>
                <a:spcPct val="95000"/>
              </a:lnSpc>
              <a:spcBef>
                <a:spcPts val="0"/>
              </a:spcBef>
              <a:spcAft>
                <a:spcPts val="0"/>
              </a:spcAft>
              <a:defRPr/>
            </a:pPr>
            <a:endParaRPr kumimoji="0" lang="ja-JP" altLang="en-US" sz="1477" b="1" kern="0" dirty="0">
              <a:solidFill>
                <a:srgbClr val="DDDDDD">
                  <a:lumMod val="10000"/>
                </a:srgbClr>
              </a:solidFill>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41" name="Text Box 48"/>
          <p:cNvSpPr txBox="1">
            <a:spLocks noChangeArrowheads="1"/>
          </p:cNvSpPr>
          <p:nvPr/>
        </p:nvSpPr>
        <p:spPr bwMode="auto">
          <a:xfrm>
            <a:off x="2454197" y="2530811"/>
            <a:ext cx="1187450" cy="239466"/>
          </a:xfrm>
          <a:prstGeom prst="rect">
            <a:avLst/>
          </a:prstGeom>
          <a:noFill/>
          <a:ln w="12700" algn="ctr">
            <a:noFill/>
            <a:miter lim="800000"/>
            <a:headEnd/>
            <a:tailEnd/>
          </a:ln>
        </p:spPr>
        <p:txBody>
          <a:bodyPr lIns="33231" tIns="33231" rIns="33231" bIns="33231">
            <a:spAutoFit/>
          </a:bodyPr>
          <a:lstStyle/>
          <a:p>
            <a:pPr algn="ctr" fontAlgn="auto">
              <a:lnSpc>
                <a:spcPct val="80000"/>
              </a:lnSpc>
              <a:spcBef>
                <a:spcPts val="0"/>
              </a:spcBef>
              <a:spcAft>
                <a:spcPts val="0"/>
              </a:spcAft>
              <a:defRPr/>
            </a:pPr>
            <a:r>
              <a:rPr kumimoji="0" lang="en-US" altLang="ja-JP" sz="1400" b="1" kern="0" dirty="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rPr>
              <a:t>2013</a:t>
            </a:r>
          </a:p>
        </p:txBody>
      </p:sp>
      <p:sp>
        <p:nvSpPr>
          <p:cNvPr id="42" name="AutoShape 47"/>
          <p:cNvSpPr>
            <a:spLocks noChangeArrowheads="1"/>
          </p:cNvSpPr>
          <p:nvPr/>
        </p:nvSpPr>
        <p:spPr bwMode="auto">
          <a:xfrm>
            <a:off x="3657522" y="2437466"/>
            <a:ext cx="1397000" cy="398462"/>
          </a:xfrm>
          <a:prstGeom prst="chevron">
            <a:avLst>
              <a:gd name="adj" fmla="val 28681"/>
            </a:avLst>
          </a:prstGeom>
          <a:solidFill>
            <a:srgbClr val="928854"/>
          </a:solidFill>
          <a:ln w="28575" algn="ctr">
            <a:solidFill>
              <a:srgbClr val="FFFFFF"/>
            </a:solidFill>
            <a:miter lim="800000"/>
            <a:headEnd type="none" w="sm" len="sm"/>
            <a:tailEnd type="none" w="sm" len="sm"/>
          </a:ln>
          <a:effectLst>
            <a:outerShdw dist="63500" dir="3187806" algn="ctr" rotWithShape="0">
              <a:srgbClr val="000000">
                <a:alpha val="50000"/>
              </a:srgbClr>
            </a:outerShdw>
          </a:effectLst>
        </p:spPr>
        <p:txBody>
          <a:bodyPr wrap="none" anchor="ctr"/>
          <a:lstStyle/>
          <a:p>
            <a:pPr algn="ctr" fontAlgn="auto">
              <a:lnSpc>
                <a:spcPct val="95000"/>
              </a:lnSpc>
              <a:spcBef>
                <a:spcPts val="0"/>
              </a:spcBef>
              <a:spcAft>
                <a:spcPts val="0"/>
              </a:spcAft>
              <a:defRPr/>
            </a:pPr>
            <a:endParaRPr kumimoji="0" lang="ja-JP" altLang="en-US" sz="1477" b="1" kern="0" dirty="0">
              <a:solidFill>
                <a:srgbClr val="DDDDDD">
                  <a:lumMod val="10000"/>
                </a:srgbClr>
              </a:solidFill>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43" name="Text Box 48"/>
          <p:cNvSpPr txBox="1">
            <a:spLocks noChangeArrowheads="1"/>
          </p:cNvSpPr>
          <p:nvPr/>
        </p:nvSpPr>
        <p:spPr bwMode="auto">
          <a:xfrm>
            <a:off x="3790872" y="2530811"/>
            <a:ext cx="1187450" cy="239466"/>
          </a:xfrm>
          <a:prstGeom prst="rect">
            <a:avLst/>
          </a:prstGeom>
          <a:noFill/>
          <a:ln w="12700" algn="ctr">
            <a:noFill/>
            <a:miter lim="800000"/>
            <a:headEnd/>
            <a:tailEnd/>
          </a:ln>
        </p:spPr>
        <p:txBody>
          <a:bodyPr lIns="33231" tIns="33231" rIns="33231" bIns="33231">
            <a:spAutoFit/>
          </a:bodyPr>
          <a:lstStyle/>
          <a:p>
            <a:pPr algn="ctr" fontAlgn="auto">
              <a:lnSpc>
                <a:spcPct val="80000"/>
              </a:lnSpc>
              <a:spcBef>
                <a:spcPts val="0"/>
              </a:spcBef>
              <a:spcAft>
                <a:spcPts val="0"/>
              </a:spcAft>
              <a:defRPr/>
            </a:pPr>
            <a:r>
              <a:rPr kumimoji="0" lang="en-US" altLang="ja-JP" sz="1400" b="1" kern="0" dirty="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rPr>
              <a:t>2014 </a:t>
            </a:r>
          </a:p>
        </p:txBody>
      </p:sp>
      <p:sp>
        <p:nvSpPr>
          <p:cNvPr id="44" name="角丸四角形 43"/>
          <p:cNvSpPr/>
          <p:nvPr/>
        </p:nvSpPr>
        <p:spPr>
          <a:xfrm>
            <a:off x="590791" y="1932479"/>
            <a:ext cx="1197413" cy="408937"/>
          </a:xfrm>
          <a:prstGeom prst="roundRect">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4396" tIns="42198" rIns="84396" bIns="42198" anchor="ctr"/>
          <a:lstStyle/>
          <a:p>
            <a:pPr algn="ctr">
              <a:defRPr/>
            </a:pPr>
            <a:endParaRPr kumimoji="0" lang="ja-JP" altLang="en-US" sz="1846" b="1" kern="0" dirty="0">
              <a:solidFill>
                <a:srgbClr val="FFFF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45" name="Rectangle 28"/>
          <p:cNvSpPr>
            <a:spLocks noChangeArrowheads="1"/>
          </p:cNvSpPr>
          <p:nvPr/>
        </p:nvSpPr>
        <p:spPr bwMode="auto">
          <a:xfrm>
            <a:off x="576185" y="2023294"/>
            <a:ext cx="1185862" cy="227306"/>
          </a:xfrm>
          <a:prstGeom prst="rect">
            <a:avLst/>
          </a:prstGeom>
          <a:noFill/>
          <a:ln w="9525">
            <a:noFill/>
            <a:miter lim="800000"/>
            <a:headEnd/>
            <a:tailEnd/>
          </a:ln>
        </p:spPr>
        <p:txBody>
          <a:bodyPr lIns="0" tIns="0" rIns="0" bIns="0">
            <a:spAutoFit/>
          </a:bodyPr>
          <a:lstStyle/>
          <a:p>
            <a:pPr algn="ctr">
              <a:defRPr/>
            </a:pPr>
            <a:r>
              <a:rPr kumimoji="0" lang="ja-JP" altLang="en-US" sz="1477" b="1" dirty="0" smtClean="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rPr>
              <a:t>テラプレビル</a:t>
            </a:r>
            <a:endParaRPr kumimoji="0" lang="en-US" altLang="ja-JP" sz="1477" b="1" dirty="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46" name="Rectangle 28"/>
          <p:cNvSpPr>
            <a:spLocks noChangeArrowheads="1"/>
          </p:cNvSpPr>
          <p:nvPr/>
        </p:nvSpPr>
        <p:spPr bwMode="auto">
          <a:xfrm>
            <a:off x="2692322" y="2023294"/>
            <a:ext cx="1260475" cy="227306"/>
          </a:xfrm>
          <a:prstGeom prst="rect">
            <a:avLst/>
          </a:prstGeom>
          <a:noFill/>
          <a:ln w="9525">
            <a:noFill/>
            <a:miter lim="800000"/>
            <a:headEnd/>
            <a:tailEnd/>
          </a:ln>
        </p:spPr>
        <p:txBody>
          <a:bodyPr lIns="0" tIns="0" rIns="0" bIns="0">
            <a:spAutoFit/>
          </a:bodyPr>
          <a:lstStyle/>
          <a:p>
            <a:pPr algn="ctr">
              <a:defRPr/>
            </a:pPr>
            <a:r>
              <a:rPr kumimoji="0" lang="ja-JP" altLang="en-US" sz="1477" b="1" dirty="0" smtClean="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rPr>
              <a:t>シメプレビル</a:t>
            </a:r>
            <a:endParaRPr kumimoji="0" lang="en-US" altLang="ja-JP" sz="1477" b="1" dirty="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47" name="AutoShape 47"/>
          <p:cNvSpPr>
            <a:spLocks noChangeArrowheads="1"/>
          </p:cNvSpPr>
          <p:nvPr/>
        </p:nvSpPr>
        <p:spPr bwMode="auto">
          <a:xfrm>
            <a:off x="4943397" y="2437466"/>
            <a:ext cx="1381125" cy="398462"/>
          </a:xfrm>
          <a:prstGeom prst="chevron">
            <a:avLst>
              <a:gd name="adj" fmla="val 28681"/>
            </a:avLst>
          </a:prstGeom>
          <a:solidFill>
            <a:srgbClr val="726A42"/>
          </a:solidFill>
          <a:ln w="28575" algn="ctr">
            <a:solidFill>
              <a:srgbClr val="FFFFFF"/>
            </a:solidFill>
            <a:miter lim="800000"/>
            <a:headEnd type="none" w="sm" len="sm"/>
            <a:tailEnd type="none" w="sm" len="sm"/>
          </a:ln>
          <a:effectLst>
            <a:outerShdw dist="63500" dir="3187806" algn="ctr" rotWithShape="0">
              <a:srgbClr val="000000">
                <a:alpha val="50000"/>
              </a:srgbClr>
            </a:outerShdw>
          </a:effectLst>
        </p:spPr>
        <p:txBody>
          <a:bodyPr wrap="none" anchor="ctr"/>
          <a:lstStyle/>
          <a:p>
            <a:pPr algn="ctr" fontAlgn="auto">
              <a:lnSpc>
                <a:spcPct val="95000"/>
              </a:lnSpc>
              <a:spcBef>
                <a:spcPts val="0"/>
              </a:spcBef>
              <a:spcAft>
                <a:spcPts val="0"/>
              </a:spcAft>
              <a:defRPr/>
            </a:pPr>
            <a:endParaRPr kumimoji="0" lang="ja-JP" altLang="en-US" sz="1477" b="1" kern="0">
              <a:solidFill>
                <a:srgbClr val="DDDDDD">
                  <a:lumMod val="10000"/>
                </a:srgbClr>
              </a:solidFill>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48" name="Text Box 48"/>
          <p:cNvSpPr txBox="1">
            <a:spLocks noChangeArrowheads="1"/>
          </p:cNvSpPr>
          <p:nvPr/>
        </p:nvSpPr>
        <p:spPr bwMode="auto">
          <a:xfrm>
            <a:off x="5014835" y="2530811"/>
            <a:ext cx="1187450" cy="239466"/>
          </a:xfrm>
          <a:prstGeom prst="rect">
            <a:avLst/>
          </a:prstGeom>
          <a:noFill/>
          <a:ln w="12700" algn="ctr">
            <a:noFill/>
            <a:miter lim="800000"/>
            <a:headEnd/>
            <a:tailEnd/>
          </a:ln>
        </p:spPr>
        <p:txBody>
          <a:bodyPr lIns="33231" tIns="33231" rIns="33231" bIns="33231">
            <a:spAutoFit/>
          </a:bodyPr>
          <a:lstStyle/>
          <a:p>
            <a:pPr algn="ctr" fontAlgn="auto">
              <a:lnSpc>
                <a:spcPct val="80000"/>
              </a:lnSpc>
              <a:spcBef>
                <a:spcPts val="0"/>
              </a:spcBef>
              <a:spcAft>
                <a:spcPts val="0"/>
              </a:spcAft>
              <a:defRPr/>
            </a:pPr>
            <a:r>
              <a:rPr kumimoji="0" lang="en-US" altLang="ja-JP" sz="1400" b="1" kern="0" dirty="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rPr>
              <a:t>2015</a:t>
            </a:r>
          </a:p>
        </p:txBody>
      </p:sp>
      <p:sp>
        <p:nvSpPr>
          <p:cNvPr id="49" name="角丸四角形 48"/>
          <p:cNvSpPr/>
          <p:nvPr/>
        </p:nvSpPr>
        <p:spPr>
          <a:xfrm>
            <a:off x="5645745" y="2961182"/>
            <a:ext cx="1762253" cy="460407"/>
          </a:xfrm>
          <a:prstGeom prst="roundRect">
            <a:avLst/>
          </a:prstGeom>
          <a:solidFill>
            <a:srgbClr val="45C77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4396" tIns="42198" rIns="84396" bIns="42198" anchor="ctr"/>
          <a:lstStyle/>
          <a:p>
            <a:pPr algn="ctr">
              <a:defRPr/>
            </a:pPr>
            <a:endParaRPr kumimoji="0" lang="ja-JP" altLang="en-US" sz="1477"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50" name="Text Box 32"/>
          <p:cNvSpPr txBox="1">
            <a:spLocks noChangeArrowheads="1"/>
          </p:cNvSpPr>
          <p:nvPr/>
        </p:nvSpPr>
        <p:spPr bwMode="auto">
          <a:xfrm>
            <a:off x="5606149" y="2941458"/>
            <a:ext cx="1801849" cy="480131"/>
          </a:xfrm>
          <a:prstGeom prst="rect">
            <a:avLst/>
          </a:prstGeom>
          <a:noFill/>
          <a:ln w="19050" algn="ctr">
            <a:noFill/>
            <a:miter lim="800000"/>
            <a:headEnd/>
            <a:tailEnd/>
          </a:ln>
        </p:spPr>
        <p:txBody>
          <a:bodyPr wrap="square">
            <a:spAutoFit/>
          </a:bodyPr>
          <a:lstStyle/>
          <a:p>
            <a:pPr algn="ctr" fontAlgn="auto">
              <a:lnSpc>
                <a:spcPct val="90000"/>
              </a:lnSpc>
              <a:spcBef>
                <a:spcPts val="0"/>
              </a:spcBef>
              <a:spcAft>
                <a:spcPts val="0"/>
              </a:spcAft>
              <a:defRPr/>
            </a:pPr>
            <a:r>
              <a:rPr kumimoji="0" lang="ja-JP" altLang="en-US" sz="1400" b="1" kern="0" dirty="0" smtClean="0">
                <a:latin typeface="HG丸ｺﾞｼｯｸM-PRO" panose="020F0600000000000000" pitchFamily="50" charset="-128"/>
                <a:ea typeface="HG丸ｺﾞｼｯｸM-PRO" panose="020F0600000000000000" pitchFamily="50" charset="-128"/>
                <a:cs typeface="Arial" panose="020B0604020202020204" pitchFamily="34" charset="0"/>
              </a:rPr>
              <a:t>ﾊﾟﾘﾀﾌﾟﾚﾋﾞﾙ</a:t>
            </a:r>
            <a:r>
              <a:rPr kumimoji="0" lang="en-US" altLang="ja-JP" sz="1400" b="1" kern="0" dirty="0" smtClean="0">
                <a:latin typeface="HG丸ｺﾞｼｯｸM-PRO" panose="020F0600000000000000" pitchFamily="50" charset="-128"/>
                <a:ea typeface="HG丸ｺﾞｼｯｸM-PRO" panose="020F0600000000000000" pitchFamily="50" charset="-128"/>
                <a:cs typeface="Arial" panose="020B0604020202020204" pitchFamily="34" charset="0"/>
              </a:rPr>
              <a:t>/</a:t>
            </a:r>
            <a:r>
              <a:rPr kumimoji="0" lang="ja-JP" altLang="en-US" sz="1400" b="1" kern="0" dirty="0" smtClean="0">
                <a:latin typeface="HG丸ｺﾞｼｯｸM-PRO" panose="020F0600000000000000" pitchFamily="50" charset="-128"/>
                <a:ea typeface="HG丸ｺﾞｼｯｸM-PRO" panose="020F0600000000000000" pitchFamily="50" charset="-128"/>
                <a:cs typeface="Arial" panose="020B0604020202020204" pitchFamily="34" charset="0"/>
              </a:rPr>
              <a:t>ﾘﾄﾅﾋﾞﾙ</a:t>
            </a:r>
            <a:endParaRPr kumimoji="0" lang="en-US" altLang="ja-JP" sz="1400" b="1" kern="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algn="ctr" fontAlgn="auto">
              <a:lnSpc>
                <a:spcPct val="90000"/>
              </a:lnSpc>
              <a:spcBef>
                <a:spcPts val="0"/>
              </a:spcBef>
              <a:spcAft>
                <a:spcPts val="0"/>
              </a:spcAft>
              <a:defRPr/>
            </a:pPr>
            <a:r>
              <a:rPr kumimoji="0" lang="ja-JP" altLang="en-US" sz="1400" b="1" kern="0" dirty="0" smtClean="0">
                <a:latin typeface="HG丸ｺﾞｼｯｸM-PRO" panose="020F0600000000000000" pitchFamily="50" charset="-128"/>
                <a:ea typeface="HG丸ｺﾞｼｯｸM-PRO" panose="020F0600000000000000" pitchFamily="50" charset="-128"/>
                <a:cs typeface="Arial" panose="020B0604020202020204" pitchFamily="34" charset="0"/>
              </a:rPr>
              <a:t>オムビタスビル</a:t>
            </a:r>
            <a:endParaRPr kumimoji="0" lang="en-US" altLang="ja-JP" sz="1400" b="1" kern="0"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51" name="AutoShape 47"/>
          <p:cNvSpPr>
            <a:spLocks noChangeArrowheads="1"/>
          </p:cNvSpPr>
          <p:nvPr/>
        </p:nvSpPr>
        <p:spPr bwMode="auto">
          <a:xfrm>
            <a:off x="6218160" y="2437466"/>
            <a:ext cx="1382712" cy="398462"/>
          </a:xfrm>
          <a:prstGeom prst="chevron">
            <a:avLst>
              <a:gd name="adj" fmla="val 28681"/>
            </a:avLst>
          </a:prstGeom>
          <a:solidFill>
            <a:schemeClr val="bg2">
              <a:lumMod val="25000"/>
            </a:schemeClr>
          </a:solidFill>
          <a:ln w="28575" algn="ctr">
            <a:solidFill>
              <a:srgbClr val="FFFFFF"/>
            </a:solidFill>
            <a:miter lim="800000"/>
            <a:headEnd type="none" w="sm" len="sm"/>
            <a:tailEnd type="none" w="sm" len="sm"/>
          </a:ln>
          <a:effectLst>
            <a:outerShdw dist="63500" dir="3187806" algn="ctr" rotWithShape="0">
              <a:srgbClr val="000000">
                <a:alpha val="50000"/>
              </a:srgbClr>
            </a:outerShdw>
          </a:effectLst>
        </p:spPr>
        <p:txBody>
          <a:bodyPr wrap="none" anchor="ctr"/>
          <a:lstStyle/>
          <a:p>
            <a:pPr algn="ctr" fontAlgn="auto">
              <a:lnSpc>
                <a:spcPct val="95000"/>
              </a:lnSpc>
              <a:spcBef>
                <a:spcPts val="0"/>
              </a:spcBef>
              <a:spcAft>
                <a:spcPts val="0"/>
              </a:spcAft>
              <a:defRPr/>
            </a:pPr>
            <a:endParaRPr kumimoji="0" lang="ja-JP" altLang="en-US" sz="1477" b="1" kern="0" dirty="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52" name="Text Box 48"/>
          <p:cNvSpPr txBox="1">
            <a:spLocks noChangeArrowheads="1"/>
          </p:cNvSpPr>
          <p:nvPr/>
        </p:nvSpPr>
        <p:spPr bwMode="auto">
          <a:xfrm>
            <a:off x="6327696" y="2530811"/>
            <a:ext cx="1273175" cy="239466"/>
          </a:xfrm>
          <a:prstGeom prst="rect">
            <a:avLst/>
          </a:prstGeom>
          <a:noFill/>
          <a:ln w="12700" algn="ctr">
            <a:noFill/>
            <a:miter lim="800000"/>
            <a:headEnd/>
            <a:tailEnd/>
          </a:ln>
        </p:spPr>
        <p:txBody>
          <a:bodyPr wrap="square" lIns="33231" tIns="33231" rIns="33231" bIns="33231">
            <a:spAutoFit/>
          </a:bodyPr>
          <a:lstStyle/>
          <a:p>
            <a:pPr algn="ctr" fontAlgn="auto">
              <a:lnSpc>
                <a:spcPct val="80000"/>
              </a:lnSpc>
              <a:spcBef>
                <a:spcPts val="0"/>
              </a:spcBef>
              <a:spcAft>
                <a:spcPts val="0"/>
              </a:spcAft>
              <a:defRPr/>
            </a:pPr>
            <a:r>
              <a:rPr kumimoji="0" lang="en-US" altLang="ja-JP" sz="1400" b="1" kern="0" dirty="0" smtClean="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rPr>
              <a:t>2016</a:t>
            </a:r>
            <a:endParaRPr kumimoji="0" lang="en-US" altLang="ja-JP" sz="1400" b="1" kern="0" dirty="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53" name="角丸四角形 52"/>
          <p:cNvSpPr/>
          <p:nvPr/>
        </p:nvSpPr>
        <p:spPr>
          <a:xfrm>
            <a:off x="4240523" y="1934299"/>
            <a:ext cx="1253850" cy="405297"/>
          </a:xfrm>
          <a:prstGeom prst="roundRect">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4396" tIns="42198" rIns="84396" bIns="42198" anchor="ctr"/>
          <a:lstStyle/>
          <a:p>
            <a:pPr algn="ctr">
              <a:defRPr/>
            </a:pPr>
            <a:endParaRPr kumimoji="0" lang="ja-JP" altLang="en-US" sz="1846" b="1" kern="0" dirty="0">
              <a:solidFill>
                <a:srgbClr val="FFFF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54" name="Text Box 32"/>
          <p:cNvSpPr txBox="1">
            <a:spLocks noChangeArrowheads="1"/>
          </p:cNvSpPr>
          <p:nvPr/>
        </p:nvSpPr>
        <p:spPr bwMode="auto">
          <a:xfrm>
            <a:off x="623358" y="1344301"/>
            <a:ext cx="5102225" cy="584775"/>
          </a:xfrm>
          <a:prstGeom prst="rect">
            <a:avLst/>
          </a:prstGeom>
          <a:noFill/>
          <a:ln w="19050" algn="ctr">
            <a:noFill/>
            <a:miter lim="800000"/>
            <a:headEnd/>
            <a:tailEnd/>
          </a:ln>
        </p:spPr>
        <p:txBody>
          <a:bodyPr>
            <a:spAutoFit/>
          </a:bodyPr>
          <a:lstStyle/>
          <a:p>
            <a:pPr>
              <a:defRPr/>
            </a:pPr>
            <a:r>
              <a:rPr lang="ja-JP" altLang="en-US" sz="1600" b="1" dirty="0">
                <a:latin typeface="HG丸ｺﾞｼｯｸM-PRO" panose="020F0600000000000000" pitchFamily="50" charset="-128"/>
                <a:ea typeface="HG丸ｺﾞｼｯｸM-PRO" panose="020F0600000000000000" pitchFamily="50" charset="-128"/>
                <a:cs typeface="Arial" panose="020B0604020202020204" pitchFamily="34" charset="0"/>
              </a:rPr>
              <a:t>注射＋飲み薬の治療</a:t>
            </a:r>
            <a:endParaRPr lang="en-US" altLang="ja-JP" sz="1600" b="1"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a:defRPr/>
            </a:pPr>
            <a:r>
              <a:rPr lang="ja-JP" altLang="en-US" sz="1600" b="1" dirty="0">
                <a:latin typeface="HG丸ｺﾞｼｯｸM-PRO" panose="020F0600000000000000" pitchFamily="50" charset="-128"/>
                <a:ea typeface="HG丸ｺﾞｼｯｸM-PRO" panose="020F0600000000000000" pitchFamily="50" charset="-128"/>
                <a:cs typeface="Arial" panose="020B0604020202020204" pitchFamily="34" charset="0"/>
              </a:rPr>
              <a:t>（ペグインターフェロン／リバビリンとの併用療法）</a:t>
            </a:r>
          </a:p>
        </p:txBody>
      </p:sp>
      <p:sp>
        <p:nvSpPr>
          <p:cNvPr id="55" name="Text Box 32"/>
          <p:cNvSpPr txBox="1">
            <a:spLocks noChangeArrowheads="1"/>
          </p:cNvSpPr>
          <p:nvPr/>
        </p:nvSpPr>
        <p:spPr bwMode="auto">
          <a:xfrm>
            <a:off x="821613" y="3171559"/>
            <a:ext cx="3370370" cy="660437"/>
          </a:xfrm>
          <a:prstGeom prst="rect">
            <a:avLst/>
          </a:prstGeom>
          <a:noFill/>
          <a:ln w="19050" algn="ctr">
            <a:noFill/>
            <a:miter lim="800000"/>
            <a:headEnd/>
            <a:tailEnd/>
          </a:ln>
        </p:spPr>
        <p:txBody>
          <a:bodyPr wrap="square">
            <a:spAutoFit/>
          </a:bodyPr>
          <a:lstStyle/>
          <a:p>
            <a:pPr>
              <a:defRPr/>
            </a:pPr>
            <a:r>
              <a:rPr lang="ja-JP" altLang="en-US" sz="1846" b="1" dirty="0">
                <a:latin typeface="HG丸ｺﾞｼｯｸM-PRO" panose="020F0600000000000000" pitchFamily="50" charset="-128"/>
                <a:ea typeface="HG丸ｺﾞｼｯｸM-PRO" panose="020F0600000000000000" pitchFamily="50" charset="-128"/>
                <a:cs typeface="Arial" panose="020B0604020202020204" pitchFamily="34" charset="0"/>
              </a:rPr>
              <a:t>飲み薬の治療</a:t>
            </a:r>
            <a:endParaRPr lang="en-US" altLang="ja-JP" sz="1846" b="1"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a:defRPr/>
            </a:pPr>
            <a:r>
              <a:rPr lang="ja-JP" altLang="en-US" sz="1846" b="1" dirty="0">
                <a:latin typeface="HG丸ｺﾞｼｯｸM-PRO" panose="020F0600000000000000" pitchFamily="50" charset="-128"/>
                <a:ea typeface="HG丸ｺﾞｼｯｸM-PRO" panose="020F0600000000000000" pitchFamily="50" charset="-128"/>
                <a:cs typeface="Arial" panose="020B0604020202020204" pitchFamily="34" charset="0"/>
              </a:rPr>
              <a:t>（飲み薬だけ、注射</a:t>
            </a:r>
            <a:r>
              <a:rPr lang="ja-JP" altLang="en-US" sz="1846" b="1" dirty="0" smtClean="0">
                <a:latin typeface="HG丸ｺﾞｼｯｸM-PRO" panose="020F0600000000000000" pitchFamily="50" charset="-128"/>
                <a:ea typeface="HG丸ｺﾞｼｯｸM-PRO" panose="020F0600000000000000" pitchFamily="50" charset="-128"/>
                <a:cs typeface="Arial" panose="020B0604020202020204" pitchFamily="34" charset="0"/>
              </a:rPr>
              <a:t>しない）</a:t>
            </a:r>
            <a:endParaRPr lang="ja-JP" altLang="en-US" sz="1846" b="1"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56" name="角丸四角形 55"/>
          <p:cNvSpPr/>
          <p:nvPr/>
        </p:nvSpPr>
        <p:spPr>
          <a:xfrm>
            <a:off x="5055125" y="3497138"/>
            <a:ext cx="1386478" cy="499479"/>
          </a:xfrm>
          <a:prstGeom prst="roundRect">
            <a:avLst/>
          </a:prstGeom>
          <a:solidFill>
            <a:srgbClr val="45C77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4396" tIns="42198" rIns="84396" bIns="42198" anchor="ctr"/>
          <a:lstStyle/>
          <a:p>
            <a:pPr algn="ctr">
              <a:defRPr/>
            </a:pPr>
            <a:endParaRPr kumimoji="0" lang="ja-JP" altLang="en-US" sz="1477"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57" name="Text Box 32"/>
          <p:cNvSpPr txBox="1">
            <a:spLocks noChangeArrowheads="1"/>
          </p:cNvSpPr>
          <p:nvPr/>
        </p:nvSpPr>
        <p:spPr bwMode="auto">
          <a:xfrm>
            <a:off x="4991022" y="3495069"/>
            <a:ext cx="1512888" cy="480131"/>
          </a:xfrm>
          <a:prstGeom prst="rect">
            <a:avLst/>
          </a:prstGeom>
          <a:noFill/>
          <a:ln w="19050" algn="ctr">
            <a:noFill/>
            <a:miter lim="800000"/>
            <a:headEnd/>
            <a:tailEnd/>
          </a:ln>
        </p:spPr>
        <p:txBody>
          <a:bodyPr>
            <a:spAutoFit/>
          </a:bodyPr>
          <a:lstStyle/>
          <a:p>
            <a:pPr algn="ctr" fontAlgn="auto">
              <a:lnSpc>
                <a:spcPct val="90000"/>
              </a:lnSpc>
              <a:spcBef>
                <a:spcPts val="0"/>
              </a:spcBef>
              <a:spcAft>
                <a:spcPts val="0"/>
              </a:spcAft>
              <a:defRPr/>
            </a:pPr>
            <a:r>
              <a:rPr kumimoji="0" lang="ja-JP" altLang="en-US" sz="1400" b="1" kern="0" dirty="0" smtClean="0">
                <a:latin typeface="HG丸ｺﾞｼｯｸM-PRO" panose="020F0600000000000000" pitchFamily="50" charset="-128"/>
                <a:ea typeface="HG丸ｺﾞｼｯｸM-PRO" panose="020F0600000000000000" pitchFamily="50" charset="-128"/>
                <a:cs typeface="Arial" panose="020B0604020202020204" pitchFamily="34" charset="0"/>
              </a:rPr>
              <a:t>ソホスブビル</a:t>
            </a:r>
            <a:endParaRPr kumimoji="0" lang="en-US" altLang="ja-JP" sz="1400" b="1" kern="0" dirty="0" smtClean="0">
              <a:latin typeface="HG丸ｺﾞｼｯｸM-PRO" panose="020F0600000000000000" pitchFamily="50" charset="-128"/>
              <a:ea typeface="HG丸ｺﾞｼｯｸM-PRO" panose="020F0600000000000000" pitchFamily="50" charset="-128"/>
              <a:cs typeface="Arial" panose="020B0604020202020204" pitchFamily="34" charset="0"/>
            </a:endParaRPr>
          </a:p>
          <a:p>
            <a:pPr algn="ctr" fontAlgn="auto">
              <a:lnSpc>
                <a:spcPct val="90000"/>
              </a:lnSpc>
              <a:spcBef>
                <a:spcPts val="0"/>
              </a:spcBef>
              <a:spcAft>
                <a:spcPts val="0"/>
              </a:spcAft>
              <a:defRPr/>
            </a:pPr>
            <a:r>
              <a:rPr kumimoji="0" lang="ja-JP" altLang="en-US" sz="1400" b="1" kern="0" dirty="0" smtClean="0">
                <a:latin typeface="HG丸ｺﾞｼｯｸM-PRO" panose="020F0600000000000000" pitchFamily="50" charset="-128"/>
                <a:ea typeface="HG丸ｺﾞｼｯｸM-PRO" panose="020F0600000000000000" pitchFamily="50" charset="-128"/>
                <a:cs typeface="Arial" panose="020B0604020202020204" pitchFamily="34" charset="0"/>
              </a:rPr>
              <a:t>レジパスビル</a:t>
            </a:r>
            <a:endParaRPr kumimoji="0" lang="en-US" altLang="ja-JP" sz="1400" b="1" kern="0"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58" name="Text Box 32"/>
          <p:cNvSpPr txBox="1">
            <a:spLocks noChangeArrowheads="1"/>
          </p:cNvSpPr>
          <p:nvPr/>
        </p:nvSpPr>
        <p:spPr bwMode="auto">
          <a:xfrm>
            <a:off x="4165522" y="1988477"/>
            <a:ext cx="1385888" cy="296941"/>
          </a:xfrm>
          <a:prstGeom prst="rect">
            <a:avLst/>
          </a:prstGeom>
          <a:noFill/>
          <a:ln w="19050" algn="ctr">
            <a:noFill/>
            <a:miter lim="800000"/>
            <a:headEnd/>
            <a:tailEnd/>
          </a:ln>
        </p:spPr>
        <p:txBody>
          <a:bodyPr>
            <a:spAutoFit/>
          </a:bodyPr>
          <a:lstStyle/>
          <a:p>
            <a:pPr algn="ctr" fontAlgn="auto">
              <a:lnSpc>
                <a:spcPct val="90000"/>
              </a:lnSpc>
              <a:spcBef>
                <a:spcPts val="0"/>
              </a:spcBef>
              <a:spcAft>
                <a:spcPts val="0"/>
              </a:spcAft>
              <a:defRPr/>
            </a:pPr>
            <a:r>
              <a:rPr kumimoji="0" lang="ja-JP" altLang="en-US" sz="1477" b="1" kern="0" dirty="0" smtClean="0">
                <a:latin typeface="HG丸ｺﾞｼｯｸM-PRO" panose="020F0600000000000000" pitchFamily="50" charset="-128"/>
                <a:ea typeface="HG丸ｺﾞｼｯｸM-PRO" panose="020F0600000000000000" pitchFamily="50" charset="-128"/>
                <a:cs typeface="Arial" panose="020B0604020202020204" pitchFamily="34" charset="0"/>
              </a:rPr>
              <a:t>バニプレビル</a:t>
            </a:r>
            <a:endParaRPr kumimoji="0" lang="en-US" altLang="ja-JP" sz="1477" b="1" kern="0"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59" name="角丸四角形 58"/>
          <p:cNvSpPr/>
          <p:nvPr/>
        </p:nvSpPr>
        <p:spPr>
          <a:xfrm>
            <a:off x="4231579" y="2961182"/>
            <a:ext cx="1320009" cy="460407"/>
          </a:xfrm>
          <a:prstGeom prst="roundRect">
            <a:avLst/>
          </a:prstGeom>
          <a:solidFill>
            <a:srgbClr val="45C77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4396" tIns="42198" rIns="84396" bIns="42198" anchor="ctr"/>
          <a:lstStyle/>
          <a:p>
            <a:pPr algn="ctr">
              <a:defRPr/>
            </a:pPr>
            <a:endParaRPr kumimoji="0" lang="ja-JP" altLang="en-US" sz="1477" b="1" kern="0" dirty="0">
              <a:solidFill>
                <a:srgbClr val="FFFF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60" name="Text Box 32"/>
          <p:cNvSpPr txBox="1">
            <a:spLocks noChangeArrowheads="1"/>
          </p:cNvSpPr>
          <p:nvPr/>
        </p:nvSpPr>
        <p:spPr bwMode="auto">
          <a:xfrm>
            <a:off x="4043285" y="2941458"/>
            <a:ext cx="1651000" cy="480131"/>
          </a:xfrm>
          <a:prstGeom prst="rect">
            <a:avLst/>
          </a:prstGeom>
          <a:noFill/>
          <a:ln w="19050" algn="ctr">
            <a:noFill/>
            <a:miter lim="800000"/>
            <a:headEnd/>
            <a:tailEnd/>
          </a:ln>
        </p:spPr>
        <p:txBody>
          <a:bodyPr>
            <a:spAutoFit/>
          </a:bodyPr>
          <a:lstStyle/>
          <a:p>
            <a:pPr algn="ctr" fontAlgn="auto">
              <a:lnSpc>
                <a:spcPct val="90000"/>
              </a:lnSpc>
              <a:spcBef>
                <a:spcPts val="0"/>
              </a:spcBef>
              <a:spcAft>
                <a:spcPts val="0"/>
              </a:spcAft>
              <a:defRPr/>
            </a:pPr>
            <a:r>
              <a:rPr kumimoji="0" lang="ja-JP" altLang="en-US" sz="1400" b="1" kern="0" dirty="0" smtClean="0">
                <a:latin typeface="HG丸ｺﾞｼｯｸM-PRO" panose="020F0600000000000000" pitchFamily="50" charset="-128"/>
                <a:ea typeface="HG丸ｺﾞｼｯｸM-PRO" panose="020F0600000000000000" pitchFamily="50" charset="-128"/>
                <a:cs typeface="Arial" panose="020B0604020202020204" pitchFamily="34" charset="0"/>
              </a:rPr>
              <a:t>アスナプレビル</a:t>
            </a:r>
            <a:endParaRPr kumimoji="0" lang="en-US" altLang="ja-JP" sz="1400" b="1" kern="0" dirty="0" smtClean="0">
              <a:latin typeface="HG丸ｺﾞｼｯｸM-PRO" panose="020F0600000000000000" pitchFamily="50" charset="-128"/>
              <a:ea typeface="HG丸ｺﾞｼｯｸM-PRO" panose="020F0600000000000000" pitchFamily="50" charset="-128"/>
              <a:cs typeface="Arial" panose="020B0604020202020204" pitchFamily="34" charset="0"/>
            </a:endParaRPr>
          </a:p>
          <a:p>
            <a:pPr algn="ctr" fontAlgn="auto">
              <a:lnSpc>
                <a:spcPct val="90000"/>
              </a:lnSpc>
              <a:spcBef>
                <a:spcPts val="0"/>
              </a:spcBef>
              <a:spcAft>
                <a:spcPts val="0"/>
              </a:spcAft>
              <a:defRPr/>
            </a:pPr>
            <a:r>
              <a:rPr kumimoji="0" lang="ja-JP" altLang="en-US" sz="1400" b="1" kern="0" dirty="0">
                <a:latin typeface="HG丸ｺﾞｼｯｸM-PRO" panose="020F0600000000000000" pitchFamily="50" charset="-128"/>
                <a:ea typeface="HG丸ｺﾞｼｯｸM-PRO" panose="020F0600000000000000" pitchFamily="50" charset="-128"/>
                <a:cs typeface="Arial" panose="020B0604020202020204" pitchFamily="34" charset="0"/>
              </a:rPr>
              <a:t>ダクラタスビル</a:t>
            </a:r>
            <a:endParaRPr kumimoji="0" lang="en-US" altLang="ja-JP" sz="1400" b="1" kern="0"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31" name="角丸四角形 30"/>
          <p:cNvSpPr/>
          <p:nvPr/>
        </p:nvSpPr>
        <p:spPr>
          <a:xfrm>
            <a:off x="428547" y="4741856"/>
            <a:ext cx="7972425" cy="979203"/>
          </a:xfrm>
          <a:prstGeom prst="round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23" b="1">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32" name="角丸四角形 31"/>
          <p:cNvSpPr/>
          <p:nvPr/>
        </p:nvSpPr>
        <p:spPr>
          <a:xfrm>
            <a:off x="428547" y="6068283"/>
            <a:ext cx="7972425" cy="763587"/>
          </a:xfrm>
          <a:prstGeom prst="roundRect">
            <a:avLst/>
          </a:prstGeom>
          <a:solidFill>
            <a:srgbClr val="CCFFCC"/>
          </a:solidFill>
          <a:ln>
            <a:solidFill>
              <a:srgbClr val="CC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23" b="1">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73" name="角丸四角形 72"/>
          <p:cNvSpPr/>
          <p:nvPr/>
        </p:nvSpPr>
        <p:spPr>
          <a:xfrm>
            <a:off x="3959170" y="5280670"/>
            <a:ext cx="1253850" cy="346774"/>
          </a:xfrm>
          <a:prstGeom prst="roundRect">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4396" tIns="42198" rIns="84396" bIns="42198" anchor="ctr"/>
          <a:lstStyle/>
          <a:p>
            <a:pPr algn="ctr">
              <a:defRPr/>
            </a:pPr>
            <a:endParaRPr kumimoji="0" lang="ja-JP" altLang="en-US" sz="1846" b="1" kern="0" dirty="0">
              <a:solidFill>
                <a:srgbClr val="FFFFFF"/>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74" name="Text Box 32"/>
          <p:cNvSpPr txBox="1">
            <a:spLocks noChangeArrowheads="1"/>
          </p:cNvSpPr>
          <p:nvPr/>
        </p:nvSpPr>
        <p:spPr bwMode="auto">
          <a:xfrm>
            <a:off x="631747" y="4727577"/>
            <a:ext cx="5272088" cy="584775"/>
          </a:xfrm>
          <a:prstGeom prst="rect">
            <a:avLst/>
          </a:prstGeom>
          <a:noFill/>
          <a:ln w="19050" algn="ctr">
            <a:noFill/>
            <a:miter lim="800000"/>
            <a:headEnd/>
            <a:tailEnd/>
          </a:ln>
        </p:spPr>
        <p:txBody>
          <a:bodyPr>
            <a:spAutoFit/>
          </a:bodyPr>
          <a:lstStyle/>
          <a:p>
            <a:pPr>
              <a:defRPr/>
            </a:pPr>
            <a:r>
              <a:rPr lang="ja-JP" altLang="en-US" sz="1600" b="1" dirty="0">
                <a:latin typeface="HG丸ｺﾞｼｯｸM-PRO" panose="020F0600000000000000" pitchFamily="50" charset="-128"/>
                <a:ea typeface="HG丸ｺﾞｼｯｸM-PRO" panose="020F0600000000000000" pitchFamily="50" charset="-128"/>
                <a:cs typeface="Arial" panose="020B0604020202020204" pitchFamily="34" charset="0"/>
              </a:rPr>
              <a:t>注射＋飲み薬の治療</a:t>
            </a:r>
            <a:endParaRPr lang="en-US" altLang="ja-JP" sz="1600" b="1"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a:defRPr/>
            </a:pPr>
            <a:r>
              <a:rPr lang="ja-JP" altLang="en-US" sz="1600" b="1" dirty="0">
                <a:latin typeface="HG丸ｺﾞｼｯｸM-PRO" panose="020F0600000000000000" pitchFamily="50" charset="-128"/>
                <a:ea typeface="HG丸ｺﾞｼｯｸM-PRO" panose="020F0600000000000000" pitchFamily="50" charset="-128"/>
                <a:cs typeface="Arial" panose="020B0604020202020204" pitchFamily="34" charset="0"/>
              </a:rPr>
              <a:t>（ペグインターフェロン／リバビリンとの併用療法）</a:t>
            </a:r>
          </a:p>
        </p:txBody>
      </p:sp>
      <p:sp>
        <p:nvSpPr>
          <p:cNvPr id="75" name="Text Box 32"/>
          <p:cNvSpPr txBox="1">
            <a:spLocks noChangeArrowheads="1"/>
          </p:cNvSpPr>
          <p:nvPr/>
        </p:nvSpPr>
        <p:spPr bwMode="auto">
          <a:xfrm>
            <a:off x="1039735" y="6305940"/>
            <a:ext cx="2992437" cy="377825"/>
          </a:xfrm>
          <a:prstGeom prst="rect">
            <a:avLst/>
          </a:prstGeom>
          <a:noFill/>
          <a:ln w="19050" algn="ctr">
            <a:noFill/>
            <a:miter lim="800000"/>
            <a:headEnd/>
            <a:tailEnd/>
          </a:ln>
        </p:spPr>
        <p:txBody>
          <a:bodyPr>
            <a:spAutoFit/>
          </a:bodyPr>
          <a:lstStyle/>
          <a:p>
            <a:pPr>
              <a:defRPr/>
            </a:pPr>
            <a:r>
              <a:rPr lang="ja-JP" altLang="en-US" sz="1846" b="1" dirty="0">
                <a:latin typeface="HG丸ｺﾞｼｯｸM-PRO" panose="020F0600000000000000" pitchFamily="50" charset="-128"/>
                <a:ea typeface="HG丸ｺﾞｼｯｸM-PRO" panose="020F0600000000000000" pitchFamily="50" charset="-128"/>
                <a:cs typeface="Arial" panose="020B0604020202020204" pitchFamily="34" charset="0"/>
              </a:rPr>
              <a:t>飲み薬の治療</a:t>
            </a:r>
          </a:p>
        </p:txBody>
      </p:sp>
      <p:sp>
        <p:nvSpPr>
          <p:cNvPr id="76" name="角丸四角形 75"/>
          <p:cNvSpPr/>
          <p:nvPr/>
        </p:nvSpPr>
        <p:spPr>
          <a:xfrm>
            <a:off x="4893845" y="6259639"/>
            <a:ext cx="1386478" cy="448101"/>
          </a:xfrm>
          <a:prstGeom prst="roundRect">
            <a:avLst/>
          </a:prstGeom>
          <a:solidFill>
            <a:srgbClr val="45C77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4396" tIns="42198" rIns="84396" bIns="42198" anchor="ctr"/>
          <a:lstStyle/>
          <a:p>
            <a:pPr algn="ctr">
              <a:defRPr/>
            </a:pPr>
            <a:endParaRPr kumimoji="0" lang="ja-JP" altLang="en-US" sz="1846"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77" name="Text Box 32"/>
          <p:cNvSpPr txBox="1">
            <a:spLocks noChangeArrowheads="1"/>
          </p:cNvSpPr>
          <p:nvPr/>
        </p:nvSpPr>
        <p:spPr bwMode="auto">
          <a:xfrm>
            <a:off x="4937976" y="6232915"/>
            <a:ext cx="1287463" cy="480131"/>
          </a:xfrm>
          <a:prstGeom prst="rect">
            <a:avLst/>
          </a:prstGeom>
          <a:noFill/>
          <a:ln w="19050" algn="ctr">
            <a:noFill/>
            <a:miter lim="800000"/>
            <a:headEnd/>
            <a:tailEnd/>
          </a:ln>
        </p:spPr>
        <p:txBody>
          <a:bodyPr wrap="square">
            <a:spAutoFit/>
          </a:bodyPr>
          <a:lstStyle/>
          <a:p>
            <a:pPr algn="ctr" fontAlgn="auto">
              <a:lnSpc>
                <a:spcPct val="90000"/>
              </a:lnSpc>
              <a:spcBef>
                <a:spcPts val="0"/>
              </a:spcBef>
              <a:spcAft>
                <a:spcPts val="0"/>
              </a:spcAft>
              <a:defRPr/>
            </a:pPr>
            <a:r>
              <a:rPr kumimoji="0" lang="ja-JP" altLang="en-US" sz="1400" b="1" kern="0" dirty="0" smtClean="0">
                <a:latin typeface="HG丸ｺﾞｼｯｸM-PRO" panose="020F0600000000000000" pitchFamily="50" charset="-128"/>
                <a:ea typeface="HG丸ｺﾞｼｯｸM-PRO" panose="020F0600000000000000" pitchFamily="50" charset="-128"/>
                <a:cs typeface="Arial" panose="020B0604020202020204" pitchFamily="34" charset="0"/>
              </a:rPr>
              <a:t>ソホスブビル</a:t>
            </a:r>
            <a:endParaRPr kumimoji="0" lang="en-US" altLang="ja-JP" sz="1400" b="1" kern="0" dirty="0" smtClean="0">
              <a:latin typeface="HG丸ｺﾞｼｯｸM-PRO" panose="020F0600000000000000" pitchFamily="50" charset="-128"/>
              <a:ea typeface="HG丸ｺﾞｼｯｸM-PRO" panose="020F0600000000000000" pitchFamily="50" charset="-128"/>
              <a:cs typeface="Arial" panose="020B0604020202020204" pitchFamily="34" charset="0"/>
            </a:endParaRPr>
          </a:p>
          <a:p>
            <a:pPr algn="ctr" fontAlgn="auto">
              <a:lnSpc>
                <a:spcPct val="90000"/>
              </a:lnSpc>
              <a:spcBef>
                <a:spcPts val="0"/>
              </a:spcBef>
              <a:spcAft>
                <a:spcPts val="0"/>
              </a:spcAft>
              <a:defRPr/>
            </a:pPr>
            <a:r>
              <a:rPr kumimoji="0" lang="ja-JP" altLang="en-US" sz="1400" b="1" kern="0" dirty="0">
                <a:latin typeface="HG丸ｺﾞｼｯｸM-PRO" panose="020F0600000000000000" pitchFamily="50" charset="-128"/>
                <a:ea typeface="HG丸ｺﾞｼｯｸM-PRO" panose="020F0600000000000000" pitchFamily="50" charset="-128"/>
                <a:cs typeface="Arial" panose="020B0604020202020204" pitchFamily="34" charset="0"/>
              </a:rPr>
              <a:t>リバビリン</a:t>
            </a:r>
            <a:endParaRPr kumimoji="0" lang="en-US" altLang="ja-JP" sz="1400" b="1" kern="0"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78" name="Rectangle 28"/>
          <p:cNvSpPr>
            <a:spLocks noChangeArrowheads="1"/>
          </p:cNvSpPr>
          <p:nvPr/>
        </p:nvSpPr>
        <p:spPr bwMode="auto">
          <a:xfrm>
            <a:off x="3949622" y="5340404"/>
            <a:ext cx="1185863" cy="215444"/>
          </a:xfrm>
          <a:prstGeom prst="rect">
            <a:avLst/>
          </a:prstGeom>
          <a:noFill/>
          <a:ln w="9525">
            <a:noFill/>
            <a:miter lim="800000"/>
            <a:headEnd/>
            <a:tailEnd/>
          </a:ln>
        </p:spPr>
        <p:txBody>
          <a:bodyPr lIns="0" tIns="0" rIns="0" bIns="0">
            <a:spAutoFit/>
          </a:bodyPr>
          <a:lstStyle/>
          <a:p>
            <a:pPr algn="ctr">
              <a:defRPr/>
            </a:pPr>
            <a:r>
              <a:rPr kumimoji="0" lang="ja-JP" altLang="en-US" sz="1400" b="1" dirty="0" smtClean="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rPr>
              <a:t>テラプレビル</a:t>
            </a:r>
            <a:endParaRPr kumimoji="0" lang="en-US" altLang="ja-JP" sz="1400" b="1" dirty="0">
              <a:solidFill>
                <a:srgbClr val="000000"/>
              </a:solidFill>
              <a:latin typeface="HG丸ｺﾞｼｯｸM-PRO" panose="020F0600000000000000" pitchFamily="50" charset="-128"/>
              <a:ea typeface="HG丸ｺﾞｼｯｸM-PRO" panose="020F0600000000000000" pitchFamily="50" charset="-128"/>
              <a:cs typeface="Arial" panose="020B0604020202020204" pitchFamily="34" charset="0"/>
            </a:endParaRPr>
          </a:p>
        </p:txBody>
      </p:sp>
      <p:cxnSp>
        <p:nvCxnSpPr>
          <p:cNvPr id="3" name="直線コネクタ 2"/>
          <p:cNvCxnSpPr/>
          <p:nvPr/>
        </p:nvCxnSpPr>
        <p:spPr>
          <a:xfrm>
            <a:off x="0" y="4157052"/>
            <a:ext cx="9144000" cy="4080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334126" y="740884"/>
            <a:ext cx="1060753" cy="584775"/>
          </a:xfrm>
          <a:prstGeom prst="rect">
            <a:avLst/>
          </a:prstGeom>
          <a:noFill/>
        </p:spPr>
        <p:txBody>
          <a:bodyPr wrap="square" rtlCol="0">
            <a:spAutoFit/>
          </a:bodyPr>
          <a:lstStyle/>
          <a:p>
            <a:r>
              <a:rPr kumimoji="1" lang="ja-JP" altLang="en-US" sz="3200" dirty="0" smtClean="0">
                <a:latin typeface="HG丸ｺﾞｼｯｸM-PRO" panose="020F0600000000000000" pitchFamily="50" charset="-128"/>
                <a:ea typeface="HG丸ｺﾞｼｯｸM-PRO" panose="020F0600000000000000" pitchFamily="50" charset="-128"/>
                <a:cs typeface="Arial" panose="020B0604020202020204" pitchFamily="34" charset="0"/>
              </a:rPr>
              <a:t>１型</a:t>
            </a:r>
            <a:endParaRPr kumimoji="1" lang="ja-JP" altLang="en-US" sz="3200"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79" name="テキスト ボックス 78"/>
          <p:cNvSpPr txBox="1"/>
          <p:nvPr/>
        </p:nvSpPr>
        <p:spPr>
          <a:xfrm>
            <a:off x="320783" y="4175694"/>
            <a:ext cx="1087438" cy="584775"/>
          </a:xfrm>
          <a:prstGeom prst="rect">
            <a:avLst/>
          </a:prstGeom>
          <a:noFill/>
        </p:spPr>
        <p:txBody>
          <a:bodyPr wrap="square" rtlCol="0">
            <a:spAutoFit/>
          </a:bodyPr>
          <a:lstStyle/>
          <a:p>
            <a:r>
              <a:rPr lang="ja-JP" altLang="en-US" sz="3200" dirty="0">
                <a:latin typeface="HG丸ｺﾞｼｯｸM-PRO" panose="020F0600000000000000" pitchFamily="50" charset="-128"/>
                <a:ea typeface="HG丸ｺﾞｼｯｸM-PRO" panose="020F0600000000000000" pitchFamily="50" charset="-128"/>
                <a:cs typeface="Arial" panose="020B0604020202020204" pitchFamily="34" charset="0"/>
              </a:rPr>
              <a:t>２</a:t>
            </a:r>
            <a:r>
              <a:rPr kumimoji="1" lang="ja-JP" altLang="en-US" sz="3200" dirty="0" smtClean="0">
                <a:latin typeface="HG丸ｺﾞｼｯｸM-PRO" panose="020F0600000000000000" pitchFamily="50" charset="-128"/>
                <a:ea typeface="HG丸ｺﾞｼｯｸM-PRO" panose="020F0600000000000000" pitchFamily="50" charset="-128"/>
                <a:cs typeface="Arial" panose="020B0604020202020204" pitchFamily="34" charset="0"/>
              </a:rPr>
              <a:t>型</a:t>
            </a:r>
            <a:endParaRPr kumimoji="1" lang="ja-JP" altLang="en-US" sz="3200"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grpSp>
        <p:nvGrpSpPr>
          <p:cNvPr id="5" name="グループ化 4"/>
          <p:cNvGrpSpPr/>
          <p:nvPr/>
        </p:nvGrpSpPr>
        <p:grpSpPr>
          <a:xfrm>
            <a:off x="6268720" y="894080"/>
            <a:ext cx="2672080" cy="1469172"/>
            <a:chOff x="6268720" y="894080"/>
            <a:chExt cx="2672080" cy="1469172"/>
          </a:xfrm>
        </p:grpSpPr>
        <p:sp>
          <p:nvSpPr>
            <p:cNvPr id="2" name="円/楕円 1"/>
            <p:cNvSpPr/>
            <p:nvPr/>
          </p:nvSpPr>
          <p:spPr>
            <a:xfrm>
              <a:off x="6268720" y="894080"/>
              <a:ext cx="2672080" cy="1469172"/>
            </a:xfrm>
            <a:prstGeom prst="ellipse">
              <a:avLst/>
            </a:prstGeom>
            <a:solidFill>
              <a:schemeClr val="accent2">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81" name="テキスト ボックス 80"/>
            <p:cNvSpPr txBox="1"/>
            <p:nvPr/>
          </p:nvSpPr>
          <p:spPr>
            <a:xfrm>
              <a:off x="6438900" y="1198245"/>
              <a:ext cx="2352675" cy="954107"/>
            </a:xfrm>
            <a:prstGeom prst="rect">
              <a:avLst/>
            </a:prstGeom>
            <a:noFill/>
            <a:ln w="28575">
              <a:noFill/>
            </a:ln>
          </p:spPr>
          <p:txBody>
            <a:bodyPr wrap="square" rtlCol="0">
              <a:spAutoFit/>
            </a:bodyPr>
            <a:lstStyle/>
            <a:p>
              <a:pPr algn="ctr"/>
              <a:r>
                <a:rPr kumimoji="1" lang="ja-JP" altLang="en-US" sz="2800" b="1" dirty="0" smtClean="0">
                  <a:latin typeface="HG丸ｺﾞｼｯｸM-PRO" panose="020F0600000000000000" pitchFamily="50" charset="-128"/>
                  <a:ea typeface="HG丸ｺﾞｼｯｸM-PRO" panose="020F0600000000000000" pitchFamily="50" charset="-128"/>
                </a:rPr>
                <a:t>治療の中心は内服薬</a:t>
              </a:r>
              <a:endParaRPr kumimoji="1" lang="ja-JP" altLang="en-US" sz="2800" b="1" dirty="0">
                <a:latin typeface="HG丸ｺﾞｼｯｸM-PRO" panose="020F0600000000000000" pitchFamily="50" charset="-128"/>
                <a:ea typeface="HG丸ｺﾞｼｯｸM-PRO" panose="020F0600000000000000" pitchFamily="50" charset="-128"/>
              </a:endParaRPr>
            </a:p>
          </p:txBody>
        </p:sp>
      </p:grpSp>
      <p:sp>
        <p:nvSpPr>
          <p:cNvPr id="80" name="角丸四角形 79"/>
          <p:cNvSpPr/>
          <p:nvPr/>
        </p:nvSpPr>
        <p:spPr>
          <a:xfrm>
            <a:off x="6863287" y="3497138"/>
            <a:ext cx="1386478" cy="499479"/>
          </a:xfrm>
          <a:prstGeom prst="roundRect">
            <a:avLst/>
          </a:prstGeom>
          <a:solidFill>
            <a:srgbClr val="45C77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4396" tIns="42198" rIns="84396" bIns="42198" anchor="ctr"/>
          <a:lstStyle/>
          <a:p>
            <a:pPr algn="ctr">
              <a:defRPr/>
            </a:pPr>
            <a:endParaRPr kumimoji="0" lang="ja-JP" altLang="en-US" sz="1477"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82" name="Text Box 32"/>
          <p:cNvSpPr txBox="1">
            <a:spLocks noChangeArrowheads="1"/>
          </p:cNvSpPr>
          <p:nvPr/>
        </p:nvSpPr>
        <p:spPr bwMode="auto">
          <a:xfrm>
            <a:off x="6799184" y="3495069"/>
            <a:ext cx="1512888" cy="480131"/>
          </a:xfrm>
          <a:prstGeom prst="rect">
            <a:avLst/>
          </a:prstGeom>
          <a:noFill/>
          <a:ln w="19050" algn="ctr">
            <a:noFill/>
            <a:miter lim="800000"/>
            <a:headEnd/>
            <a:tailEnd/>
          </a:ln>
        </p:spPr>
        <p:txBody>
          <a:bodyPr>
            <a:spAutoFit/>
          </a:bodyPr>
          <a:lstStyle/>
          <a:p>
            <a:pPr algn="ctr" fontAlgn="auto">
              <a:lnSpc>
                <a:spcPct val="90000"/>
              </a:lnSpc>
              <a:spcBef>
                <a:spcPts val="0"/>
              </a:spcBef>
              <a:spcAft>
                <a:spcPts val="0"/>
              </a:spcAft>
              <a:defRPr/>
            </a:pPr>
            <a:r>
              <a:rPr kumimoji="0" lang="ja-JP" altLang="en-US" sz="1400" b="1" kern="0" dirty="0" smtClean="0">
                <a:latin typeface="HG丸ｺﾞｼｯｸM-PRO" panose="020F0600000000000000" pitchFamily="50" charset="-128"/>
                <a:ea typeface="HG丸ｺﾞｼｯｸM-PRO" panose="020F0600000000000000" pitchFamily="50" charset="-128"/>
                <a:cs typeface="Arial" panose="020B0604020202020204" pitchFamily="34" charset="0"/>
              </a:rPr>
              <a:t>エルバスビル</a:t>
            </a:r>
            <a:endParaRPr kumimoji="0" lang="en-US" altLang="ja-JP" sz="1400" b="1" kern="0" dirty="0" smtClean="0">
              <a:latin typeface="HG丸ｺﾞｼｯｸM-PRO" panose="020F0600000000000000" pitchFamily="50" charset="-128"/>
              <a:ea typeface="HG丸ｺﾞｼｯｸM-PRO" panose="020F0600000000000000" pitchFamily="50" charset="-128"/>
              <a:cs typeface="Arial" panose="020B0604020202020204" pitchFamily="34" charset="0"/>
            </a:endParaRPr>
          </a:p>
          <a:p>
            <a:pPr algn="ctr" fontAlgn="auto">
              <a:lnSpc>
                <a:spcPct val="90000"/>
              </a:lnSpc>
              <a:spcBef>
                <a:spcPts val="0"/>
              </a:spcBef>
              <a:spcAft>
                <a:spcPts val="0"/>
              </a:spcAft>
              <a:defRPr/>
            </a:pPr>
            <a:r>
              <a:rPr kumimoji="0" lang="ja-JP" altLang="en-US" sz="1400" b="1" kern="0" dirty="0" smtClean="0">
                <a:latin typeface="HG丸ｺﾞｼｯｸM-PRO" panose="020F0600000000000000" pitchFamily="50" charset="-128"/>
                <a:ea typeface="HG丸ｺﾞｼｯｸM-PRO" panose="020F0600000000000000" pitchFamily="50" charset="-128"/>
                <a:cs typeface="Arial" panose="020B0604020202020204" pitchFamily="34" charset="0"/>
              </a:rPr>
              <a:t>グラゾプレビル</a:t>
            </a:r>
            <a:endParaRPr kumimoji="0" lang="en-US" altLang="ja-JP" sz="1400" b="1" kern="0"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83" name="角丸四角形 82"/>
          <p:cNvSpPr/>
          <p:nvPr/>
        </p:nvSpPr>
        <p:spPr>
          <a:xfrm>
            <a:off x="6366241" y="6232915"/>
            <a:ext cx="1762253" cy="481828"/>
          </a:xfrm>
          <a:prstGeom prst="roundRect">
            <a:avLst/>
          </a:prstGeom>
          <a:solidFill>
            <a:srgbClr val="45C77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4396" tIns="42198" rIns="84396" bIns="42198" anchor="ctr"/>
          <a:lstStyle/>
          <a:p>
            <a:pPr algn="ctr">
              <a:defRPr/>
            </a:pPr>
            <a:endParaRPr kumimoji="0" lang="ja-JP" altLang="en-US" sz="1477"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84" name="Text Box 32"/>
          <p:cNvSpPr txBox="1">
            <a:spLocks noChangeArrowheads="1"/>
          </p:cNvSpPr>
          <p:nvPr/>
        </p:nvSpPr>
        <p:spPr bwMode="auto">
          <a:xfrm>
            <a:off x="6326645" y="6234612"/>
            <a:ext cx="1801849" cy="480131"/>
          </a:xfrm>
          <a:prstGeom prst="rect">
            <a:avLst/>
          </a:prstGeom>
          <a:noFill/>
          <a:ln w="19050" algn="ctr">
            <a:noFill/>
            <a:miter lim="800000"/>
            <a:headEnd/>
            <a:tailEnd/>
          </a:ln>
        </p:spPr>
        <p:txBody>
          <a:bodyPr wrap="square">
            <a:spAutoFit/>
          </a:bodyPr>
          <a:lstStyle/>
          <a:p>
            <a:pPr algn="ctr" fontAlgn="auto">
              <a:lnSpc>
                <a:spcPct val="90000"/>
              </a:lnSpc>
              <a:spcBef>
                <a:spcPts val="0"/>
              </a:spcBef>
              <a:spcAft>
                <a:spcPts val="0"/>
              </a:spcAft>
              <a:defRPr/>
            </a:pPr>
            <a:r>
              <a:rPr kumimoji="0" lang="ja-JP" altLang="en-US" sz="1400" b="1" kern="0" dirty="0" smtClean="0">
                <a:latin typeface="HG丸ｺﾞｼｯｸM-PRO" panose="020F0600000000000000" pitchFamily="50" charset="-128"/>
                <a:ea typeface="HG丸ｺﾞｼｯｸM-PRO" panose="020F0600000000000000" pitchFamily="50" charset="-128"/>
                <a:cs typeface="Arial" panose="020B0604020202020204" pitchFamily="34" charset="0"/>
              </a:rPr>
              <a:t>ﾊﾟﾘﾀﾌﾟﾚﾋﾞﾙ</a:t>
            </a:r>
            <a:r>
              <a:rPr kumimoji="0" lang="en-US" altLang="ja-JP" sz="1400" b="1" kern="0" dirty="0" smtClean="0">
                <a:latin typeface="HG丸ｺﾞｼｯｸM-PRO" panose="020F0600000000000000" pitchFamily="50" charset="-128"/>
                <a:ea typeface="HG丸ｺﾞｼｯｸM-PRO" panose="020F0600000000000000" pitchFamily="50" charset="-128"/>
                <a:cs typeface="Arial" panose="020B0604020202020204" pitchFamily="34" charset="0"/>
              </a:rPr>
              <a:t>/</a:t>
            </a:r>
            <a:r>
              <a:rPr kumimoji="0" lang="ja-JP" altLang="en-US" sz="1400" b="1" kern="0" dirty="0" smtClean="0">
                <a:latin typeface="HG丸ｺﾞｼｯｸM-PRO" panose="020F0600000000000000" pitchFamily="50" charset="-128"/>
                <a:ea typeface="HG丸ｺﾞｼｯｸM-PRO" panose="020F0600000000000000" pitchFamily="50" charset="-128"/>
                <a:cs typeface="Arial" panose="020B0604020202020204" pitchFamily="34" charset="0"/>
              </a:rPr>
              <a:t>ﾘﾄﾅﾋﾞﾙ</a:t>
            </a:r>
            <a:endParaRPr kumimoji="0" lang="en-US" altLang="ja-JP" sz="1400" b="1" kern="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algn="ctr" fontAlgn="auto">
              <a:lnSpc>
                <a:spcPct val="90000"/>
              </a:lnSpc>
              <a:spcBef>
                <a:spcPts val="0"/>
              </a:spcBef>
              <a:spcAft>
                <a:spcPts val="0"/>
              </a:spcAft>
              <a:defRPr/>
            </a:pPr>
            <a:r>
              <a:rPr kumimoji="0" lang="ja-JP" altLang="en-US" sz="1400" b="1" kern="0" dirty="0" smtClean="0">
                <a:latin typeface="HG丸ｺﾞｼｯｸM-PRO" panose="020F0600000000000000" pitchFamily="50" charset="-128"/>
                <a:ea typeface="HG丸ｺﾞｼｯｸM-PRO" panose="020F0600000000000000" pitchFamily="50" charset="-128"/>
                <a:cs typeface="Arial" panose="020B0604020202020204" pitchFamily="34" charset="0"/>
              </a:rPr>
              <a:t>オムビタスビル</a:t>
            </a:r>
            <a:endParaRPr kumimoji="0" lang="en-US" altLang="ja-JP" sz="1400" b="1" kern="0"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85" name="AutoShape 47"/>
          <p:cNvSpPr>
            <a:spLocks noChangeArrowheads="1"/>
          </p:cNvSpPr>
          <p:nvPr/>
        </p:nvSpPr>
        <p:spPr bwMode="auto">
          <a:xfrm>
            <a:off x="7488160" y="2446787"/>
            <a:ext cx="1382712" cy="398462"/>
          </a:xfrm>
          <a:prstGeom prst="chevron">
            <a:avLst>
              <a:gd name="adj" fmla="val 28681"/>
            </a:avLst>
          </a:prstGeom>
          <a:solidFill>
            <a:schemeClr val="bg2">
              <a:lumMod val="10000"/>
            </a:schemeClr>
          </a:solidFill>
          <a:ln w="28575" algn="ctr">
            <a:solidFill>
              <a:srgbClr val="FFFFFF"/>
            </a:solidFill>
            <a:miter lim="800000"/>
            <a:headEnd type="none" w="sm" len="sm"/>
            <a:tailEnd type="none" w="sm" len="sm"/>
          </a:ln>
          <a:effectLst>
            <a:outerShdw dist="63500" dir="3187806" algn="ctr" rotWithShape="0">
              <a:srgbClr val="000000">
                <a:alpha val="50000"/>
              </a:srgbClr>
            </a:outerShdw>
          </a:effectLst>
        </p:spPr>
        <p:txBody>
          <a:bodyPr wrap="none" anchor="ctr"/>
          <a:lstStyle/>
          <a:p>
            <a:pPr algn="ctr" fontAlgn="auto">
              <a:lnSpc>
                <a:spcPct val="95000"/>
              </a:lnSpc>
              <a:spcBef>
                <a:spcPts val="0"/>
              </a:spcBef>
              <a:spcAft>
                <a:spcPts val="0"/>
              </a:spcAft>
              <a:defRPr/>
            </a:pPr>
            <a:endParaRPr kumimoji="0" lang="ja-JP" altLang="en-US" sz="1477" b="1" kern="0" dirty="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86" name="Text Box 48"/>
          <p:cNvSpPr txBox="1">
            <a:spLocks noChangeArrowheads="1"/>
          </p:cNvSpPr>
          <p:nvPr/>
        </p:nvSpPr>
        <p:spPr bwMode="auto">
          <a:xfrm>
            <a:off x="7583389" y="2540132"/>
            <a:ext cx="1273175" cy="239466"/>
          </a:xfrm>
          <a:prstGeom prst="rect">
            <a:avLst/>
          </a:prstGeom>
          <a:noFill/>
          <a:ln w="12700" algn="ctr">
            <a:noFill/>
            <a:miter lim="800000"/>
            <a:headEnd/>
            <a:tailEnd/>
          </a:ln>
        </p:spPr>
        <p:txBody>
          <a:bodyPr wrap="square" lIns="33231" tIns="33231" rIns="33231" bIns="33231">
            <a:spAutoFit/>
          </a:bodyPr>
          <a:lstStyle/>
          <a:p>
            <a:pPr algn="ctr" fontAlgn="auto">
              <a:lnSpc>
                <a:spcPct val="80000"/>
              </a:lnSpc>
              <a:spcBef>
                <a:spcPts val="0"/>
              </a:spcBef>
              <a:spcAft>
                <a:spcPts val="0"/>
              </a:spcAft>
              <a:defRPr/>
            </a:pPr>
            <a:r>
              <a:rPr kumimoji="0" lang="en-US" altLang="ja-JP" sz="1400" b="1" kern="0" dirty="0" smtClean="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rPr>
              <a:t>2017</a:t>
            </a:r>
            <a:endParaRPr kumimoji="0" lang="en-US" altLang="ja-JP" sz="1400" b="1" kern="0" dirty="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87" name="AutoShape 47"/>
          <p:cNvSpPr>
            <a:spLocks noChangeArrowheads="1"/>
          </p:cNvSpPr>
          <p:nvPr/>
        </p:nvSpPr>
        <p:spPr bwMode="auto">
          <a:xfrm>
            <a:off x="290513" y="5683749"/>
            <a:ext cx="1131887" cy="398462"/>
          </a:xfrm>
          <a:prstGeom prst="chevron">
            <a:avLst>
              <a:gd name="adj" fmla="val 28681"/>
            </a:avLst>
          </a:prstGeom>
          <a:solidFill>
            <a:srgbClr val="D0CAAC"/>
          </a:solidFill>
          <a:ln w="28575" algn="ctr">
            <a:solidFill>
              <a:srgbClr val="FFFFFF"/>
            </a:solidFill>
            <a:miter lim="800000"/>
            <a:headEnd type="none" w="sm" len="sm"/>
            <a:tailEnd type="none" w="sm" len="sm"/>
          </a:ln>
          <a:effectLst>
            <a:outerShdw dist="63500" dir="3187806" algn="ctr" rotWithShape="0">
              <a:srgbClr val="000000">
                <a:alpha val="50000"/>
              </a:srgbClr>
            </a:outerShdw>
          </a:effectLst>
        </p:spPr>
        <p:txBody>
          <a:bodyPr wrap="none" anchor="ctr"/>
          <a:lstStyle/>
          <a:p>
            <a:pPr algn="ctr" fontAlgn="auto">
              <a:lnSpc>
                <a:spcPct val="95000"/>
              </a:lnSpc>
              <a:spcBef>
                <a:spcPts val="0"/>
              </a:spcBef>
              <a:spcAft>
                <a:spcPts val="0"/>
              </a:spcAft>
              <a:defRPr/>
            </a:pPr>
            <a:endParaRPr kumimoji="0" lang="ja-JP" altLang="en-US" sz="1477" b="1" kern="0" dirty="0">
              <a:solidFill>
                <a:srgbClr val="DDDDDD">
                  <a:lumMod val="10000"/>
                </a:srgbClr>
              </a:solidFill>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88" name="Text Box 48"/>
          <p:cNvSpPr txBox="1">
            <a:spLocks noChangeArrowheads="1"/>
          </p:cNvSpPr>
          <p:nvPr/>
        </p:nvSpPr>
        <p:spPr bwMode="auto">
          <a:xfrm>
            <a:off x="528638" y="5780269"/>
            <a:ext cx="703262" cy="239466"/>
          </a:xfrm>
          <a:prstGeom prst="rect">
            <a:avLst/>
          </a:prstGeom>
          <a:noFill/>
          <a:ln w="12700" algn="ctr">
            <a:noFill/>
            <a:miter lim="800000"/>
            <a:headEnd/>
            <a:tailEnd/>
          </a:ln>
        </p:spPr>
        <p:txBody>
          <a:bodyPr lIns="33231" tIns="33231" rIns="33231" bIns="33231">
            <a:spAutoFit/>
          </a:bodyPr>
          <a:lstStyle/>
          <a:p>
            <a:pPr algn="ctr" fontAlgn="auto">
              <a:lnSpc>
                <a:spcPct val="80000"/>
              </a:lnSpc>
              <a:spcBef>
                <a:spcPts val="0"/>
              </a:spcBef>
              <a:spcAft>
                <a:spcPts val="0"/>
              </a:spcAft>
              <a:defRPr/>
            </a:pPr>
            <a:r>
              <a:rPr kumimoji="0" lang="en-US" altLang="ja-JP" sz="1400" b="1" kern="0" dirty="0">
                <a:solidFill>
                  <a:srgbClr val="DDDDDD">
                    <a:lumMod val="10000"/>
                  </a:srgbClr>
                </a:solidFill>
                <a:latin typeface="HG丸ｺﾞｼｯｸM-PRO" panose="020F0600000000000000" pitchFamily="50" charset="-128"/>
                <a:ea typeface="HG丸ｺﾞｼｯｸM-PRO" panose="020F0600000000000000" pitchFamily="50" charset="-128"/>
                <a:cs typeface="Arial" panose="020B0604020202020204" pitchFamily="34" charset="0"/>
              </a:rPr>
              <a:t>2011</a:t>
            </a:r>
          </a:p>
        </p:txBody>
      </p:sp>
      <p:sp>
        <p:nvSpPr>
          <p:cNvPr id="89" name="AutoShape 47"/>
          <p:cNvSpPr>
            <a:spLocks noChangeArrowheads="1"/>
          </p:cNvSpPr>
          <p:nvPr/>
        </p:nvSpPr>
        <p:spPr bwMode="auto">
          <a:xfrm>
            <a:off x="1328738" y="5683749"/>
            <a:ext cx="1106487" cy="398462"/>
          </a:xfrm>
          <a:prstGeom prst="chevron">
            <a:avLst>
              <a:gd name="adj" fmla="val 28681"/>
            </a:avLst>
          </a:prstGeom>
          <a:solidFill>
            <a:srgbClr val="C2BA94"/>
          </a:solidFill>
          <a:ln w="28575" algn="ctr">
            <a:solidFill>
              <a:srgbClr val="FFFFFF"/>
            </a:solidFill>
            <a:miter lim="800000"/>
            <a:headEnd type="none" w="sm" len="sm"/>
            <a:tailEnd type="none" w="sm" len="sm"/>
          </a:ln>
          <a:effectLst>
            <a:outerShdw dist="63500" dir="3187806" algn="ctr" rotWithShape="0">
              <a:srgbClr val="000000">
                <a:alpha val="50000"/>
              </a:srgbClr>
            </a:outerShdw>
          </a:effectLst>
        </p:spPr>
        <p:txBody>
          <a:bodyPr wrap="none" anchor="ctr"/>
          <a:lstStyle/>
          <a:p>
            <a:pPr algn="ctr" fontAlgn="auto">
              <a:lnSpc>
                <a:spcPct val="95000"/>
              </a:lnSpc>
              <a:spcBef>
                <a:spcPts val="0"/>
              </a:spcBef>
              <a:spcAft>
                <a:spcPts val="0"/>
              </a:spcAft>
              <a:defRPr/>
            </a:pPr>
            <a:endParaRPr kumimoji="0" lang="ja-JP" altLang="en-US" sz="1477" b="1" kern="0" dirty="0">
              <a:solidFill>
                <a:srgbClr val="DDDDDD">
                  <a:lumMod val="10000"/>
                </a:srgbClr>
              </a:solidFill>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90" name="Text Box 48"/>
          <p:cNvSpPr txBox="1">
            <a:spLocks noChangeArrowheads="1"/>
          </p:cNvSpPr>
          <p:nvPr/>
        </p:nvSpPr>
        <p:spPr bwMode="auto">
          <a:xfrm>
            <a:off x="1511300" y="5777094"/>
            <a:ext cx="744538" cy="239466"/>
          </a:xfrm>
          <a:prstGeom prst="rect">
            <a:avLst/>
          </a:prstGeom>
          <a:noFill/>
          <a:ln w="12700" algn="ctr">
            <a:noFill/>
            <a:miter lim="800000"/>
            <a:headEnd/>
            <a:tailEnd/>
          </a:ln>
        </p:spPr>
        <p:txBody>
          <a:bodyPr lIns="33231" tIns="33231" rIns="33231" bIns="33231">
            <a:spAutoFit/>
          </a:bodyPr>
          <a:lstStyle/>
          <a:p>
            <a:pPr algn="ctr" fontAlgn="auto">
              <a:lnSpc>
                <a:spcPct val="80000"/>
              </a:lnSpc>
              <a:spcBef>
                <a:spcPts val="0"/>
              </a:spcBef>
              <a:spcAft>
                <a:spcPts val="0"/>
              </a:spcAft>
              <a:defRPr/>
            </a:pPr>
            <a:r>
              <a:rPr kumimoji="0" lang="en-US" altLang="ja-JP" sz="1400" b="1" kern="0" dirty="0">
                <a:latin typeface="HG丸ｺﾞｼｯｸM-PRO" panose="020F0600000000000000" pitchFamily="50" charset="-128"/>
                <a:ea typeface="HG丸ｺﾞｼｯｸM-PRO" panose="020F0600000000000000" pitchFamily="50" charset="-128"/>
                <a:cs typeface="Arial" panose="020B0604020202020204" pitchFamily="34" charset="0"/>
              </a:rPr>
              <a:t>2012</a:t>
            </a:r>
          </a:p>
        </p:txBody>
      </p:sp>
      <p:sp>
        <p:nvSpPr>
          <p:cNvPr id="91" name="AutoShape 47"/>
          <p:cNvSpPr>
            <a:spLocks noChangeArrowheads="1"/>
          </p:cNvSpPr>
          <p:nvPr/>
        </p:nvSpPr>
        <p:spPr bwMode="auto">
          <a:xfrm>
            <a:off x="2338388" y="5683749"/>
            <a:ext cx="1406525" cy="398462"/>
          </a:xfrm>
          <a:prstGeom prst="chevron">
            <a:avLst>
              <a:gd name="adj" fmla="val 28681"/>
            </a:avLst>
          </a:prstGeom>
          <a:solidFill>
            <a:srgbClr val="ADA36F"/>
          </a:solidFill>
          <a:ln w="28575" algn="ctr">
            <a:solidFill>
              <a:srgbClr val="FFFFFF"/>
            </a:solidFill>
            <a:miter lim="800000"/>
            <a:headEnd type="none" w="sm" len="sm"/>
            <a:tailEnd type="none" w="sm" len="sm"/>
          </a:ln>
          <a:effectLst>
            <a:outerShdw dist="63500" dir="3187806" algn="ctr" rotWithShape="0">
              <a:srgbClr val="000000">
                <a:alpha val="50000"/>
              </a:srgbClr>
            </a:outerShdw>
          </a:effectLst>
        </p:spPr>
        <p:txBody>
          <a:bodyPr wrap="none" anchor="ctr"/>
          <a:lstStyle/>
          <a:p>
            <a:pPr algn="ctr" fontAlgn="auto">
              <a:lnSpc>
                <a:spcPct val="95000"/>
              </a:lnSpc>
              <a:spcBef>
                <a:spcPts val="0"/>
              </a:spcBef>
              <a:spcAft>
                <a:spcPts val="0"/>
              </a:spcAft>
              <a:defRPr/>
            </a:pPr>
            <a:endParaRPr kumimoji="0" lang="ja-JP" altLang="en-US" sz="1477" b="1" kern="0" dirty="0">
              <a:solidFill>
                <a:srgbClr val="DDDDDD">
                  <a:lumMod val="10000"/>
                </a:srgbClr>
              </a:solidFill>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92" name="Text Box 48"/>
          <p:cNvSpPr txBox="1">
            <a:spLocks noChangeArrowheads="1"/>
          </p:cNvSpPr>
          <p:nvPr/>
        </p:nvSpPr>
        <p:spPr bwMode="auto">
          <a:xfrm>
            <a:off x="2435225" y="5777094"/>
            <a:ext cx="1187450" cy="239466"/>
          </a:xfrm>
          <a:prstGeom prst="rect">
            <a:avLst/>
          </a:prstGeom>
          <a:noFill/>
          <a:ln w="12700" algn="ctr">
            <a:noFill/>
            <a:miter lim="800000"/>
            <a:headEnd/>
            <a:tailEnd/>
          </a:ln>
        </p:spPr>
        <p:txBody>
          <a:bodyPr lIns="33231" tIns="33231" rIns="33231" bIns="33231">
            <a:spAutoFit/>
          </a:bodyPr>
          <a:lstStyle/>
          <a:p>
            <a:pPr algn="ctr" fontAlgn="auto">
              <a:lnSpc>
                <a:spcPct val="80000"/>
              </a:lnSpc>
              <a:spcBef>
                <a:spcPts val="0"/>
              </a:spcBef>
              <a:spcAft>
                <a:spcPts val="0"/>
              </a:spcAft>
              <a:defRPr/>
            </a:pPr>
            <a:r>
              <a:rPr kumimoji="0" lang="en-US" altLang="ja-JP" sz="1400" b="1" kern="0" dirty="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rPr>
              <a:t>2013</a:t>
            </a:r>
          </a:p>
        </p:txBody>
      </p:sp>
      <p:sp>
        <p:nvSpPr>
          <p:cNvPr id="93" name="AutoShape 47"/>
          <p:cNvSpPr>
            <a:spLocks noChangeArrowheads="1"/>
          </p:cNvSpPr>
          <p:nvPr/>
        </p:nvSpPr>
        <p:spPr bwMode="auto">
          <a:xfrm>
            <a:off x="3638550" y="5683749"/>
            <a:ext cx="1397000" cy="398462"/>
          </a:xfrm>
          <a:prstGeom prst="chevron">
            <a:avLst>
              <a:gd name="adj" fmla="val 28681"/>
            </a:avLst>
          </a:prstGeom>
          <a:solidFill>
            <a:srgbClr val="928854"/>
          </a:solidFill>
          <a:ln w="28575" algn="ctr">
            <a:solidFill>
              <a:srgbClr val="FFFFFF"/>
            </a:solidFill>
            <a:miter lim="800000"/>
            <a:headEnd type="none" w="sm" len="sm"/>
            <a:tailEnd type="none" w="sm" len="sm"/>
          </a:ln>
          <a:effectLst>
            <a:outerShdw dist="63500" dir="3187806" algn="ctr" rotWithShape="0">
              <a:srgbClr val="000000">
                <a:alpha val="50000"/>
              </a:srgbClr>
            </a:outerShdw>
          </a:effectLst>
        </p:spPr>
        <p:txBody>
          <a:bodyPr wrap="none" anchor="ctr"/>
          <a:lstStyle/>
          <a:p>
            <a:pPr algn="ctr" fontAlgn="auto">
              <a:lnSpc>
                <a:spcPct val="95000"/>
              </a:lnSpc>
              <a:spcBef>
                <a:spcPts val="0"/>
              </a:spcBef>
              <a:spcAft>
                <a:spcPts val="0"/>
              </a:spcAft>
              <a:defRPr/>
            </a:pPr>
            <a:endParaRPr kumimoji="0" lang="ja-JP" altLang="en-US" sz="1477" b="1" kern="0" dirty="0">
              <a:solidFill>
                <a:srgbClr val="DDDDDD">
                  <a:lumMod val="10000"/>
                </a:srgbClr>
              </a:solidFill>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94" name="Text Box 48"/>
          <p:cNvSpPr txBox="1">
            <a:spLocks noChangeArrowheads="1"/>
          </p:cNvSpPr>
          <p:nvPr/>
        </p:nvSpPr>
        <p:spPr bwMode="auto">
          <a:xfrm>
            <a:off x="3771900" y="5777094"/>
            <a:ext cx="1187450" cy="239466"/>
          </a:xfrm>
          <a:prstGeom prst="rect">
            <a:avLst/>
          </a:prstGeom>
          <a:noFill/>
          <a:ln w="12700" algn="ctr">
            <a:noFill/>
            <a:miter lim="800000"/>
            <a:headEnd/>
            <a:tailEnd/>
          </a:ln>
        </p:spPr>
        <p:txBody>
          <a:bodyPr lIns="33231" tIns="33231" rIns="33231" bIns="33231">
            <a:spAutoFit/>
          </a:bodyPr>
          <a:lstStyle/>
          <a:p>
            <a:pPr algn="ctr" fontAlgn="auto">
              <a:lnSpc>
                <a:spcPct val="80000"/>
              </a:lnSpc>
              <a:spcBef>
                <a:spcPts val="0"/>
              </a:spcBef>
              <a:spcAft>
                <a:spcPts val="0"/>
              </a:spcAft>
              <a:defRPr/>
            </a:pPr>
            <a:r>
              <a:rPr kumimoji="0" lang="en-US" altLang="ja-JP" sz="1400" b="1" kern="0" dirty="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rPr>
              <a:t>2014 </a:t>
            </a:r>
          </a:p>
        </p:txBody>
      </p:sp>
      <p:sp>
        <p:nvSpPr>
          <p:cNvPr id="95" name="AutoShape 47"/>
          <p:cNvSpPr>
            <a:spLocks noChangeArrowheads="1"/>
          </p:cNvSpPr>
          <p:nvPr/>
        </p:nvSpPr>
        <p:spPr bwMode="auto">
          <a:xfrm>
            <a:off x="4924425" y="5683749"/>
            <a:ext cx="1381125" cy="398462"/>
          </a:xfrm>
          <a:prstGeom prst="chevron">
            <a:avLst>
              <a:gd name="adj" fmla="val 28681"/>
            </a:avLst>
          </a:prstGeom>
          <a:solidFill>
            <a:srgbClr val="726A42"/>
          </a:solidFill>
          <a:ln w="28575" algn="ctr">
            <a:solidFill>
              <a:srgbClr val="FFFFFF"/>
            </a:solidFill>
            <a:miter lim="800000"/>
            <a:headEnd type="none" w="sm" len="sm"/>
            <a:tailEnd type="none" w="sm" len="sm"/>
          </a:ln>
          <a:effectLst>
            <a:outerShdw dist="63500" dir="3187806" algn="ctr" rotWithShape="0">
              <a:srgbClr val="000000">
                <a:alpha val="50000"/>
              </a:srgbClr>
            </a:outerShdw>
          </a:effectLst>
        </p:spPr>
        <p:txBody>
          <a:bodyPr wrap="none" anchor="ctr"/>
          <a:lstStyle/>
          <a:p>
            <a:pPr algn="ctr" fontAlgn="auto">
              <a:lnSpc>
                <a:spcPct val="95000"/>
              </a:lnSpc>
              <a:spcBef>
                <a:spcPts val="0"/>
              </a:spcBef>
              <a:spcAft>
                <a:spcPts val="0"/>
              </a:spcAft>
              <a:defRPr/>
            </a:pPr>
            <a:endParaRPr kumimoji="0" lang="ja-JP" altLang="en-US" sz="1477" b="1" kern="0">
              <a:solidFill>
                <a:srgbClr val="DDDDDD">
                  <a:lumMod val="10000"/>
                </a:srgbClr>
              </a:solidFill>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96" name="Text Box 48"/>
          <p:cNvSpPr txBox="1">
            <a:spLocks noChangeArrowheads="1"/>
          </p:cNvSpPr>
          <p:nvPr/>
        </p:nvSpPr>
        <p:spPr bwMode="auto">
          <a:xfrm>
            <a:off x="4995863" y="5777094"/>
            <a:ext cx="1187450" cy="239466"/>
          </a:xfrm>
          <a:prstGeom prst="rect">
            <a:avLst/>
          </a:prstGeom>
          <a:noFill/>
          <a:ln w="12700" algn="ctr">
            <a:noFill/>
            <a:miter lim="800000"/>
            <a:headEnd/>
            <a:tailEnd/>
          </a:ln>
        </p:spPr>
        <p:txBody>
          <a:bodyPr lIns="33231" tIns="33231" rIns="33231" bIns="33231">
            <a:spAutoFit/>
          </a:bodyPr>
          <a:lstStyle/>
          <a:p>
            <a:pPr algn="ctr" fontAlgn="auto">
              <a:lnSpc>
                <a:spcPct val="80000"/>
              </a:lnSpc>
              <a:spcBef>
                <a:spcPts val="0"/>
              </a:spcBef>
              <a:spcAft>
                <a:spcPts val="0"/>
              </a:spcAft>
              <a:defRPr/>
            </a:pPr>
            <a:r>
              <a:rPr kumimoji="0" lang="en-US" altLang="ja-JP" sz="1400" b="1" kern="0" dirty="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rPr>
              <a:t>2015</a:t>
            </a:r>
          </a:p>
        </p:txBody>
      </p:sp>
      <p:sp>
        <p:nvSpPr>
          <p:cNvPr id="97" name="AutoShape 47"/>
          <p:cNvSpPr>
            <a:spLocks noChangeArrowheads="1"/>
          </p:cNvSpPr>
          <p:nvPr/>
        </p:nvSpPr>
        <p:spPr bwMode="auto">
          <a:xfrm>
            <a:off x="6199188" y="5683749"/>
            <a:ext cx="1382712" cy="398462"/>
          </a:xfrm>
          <a:prstGeom prst="chevron">
            <a:avLst>
              <a:gd name="adj" fmla="val 28681"/>
            </a:avLst>
          </a:prstGeom>
          <a:solidFill>
            <a:schemeClr val="bg2">
              <a:lumMod val="25000"/>
            </a:schemeClr>
          </a:solidFill>
          <a:ln w="28575" algn="ctr">
            <a:solidFill>
              <a:srgbClr val="FFFFFF"/>
            </a:solidFill>
            <a:miter lim="800000"/>
            <a:headEnd type="none" w="sm" len="sm"/>
            <a:tailEnd type="none" w="sm" len="sm"/>
          </a:ln>
          <a:effectLst>
            <a:outerShdw dist="63500" dir="3187806" algn="ctr" rotWithShape="0">
              <a:srgbClr val="000000">
                <a:alpha val="50000"/>
              </a:srgbClr>
            </a:outerShdw>
          </a:effectLst>
        </p:spPr>
        <p:txBody>
          <a:bodyPr wrap="none" anchor="ctr"/>
          <a:lstStyle/>
          <a:p>
            <a:pPr algn="ctr" fontAlgn="auto">
              <a:lnSpc>
                <a:spcPct val="95000"/>
              </a:lnSpc>
              <a:spcBef>
                <a:spcPts val="0"/>
              </a:spcBef>
              <a:spcAft>
                <a:spcPts val="0"/>
              </a:spcAft>
              <a:defRPr/>
            </a:pPr>
            <a:endParaRPr kumimoji="0" lang="ja-JP" altLang="en-US" sz="1477" b="1" kern="0" dirty="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98" name="Text Box 48"/>
          <p:cNvSpPr txBox="1">
            <a:spLocks noChangeArrowheads="1"/>
          </p:cNvSpPr>
          <p:nvPr/>
        </p:nvSpPr>
        <p:spPr bwMode="auto">
          <a:xfrm>
            <a:off x="6308724" y="5777094"/>
            <a:ext cx="1273175" cy="239466"/>
          </a:xfrm>
          <a:prstGeom prst="rect">
            <a:avLst/>
          </a:prstGeom>
          <a:noFill/>
          <a:ln w="12700" algn="ctr">
            <a:noFill/>
            <a:miter lim="800000"/>
            <a:headEnd/>
            <a:tailEnd/>
          </a:ln>
        </p:spPr>
        <p:txBody>
          <a:bodyPr wrap="square" lIns="33231" tIns="33231" rIns="33231" bIns="33231">
            <a:spAutoFit/>
          </a:bodyPr>
          <a:lstStyle/>
          <a:p>
            <a:pPr algn="ctr" fontAlgn="auto">
              <a:lnSpc>
                <a:spcPct val="80000"/>
              </a:lnSpc>
              <a:spcBef>
                <a:spcPts val="0"/>
              </a:spcBef>
              <a:spcAft>
                <a:spcPts val="0"/>
              </a:spcAft>
              <a:defRPr/>
            </a:pPr>
            <a:r>
              <a:rPr kumimoji="0" lang="en-US" altLang="ja-JP" sz="1400" b="1" kern="0" dirty="0" smtClean="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rPr>
              <a:t>2016</a:t>
            </a:r>
            <a:endParaRPr kumimoji="0" lang="en-US" altLang="ja-JP" sz="1400" b="1" kern="0" dirty="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99" name="AutoShape 47"/>
          <p:cNvSpPr>
            <a:spLocks noChangeArrowheads="1"/>
          </p:cNvSpPr>
          <p:nvPr/>
        </p:nvSpPr>
        <p:spPr bwMode="auto">
          <a:xfrm>
            <a:off x="7469188" y="5693070"/>
            <a:ext cx="1382712" cy="398462"/>
          </a:xfrm>
          <a:prstGeom prst="chevron">
            <a:avLst>
              <a:gd name="adj" fmla="val 28681"/>
            </a:avLst>
          </a:prstGeom>
          <a:solidFill>
            <a:schemeClr val="bg2">
              <a:lumMod val="10000"/>
            </a:schemeClr>
          </a:solidFill>
          <a:ln w="28575" algn="ctr">
            <a:solidFill>
              <a:srgbClr val="FFFFFF"/>
            </a:solidFill>
            <a:miter lim="800000"/>
            <a:headEnd type="none" w="sm" len="sm"/>
            <a:tailEnd type="none" w="sm" len="sm"/>
          </a:ln>
          <a:effectLst>
            <a:outerShdw dist="63500" dir="3187806" algn="ctr" rotWithShape="0">
              <a:srgbClr val="000000">
                <a:alpha val="50000"/>
              </a:srgbClr>
            </a:outerShdw>
          </a:effectLst>
        </p:spPr>
        <p:txBody>
          <a:bodyPr wrap="none" anchor="ctr"/>
          <a:lstStyle/>
          <a:p>
            <a:pPr algn="ctr" fontAlgn="auto">
              <a:lnSpc>
                <a:spcPct val="95000"/>
              </a:lnSpc>
              <a:spcBef>
                <a:spcPts val="0"/>
              </a:spcBef>
              <a:spcAft>
                <a:spcPts val="0"/>
              </a:spcAft>
              <a:defRPr/>
            </a:pPr>
            <a:endParaRPr kumimoji="0" lang="ja-JP" altLang="en-US" sz="1477" b="1" kern="0" dirty="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100" name="Text Box 48"/>
          <p:cNvSpPr txBox="1">
            <a:spLocks noChangeArrowheads="1"/>
          </p:cNvSpPr>
          <p:nvPr/>
        </p:nvSpPr>
        <p:spPr bwMode="auto">
          <a:xfrm>
            <a:off x="7564417" y="5786415"/>
            <a:ext cx="1273175" cy="239466"/>
          </a:xfrm>
          <a:prstGeom prst="rect">
            <a:avLst/>
          </a:prstGeom>
          <a:noFill/>
          <a:ln w="12700" algn="ctr">
            <a:noFill/>
            <a:miter lim="800000"/>
            <a:headEnd/>
            <a:tailEnd/>
          </a:ln>
        </p:spPr>
        <p:txBody>
          <a:bodyPr wrap="square" lIns="33231" tIns="33231" rIns="33231" bIns="33231">
            <a:spAutoFit/>
          </a:bodyPr>
          <a:lstStyle/>
          <a:p>
            <a:pPr algn="ctr" fontAlgn="auto">
              <a:lnSpc>
                <a:spcPct val="80000"/>
              </a:lnSpc>
              <a:spcBef>
                <a:spcPts val="0"/>
              </a:spcBef>
              <a:spcAft>
                <a:spcPts val="0"/>
              </a:spcAft>
              <a:defRPr/>
            </a:pPr>
            <a:r>
              <a:rPr kumimoji="0" lang="en-US" altLang="ja-JP" sz="1400" b="1" kern="0" dirty="0" smtClean="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rPr>
              <a:t>2017</a:t>
            </a:r>
            <a:endParaRPr kumimoji="0" lang="en-US" altLang="ja-JP" sz="1400" b="1" kern="0" dirty="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101" name="角丸四角形 100"/>
          <p:cNvSpPr/>
          <p:nvPr/>
        </p:nvSpPr>
        <p:spPr>
          <a:xfrm>
            <a:off x="7488160" y="2943867"/>
            <a:ext cx="1489737" cy="499479"/>
          </a:xfrm>
          <a:prstGeom prst="roundRect">
            <a:avLst/>
          </a:prstGeom>
          <a:solidFill>
            <a:srgbClr val="45C77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4396" tIns="42198" rIns="84396" bIns="42198" anchor="ctr"/>
          <a:lstStyle/>
          <a:p>
            <a:pPr algn="ctr">
              <a:defRPr/>
            </a:pPr>
            <a:endParaRPr kumimoji="0" lang="ja-JP" altLang="en-US" sz="1477"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102" name="Text Box 32"/>
          <p:cNvSpPr txBox="1">
            <a:spLocks noChangeArrowheads="1"/>
          </p:cNvSpPr>
          <p:nvPr/>
        </p:nvSpPr>
        <p:spPr bwMode="auto">
          <a:xfrm>
            <a:off x="7389137" y="2964912"/>
            <a:ext cx="1661678" cy="480131"/>
          </a:xfrm>
          <a:prstGeom prst="rect">
            <a:avLst/>
          </a:prstGeom>
          <a:noFill/>
          <a:ln w="19050" algn="ctr">
            <a:noFill/>
            <a:miter lim="800000"/>
            <a:headEnd/>
            <a:tailEnd/>
          </a:ln>
        </p:spPr>
        <p:txBody>
          <a:bodyPr wrap="square">
            <a:spAutoFit/>
          </a:bodyPr>
          <a:lstStyle/>
          <a:p>
            <a:pPr algn="ctr" fontAlgn="auto">
              <a:lnSpc>
                <a:spcPct val="90000"/>
              </a:lnSpc>
              <a:spcBef>
                <a:spcPts val="0"/>
              </a:spcBef>
              <a:spcAft>
                <a:spcPts val="0"/>
              </a:spcAft>
              <a:defRPr/>
            </a:pPr>
            <a:r>
              <a:rPr kumimoji="0" lang="ja-JP" altLang="en-US" sz="1400" b="1" kern="0" dirty="0" smtClean="0">
                <a:latin typeface="HG丸ｺﾞｼｯｸM-PRO" panose="020F0600000000000000" pitchFamily="50" charset="-128"/>
                <a:ea typeface="HG丸ｺﾞｼｯｸM-PRO" panose="020F0600000000000000" pitchFamily="50" charset="-128"/>
                <a:cs typeface="Arial" panose="020B0604020202020204" pitchFamily="34" charset="0"/>
              </a:rPr>
              <a:t>ﾀﾞｸﾗﾀｽﾋﾞﾙ</a:t>
            </a:r>
            <a:r>
              <a:rPr kumimoji="0" lang="en-US" altLang="ja-JP" sz="1400" b="1" kern="0" dirty="0" smtClean="0">
                <a:latin typeface="HG丸ｺﾞｼｯｸM-PRO" panose="020F0600000000000000" pitchFamily="50" charset="-128"/>
                <a:ea typeface="HG丸ｺﾞｼｯｸM-PRO" panose="020F0600000000000000" pitchFamily="50" charset="-128"/>
                <a:cs typeface="Arial" panose="020B0604020202020204" pitchFamily="34" charset="0"/>
              </a:rPr>
              <a:t>/</a:t>
            </a:r>
            <a:r>
              <a:rPr kumimoji="0" lang="ja-JP" altLang="en-US" sz="1400" b="1" kern="0" dirty="0" smtClean="0">
                <a:latin typeface="HG丸ｺﾞｼｯｸM-PRO" panose="020F0600000000000000" pitchFamily="50" charset="-128"/>
                <a:ea typeface="HG丸ｺﾞｼｯｸM-PRO" panose="020F0600000000000000" pitchFamily="50" charset="-128"/>
                <a:cs typeface="Arial" panose="020B0604020202020204" pitchFamily="34" charset="0"/>
              </a:rPr>
              <a:t>ｱｽﾅ</a:t>
            </a:r>
            <a:endParaRPr kumimoji="0" lang="en-US" altLang="ja-JP" sz="1400" b="1" kern="0" dirty="0" smtClean="0">
              <a:latin typeface="HG丸ｺﾞｼｯｸM-PRO" panose="020F0600000000000000" pitchFamily="50" charset="-128"/>
              <a:ea typeface="HG丸ｺﾞｼｯｸM-PRO" panose="020F0600000000000000" pitchFamily="50" charset="-128"/>
              <a:cs typeface="Arial" panose="020B0604020202020204" pitchFamily="34" charset="0"/>
            </a:endParaRPr>
          </a:p>
          <a:p>
            <a:pPr algn="ctr" fontAlgn="auto">
              <a:lnSpc>
                <a:spcPct val="90000"/>
              </a:lnSpc>
              <a:spcBef>
                <a:spcPts val="0"/>
              </a:spcBef>
              <a:spcAft>
                <a:spcPts val="0"/>
              </a:spcAft>
              <a:defRPr/>
            </a:pPr>
            <a:r>
              <a:rPr kumimoji="0" lang="ja-JP" altLang="en-US" sz="1400" b="1" kern="0" dirty="0" smtClean="0">
                <a:latin typeface="HG丸ｺﾞｼｯｸM-PRO" panose="020F0600000000000000" pitchFamily="50" charset="-128"/>
                <a:ea typeface="HG丸ｺﾞｼｯｸM-PRO" panose="020F0600000000000000" pitchFamily="50" charset="-128"/>
                <a:cs typeface="Arial" panose="020B0604020202020204" pitchFamily="34" charset="0"/>
              </a:rPr>
              <a:t>ﾌﾟﾚﾋﾞﾙ</a:t>
            </a:r>
            <a:r>
              <a:rPr kumimoji="0" lang="en-US" altLang="ja-JP" sz="1400" b="1" kern="0" dirty="0">
                <a:latin typeface="HG丸ｺﾞｼｯｸM-PRO" panose="020F0600000000000000" pitchFamily="50" charset="-128"/>
                <a:ea typeface="HG丸ｺﾞｼｯｸM-PRO" panose="020F0600000000000000" pitchFamily="50" charset="-128"/>
                <a:cs typeface="Arial" panose="020B0604020202020204" pitchFamily="34" charset="0"/>
              </a:rPr>
              <a:t>/</a:t>
            </a:r>
            <a:r>
              <a:rPr kumimoji="0" lang="ja-JP" altLang="en-US" sz="1400" b="1" kern="0" dirty="0" smtClean="0">
                <a:latin typeface="HG丸ｺﾞｼｯｸM-PRO" panose="020F0600000000000000" pitchFamily="50" charset="-128"/>
                <a:ea typeface="HG丸ｺﾞｼｯｸM-PRO" panose="020F0600000000000000" pitchFamily="50" charset="-128"/>
                <a:cs typeface="Arial" panose="020B0604020202020204" pitchFamily="34" charset="0"/>
              </a:rPr>
              <a:t>ﾍﾞｸﾗﾌﾞﾋﾞﾙ</a:t>
            </a:r>
            <a:endParaRPr kumimoji="0" lang="en-US" altLang="ja-JP" sz="1400" b="1" kern="0"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Tree>
    <p:extLst>
      <p:ext uri="{BB962C8B-B14F-4D97-AF65-F5344CB8AC3E}">
        <p14:creationId xmlns:p14="http://schemas.microsoft.com/office/powerpoint/2010/main" val="3875376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肝臓病教室１">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全てHGP創英角ﾎﾟｯﾌﾟ体">
      <a:majorFont>
        <a:latin typeface="HGP創英角ﾎﾟｯﾌﾟ体"/>
        <a:ea typeface="HGP創英角ﾎﾟｯﾌﾟ体"/>
        <a:cs typeface=""/>
      </a:majorFont>
      <a:minorFont>
        <a:latin typeface="HGP創英角ﾎﾟｯﾌﾟ体"/>
        <a:ea typeface="HGP創英角ﾎﾟｯﾌﾟ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肝臓病教室１" id="{F9EB9749-56BB-4D7E-9C03-945E1EFC10B8}" vid="{E2BFD729-58B8-41A5-9DD1-5DFEEC9C4AE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肝臓病教室１</Template>
  <TotalTime>6572</TotalTime>
  <Words>2186</Words>
  <Application>Microsoft Office PowerPoint</Application>
  <PresentationFormat>画面に合わせる (4:3)</PresentationFormat>
  <Paragraphs>348</Paragraphs>
  <Slides>18</Slides>
  <Notes>13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18</vt:i4>
      </vt:variant>
    </vt:vector>
  </HeadingPairs>
  <TitlesOfParts>
    <vt:vector size="29" baseType="lpstr">
      <vt:lpstr>HGP創英角ﾎﾟｯﾌﾟ体</vt:lpstr>
      <vt:lpstr>HG丸ｺﾞｼｯｸM-PRO</vt:lpstr>
      <vt:lpstr>Meiryo UI</vt:lpstr>
      <vt:lpstr>ＭＳ Ｐゴシック</vt:lpstr>
      <vt:lpstr>ＭＳ Ｐ明朝</vt:lpstr>
      <vt:lpstr>ＭＳ 明朝</vt:lpstr>
      <vt:lpstr>Arial</vt:lpstr>
      <vt:lpstr>Calibri</vt:lpstr>
      <vt:lpstr>Times New Roman</vt:lpstr>
      <vt:lpstr>Wingdings</vt:lpstr>
      <vt:lpstr>肝臓病教室１</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Yuki Morimoto</dc:creator>
  <cp:lastModifiedBy>GA909BDD</cp:lastModifiedBy>
  <cp:revision>276</cp:revision>
  <cp:lastPrinted>2016-06-13T11:49:15Z</cp:lastPrinted>
  <dcterms:created xsi:type="dcterms:W3CDTF">2014-11-10T02:14:12Z</dcterms:created>
  <dcterms:modified xsi:type="dcterms:W3CDTF">2017-02-19T10:15:22Z</dcterms:modified>
</cp:coreProperties>
</file>