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20"/>
  </p:notesMasterIdLst>
  <p:sldIdLst>
    <p:sldId id="279" r:id="rId2"/>
    <p:sldId id="275" r:id="rId3"/>
    <p:sldId id="270" r:id="rId4"/>
    <p:sldId id="259" r:id="rId5"/>
    <p:sldId id="281" r:id="rId6"/>
    <p:sldId id="261" r:id="rId7"/>
    <p:sldId id="278" r:id="rId8"/>
    <p:sldId id="262" r:id="rId9"/>
    <p:sldId id="272" r:id="rId10"/>
    <p:sldId id="258" r:id="rId11"/>
    <p:sldId id="268" r:id="rId12"/>
    <p:sldId id="269" r:id="rId13"/>
    <p:sldId id="273" r:id="rId14"/>
    <p:sldId id="263" r:id="rId15"/>
    <p:sldId id="264" r:id="rId16"/>
    <p:sldId id="266" r:id="rId17"/>
    <p:sldId id="274" r:id="rId18"/>
    <p:sldId id="276" r:id="rId19"/>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1888"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C82"/>
    <a:srgbClr val="FF99FF"/>
    <a:srgbClr val="FF5050"/>
    <a:srgbClr val="FFCC66"/>
    <a:srgbClr val="FF9900"/>
    <a:srgbClr val="DDDDDD"/>
    <a:srgbClr val="669900"/>
    <a:srgbClr val="5F5F5F"/>
    <a:srgbClr val="FF9966"/>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079" autoAdjust="0"/>
  </p:normalViewPr>
  <p:slideViewPr>
    <p:cSldViewPr>
      <p:cViewPr varScale="1">
        <p:scale>
          <a:sx n="83" d="100"/>
          <a:sy n="83" d="100"/>
        </p:scale>
        <p:origin x="108" y="522"/>
      </p:cViewPr>
      <p:guideLst>
        <p:guide orient="horz" pos="1888"/>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ltLang="ja-JP"/>
          </a:p>
        </p:txBody>
      </p:sp>
      <p:sp>
        <p:nvSpPr>
          <p:cNvPr id="71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ltLang="ja-JP"/>
          </a:p>
        </p:txBody>
      </p:sp>
      <p:sp>
        <p:nvSpPr>
          <p:cNvPr id="71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ltLang="ja-JP"/>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04A9108-D2AC-48DB-B411-F771E1DC739B}" type="slidenum">
              <a:rPr lang="en-US" altLang="ja-JP"/>
              <a:pPr/>
              <a:t>‹#›</a:t>
            </a:fld>
            <a:endParaRPr lang="en-US" altLang="ja-JP"/>
          </a:p>
        </p:txBody>
      </p:sp>
    </p:spTree>
    <p:extLst>
      <p:ext uri="{BB962C8B-B14F-4D97-AF65-F5344CB8AC3E}">
        <p14:creationId xmlns:p14="http://schemas.microsoft.com/office/powerpoint/2010/main" val="216856998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04A9108-D2AC-48DB-B411-F771E1DC739B}" type="slidenum">
              <a:rPr lang="en-US" altLang="ja-JP" smtClean="0"/>
              <a:pPr/>
              <a:t>1</a:t>
            </a:fld>
            <a:endParaRPr lang="en-US" altLang="ja-JP"/>
          </a:p>
        </p:txBody>
      </p:sp>
    </p:spTree>
    <p:extLst>
      <p:ext uri="{BB962C8B-B14F-4D97-AF65-F5344CB8AC3E}">
        <p14:creationId xmlns:p14="http://schemas.microsoft.com/office/powerpoint/2010/main" val="1518048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上の握り方では、力が入りすぎるので鉛筆をもつようにすると適度に力が抜けて細かいところまで磨くことができます。</a:t>
            </a:r>
            <a:endParaRPr kumimoji="1" lang="ja-JP" altLang="en-US" dirty="0"/>
          </a:p>
        </p:txBody>
      </p:sp>
      <p:sp>
        <p:nvSpPr>
          <p:cNvPr id="4" name="スライド番号プレースホルダー 3"/>
          <p:cNvSpPr>
            <a:spLocks noGrp="1"/>
          </p:cNvSpPr>
          <p:nvPr>
            <p:ph type="sldNum" sz="quarter" idx="10"/>
          </p:nvPr>
        </p:nvSpPr>
        <p:spPr/>
        <p:txBody>
          <a:bodyPr/>
          <a:lstStyle/>
          <a:p>
            <a:fld id="{404A9108-D2AC-48DB-B411-F771E1DC739B}" type="slidenum">
              <a:rPr lang="en-US" altLang="ja-JP" smtClean="0"/>
              <a:pPr/>
              <a:t>10</a:t>
            </a:fld>
            <a:endParaRPr lang="en-US" altLang="ja-JP"/>
          </a:p>
        </p:txBody>
      </p:sp>
    </p:spTree>
    <p:extLst>
      <p:ext uri="{BB962C8B-B14F-4D97-AF65-F5344CB8AC3E}">
        <p14:creationId xmlns:p14="http://schemas.microsoft.com/office/powerpoint/2010/main" val="557511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04A9108-D2AC-48DB-B411-F771E1DC739B}" type="slidenum">
              <a:rPr lang="en-US" altLang="ja-JP" smtClean="0"/>
              <a:pPr/>
              <a:t>11</a:t>
            </a:fld>
            <a:endParaRPr lang="en-US" altLang="ja-JP"/>
          </a:p>
        </p:txBody>
      </p:sp>
    </p:spTree>
    <p:extLst>
      <p:ext uri="{BB962C8B-B14F-4D97-AF65-F5344CB8AC3E}">
        <p14:creationId xmlns:p14="http://schemas.microsoft.com/office/powerpoint/2010/main" val="23818565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歯ブラシがひらいていたり、やわらかくなると歯垢除去率が４割ダウンすると言われています。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404A9108-D2AC-48DB-B411-F771E1DC739B}" type="slidenum">
              <a:rPr lang="en-US" altLang="ja-JP" smtClean="0"/>
              <a:pPr/>
              <a:t>12</a:t>
            </a:fld>
            <a:endParaRPr lang="en-US" altLang="ja-JP"/>
          </a:p>
        </p:txBody>
      </p:sp>
    </p:spTree>
    <p:extLst>
      <p:ext uri="{BB962C8B-B14F-4D97-AF65-F5344CB8AC3E}">
        <p14:creationId xmlns:p14="http://schemas.microsoft.com/office/powerpoint/2010/main" val="1631632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歯と歯の間や、抜けた歯と歯の間などに使用すると効果的です。</a:t>
            </a:r>
            <a:endParaRPr kumimoji="1" lang="ja-JP" altLang="en-US" dirty="0"/>
          </a:p>
        </p:txBody>
      </p:sp>
      <p:sp>
        <p:nvSpPr>
          <p:cNvPr id="4" name="スライド番号プレースホルダー 3"/>
          <p:cNvSpPr>
            <a:spLocks noGrp="1"/>
          </p:cNvSpPr>
          <p:nvPr>
            <p:ph type="sldNum" sz="quarter" idx="10"/>
          </p:nvPr>
        </p:nvSpPr>
        <p:spPr/>
        <p:txBody>
          <a:bodyPr/>
          <a:lstStyle/>
          <a:p>
            <a:fld id="{404A9108-D2AC-48DB-B411-F771E1DC739B}" type="slidenum">
              <a:rPr lang="en-US" altLang="ja-JP" smtClean="0"/>
              <a:pPr/>
              <a:t>13</a:t>
            </a:fld>
            <a:endParaRPr lang="en-US" altLang="ja-JP"/>
          </a:p>
        </p:txBody>
      </p:sp>
    </p:spTree>
    <p:extLst>
      <p:ext uri="{BB962C8B-B14F-4D97-AF65-F5344CB8AC3E}">
        <p14:creationId xmlns:p14="http://schemas.microsoft.com/office/powerpoint/2010/main" val="3632836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歯ブラシの届かない隙間の少ない歯間部にフロスは適しています。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404A9108-D2AC-48DB-B411-F771E1DC739B}" type="slidenum">
              <a:rPr lang="en-US" altLang="ja-JP" smtClean="0"/>
              <a:pPr/>
              <a:t>14</a:t>
            </a:fld>
            <a:endParaRPr lang="en-US" altLang="ja-JP"/>
          </a:p>
        </p:txBody>
      </p:sp>
    </p:spTree>
    <p:extLst>
      <p:ext uri="{BB962C8B-B14F-4D97-AF65-F5344CB8AC3E}">
        <p14:creationId xmlns:p14="http://schemas.microsoft.com/office/powerpoint/2010/main" val="42482037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歯垢は、歯と歯茎の境や咬み合わせ、下の前歯の裏側などに残りやすい</a:t>
            </a:r>
            <a:endParaRPr kumimoji="1" lang="ja-JP" altLang="en-US" dirty="0"/>
          </a:p>
        </p:txBody>
      </p:sp>
      <p:sp>
        <p:nvSpPr>
          <p:cNvPr id="4" name="スライド番号プレースホルダー 3"/>
          <p:cNvSpPr>
            <a:spLocks noGrp="1"/>
          </p:cNvSpPr>
          <p:nvPr>
            <p:ph type="sldNum" sz="quarter" idx="10"/>
          </p:nvPr>
        </p:nvSpPr>
        <p:spPr/>
        <p:txBody>
          <a:bodyPr/>
          <a:lstStyle/>
          <a:p>
            <a:fld id="{404A9108-D2AC-48DB-B411-F771E1DC739B}" type="slidenum">
              <a:rPr lang="en-US" altLang="ja-JP" smtClean="0"/>
              <a:pPr/>
              <a:t>15</a:t>
            </a:fld>
            <a:endParaRPr lang="en-US" altLang="ja-JP"/>
          </a:p>
        </p:txBody>
      </p:sp>
    </p:spTree>
    <p:extLst>
      <p:ext uri="{BB962C8B-B14F-4D97-AF65-F5344CB8AC3E}">
        <p14:creationId xmlns:p14="http://schemas.microsoft.com/office/powerpoint/2010/main" val="35980884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肝臓病も歯周病も生活習慣病です。規則正しい生活、運動、お口のケアをすることで病気を防ぐことができます。</a:t>
            </a:r>
            <a:endParaRPr kumimoji="1" lang="ja-JP" altLang="en-US" dirty="0"/>
          </a:p>
        </p:txBody>
      </p:sp>
      <p:sp>
        <p:nvSpPr>
          <p:cNvPr id="4" name="スライド番号プレースホルダー 3"/>
          <p:cNvSpPr>
            <a:spLocks noGrp="1"/>
          </p:cNvSpPr>
          <p:nvPr>
            <p:ph type="sldNum" sz="quarter" idx="10"/>
          </p:nvPr>
        </p:nvSpPr>
        <p:spPr/>
        <p:txBody>
          <a:bodyPr/>
          <a:lstStyle/>
          <a:p>
            <a:fld id="{404A9108-D2AC-48DB-B411-F771E1DC739B}" type="slidenum">
              <a:rPr lang="en-US" altLang="ja-JP" smtClean="0"/>
              <a:pPr/>
              <a:t>16</a:t>
            </a:fld>
            <a:endParaRPr lang="en-US" altLang="ja-JP"/>
          </a:p>
        </p:txBody>
      </p:sp>
    </p:spTree>
    <p:extLst>
      <p:ext uri="{BB962C8B-B14F-4D97-AF65-F5344CB8AC3E}">
        <p14:creationId xmlns:p14="http://schemas.microsoft.com/office/powerpoint/2010/main" val="35959041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肝臓病も歯周病も生活習慣病です。規則正しい生活、運動、お口のケアをすることで病気を防ぐことができます。</a:t>
            </a:r>
            <a:endParaRPr kumimoji="1" lang="ja-JP" altLang="en-US" dirty="0"/>
          </a:p>
        </p:txBody>
      </p:sp>
      <p:sp>
        <p:nvSpPr>
          <p:cNvPr id="4" name="スライド番号プレースホルダー 3"/>
          <p:cNvSpPr>
            <a:spLocks noGrp="1"/>
          </p:cNvSpPr>
          <p:nvPr>
            <p:ph type="sldNum" sz="quarter" idx="10"/>
          </p:nvPr>
        </p:nvSpPr>
        <p:spPr/>
        <p:txBody>
          <a:bodyPr/>
          <a:lstStyle/>
          <a:p>
            <a:fld id="{404A9108-D2AC-48DB-B411-F771E1DC739B}" type="slidenum">
              <a:rPr lang="en-US" altLang="ja-JP" smtClean="0"/>
              <a:pPr/>
              <a:t>17</a:t>
            </a:fld>
            <a:endParaRPr lang="en-US" altLang="ja-JP"/>
          </a:p>
        </p:txBody>
      </p:sp>
    </p:spTree>
    <p:extLst>
      <p:ext uri="{BB962C8B-B14F-4D97-AF65-F5344CB8AC3E}">
        <p14:creationId xmlns:p14="http://schemas.microsoft.com/office/powerpoint/2010/main" val="959315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04A9108-D2AC-48DB-B411-F771E1DC739B}" type="slidenum">
              <a:rPr lang="en-US" altLang="ja-JP" smtClean="0"/>
              <a:pPr/>
              <a:t>2</a:t>
            </a:fld>
            <a:endParaRPr lang="en-US" altLang="ja-JP"/>
          </a:p>
        </p:txBody>
      </p:sp>
    </p:spTree>
    <p:extLst>
      <p:ext uri="{BB962C8B-B14F-4D97-AF65-F5344CB8AC3E}">
        <p14:creationId xmlns:p14="http://schemas.microsoft.com/office/powerpoint/2010/main" val="3114753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ご家庭でのセルフケアと定期的に歯科医院でプロフェッショナルケアをおこなうことで全身疾患に及ぼす影響が少なくなります。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404A9108-D2AC-48DB-B411-F771E1DC739B}" type="slidenum">
              <a:rPr lang="en-US" altLang="ja-JP" smtClean="0"/>
              <a:pPr/>
              <a:t>3</a:t>
            </a:fld>
            <a:endParaRPr lang="en-US" altLang="ja-JP"/>
          </a:p>
        </p:txBody>
      </p:sp>
    </p:spTree>
    <p:extLst>
      <p:ext uri="{BB962C8B-B14F-4D97-AF65-F5344CB8AC3E}">
        <p14:creationId xmlns:p14="http://schemas.microsoft.com/office/powerpoint/2010/main" val="1583794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04A9108-D2AC-48DB-B411-F771E1DC739B}" type="slidenum">
              <a:rPr lang="en-US" altLang="ja-JP" smtClean="0"/>
              <a:pPr/>
              <a:t>4</a:t>
            </a:fld>
            <a:endParaRPr lang="en-US" altLang="ja-JP"/>
          </a:p>
        </p:txBody>
      </p:sp>
    </p:spTree>
    <p:extLst>
      <p:ext uri="{BB962C8B-B14F-4D97-AF65-F5344CB8AC3E}">
        <p14:creationId xmlns:p14="http://schemas.microsoft.com/office/powerpoint/2010/main" val="15186730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04A9108-D2AC-48DB-B411-F771E1DC739B}" type="slidenum">
              <a:rPr lang="en-US" altLang="ja-JP" smtClean="0"/>
              <a:pPr/>
              <a:t>5</a:t>
            </a:fld>
            <a:endParaRPr lang="en-US" altLang="ja-JP"/>
          </a:p>
        </p:txBody>
      </p:sp>
    </p:spTree>
    <p:extLst>
      <p:ext uri="{BB962C8B-B14F-4D97-AF65-F5344CB8AC3E}">
        <p14:creationId xmlns:p14="http://schemas.microsoft.com/office/powerpoint/2010/main" val="2412642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04A9108-D2AC-48DB-B411-F771E1DC739B}" type="slidenum">
              <a:rPr lang="en-US" altLang="ja-JP" smtClean="0"/>
              <a:pPr/>
              <a:t>6</a:t>
            </a:fld>
            <a:endParaRPr lang="en-US" altLang="ja-JP"/>
          </a:p>
        </p:txBody>
      </p:sp>
    </p:spTree>
    <p:extLst>
      <p:ext uri="{BB962C8B-B14F-4D97-AF65-F5344CB8AC3E}">
        <p14:creationId xmlns:p14="http://schemas.microsoft.com/office/powerpoint/2010/main" val="27222154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肝臓病にかかると、唾液量減少や薬の影響によりむし歯になりやすかったり、歯を抜いたりする治療が難しくなります。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404A9108-D2AC-48DB-B411-F771E1DC739B}" type="slidenum">
              <a:rPr lang="en-US" altLang="ja-JP" smtClean="0"/>
              <a:pPr/>
              <a:t>7</a:t>
            </a:fld>
            <a:endParaRPr lang="en-US" altLang="ja-JP"/>
          </a:p>
        </p:txBody>
      </p:sp>
    </p:spTree>
    <p:extLst>
      <p:ext uri="{BB962C8B-B14F-4D97-AF65-F5344CB8AC3E}">
        <p14:creationId xmlns:p14="http://schemas.microsoft.com/office/powerpoint/2010/main" val="2304244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t>歯周病菌は腫れた歯肉から容易に血管内に侵入し、全身に回ります。細菌は死滅しますが細菌の持つ毒素は残って全身に影響を及ぼします。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404A9108-D2AC-48DB-B411-F771E1DC739B}" type="slidenum">
              <a:rPr lang="en-US" altLang="ja-JP" smtClean="0"/>
              <a:pPr/>
              <a:t>8</a:t>
            </a:fld>
            <a:endParaRPr lang="en-US" altLang="ja-JP"/>
          </a:p>
        </p:txBody>
      </p:sp>
    </p:spTree>
    <p:extLst>
      <p:ext uri="{BB962C8B-B14F-4D97-AF65-F5344CB8AC3E}">
        <p14:creationId xmlns:p14="http://schemas.microsoft.com/office/powerpoint/2010/main" val="19442410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歯ブラシのヘッドの部分は大きすぎると奥歯まで届きにくく磨けないのでコンパクトな歯ブラシを選ぶようにしましょう。</a:t>
            </a:r>
            <a:endParaRPr kumimoji="1" lang="ja-JP" altLang="en-US" dirty="0"/>
          </a:p>
        </p:txBody>
      </p:sp>
      <p:sp>
        <p:nvSpPr>
          <p:cNvPr id="4" name="スライド番号プレースホルダー 3"/>
          <p:cNvSpPr>
            <a:spLocks noGrp="1"/>
          </p:cNvSpPr>
          <p:nvPr>
            <p:ph type="sldNum" sz="quarter" idx="10"/>
          </p:nvPr>
        </p:nvSpPr>
        <p:spPr/>
        <p:txBody>
          <a:bodyPr/>
          <a:lstStyle/>
          <a:p>
            <a:fld id="{404A9108-D2AC-48DB-B411-F771E1DC739B}" type="slidenum">
              <a:rPr lang="en-US" altLang="ja-JP" smtClean="0"/>
              <a:pPr/>
              <a:t>9</a:t>
            </a:fld>
            <a:endParaRPr lang="en-US" altLang="ja-JP"/>
          </a:p>
        </p:txBody>
      </p:sp>
    </p:spTree>
    <p:extLst>
      <p:ext uri="{BB962C8B-B14F-4D97-AF65-F5344CB8AC3E}">
        <p14:creationId xmlns:p14="http://schemas.microsoft.com/office/powerpoint/2010/main" val="1098955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3079" name="Rectangle 7"/>
          <p:cNvSpPr>
            <a:spLocks noChangeArrowheads="1"/>
          </p:cNvSpPr>
          <p:nvPr/>
        </p:nvSpPr>
        <p:spPr bwMode="auto">
          <a:xfrm rot="10800000">
            <a:off x="0" y="5876925"/>
            <a:ext cx="9144000" cy="981075"/>
          </a:xfrm>
          <a:prstGeom prst="rect">
            <a:avLst/>
          </a:prstGeom>
          <a:gradFill rotWithShape="1">
            <a:gsLst>
              <a:gs pos="0">
                <a:srgbClr val="FF9966"/>
              </a:gs>
              <a:gs pos="100000">
                <a:srgbClr val="FF9966">
                  <a:gamma/>
                  <a:tint val="73725"/>
                  <a:invGamma/>
                </a:srgbClr>
              </a:gs>
            </a:gsLst>
            <a:lin ang="5400000" scaled="1"/>
          </a:gradFill>
          <a:ln w="9525" algn="ctr">
            <a:noFill/>
            <a:miter lim="800000"/>
            <a:headEnd/>
            <a:tailEnd/>
          </a:ln>
          <a:effectLst/>
        </p:spPr>
        <p:txBody>
          <a:bodyPr wrap="none" anchor="ctr"/>
          <a:lstStyle/>
          <a:p>
            <a:endParaRPr lang="ja-JP" altLang="en-US"/>
          </a:p>
        </p:txBody>
      </p:sp>
      <p:sp>
        <p:nvSpPr>
          <p:cNvPr id="3074" name="Rectangle 2"/>
          <p:cNvSpPr>
            <a:spLocks noGrp="1" noChangeArrowheads="1"/>
          </p:cNvSpPr>
          <p:nvPr>
            <p:ph type="ctrTitle"/>
          </p:nvPr>
        </p:nvSpPr>
        <p:spPr>
          <a:xfrm>
            <a:off x="685800" y="2130425"/>
            <a:ext cx="7772400" cy="1470025"/>
          </a:xfrm>
        </p:spPr>
        <p:txBody>
          <a:bodyPr/>
          <a:lstStyle>
            <a:lvl1pPr>
              <a:defRPr sz="4400" b="0">
                <a:effectLst/>
              </a:defRPr>
            </a:lvl1pPr>
          </a:lstStyle>
          <a:p>
            <a:r>
              <a:rPr lang="ja-JP" altLang="en-US" dirty="0" smtClean="0"/>
              <a:t>マスタ タイトルの書式設定</a:t>
            </a:r>
            <a:endParaRPr lang="ja-JP" altLang="en-US" dirty="0"/>
          </a:p>
        </p:txBody>
      </p:sp>
      <p:sp>
        <p:nvSpPr>
          <p:cNvPr id="3075" name="Rectangle 3"/>
          <p:cNvSpPr>
            <a:spLocks noGrp="1" noChangeArrowheads="1"/>
          </p:cNvSpPr>
          <p:nvPr>
            <p:ph type="subTitle" idx="1"/>
          </p:nvPr>
        </p:nvSpPr>
        <p:spPr>
          <a:xfrm>
            <a:off x="1371600" y="3716338"/>
            <a:ext cx="6400800" cy="792162"/>
          </a:xfrm>
        </p:spPr>
        <p:txBody>
          <a:bodyPr/>
          <a:lstStyle>
            <a:lvl1pPr marL="0" indent="0" algn="ctr">
              <a:buFontTx/>
              <a:buNone/>
              <a:defRPr sz="2400">
                <a:solidFill>
                  <a:schemeClr val="bg2"/>
                </a:solidFill>
              </a:defRPr>
            </a:lvl1pPr>
          </a:lstStyle>
          <a:p>
            <a:r>
              <a:rPr lang="ja-JP" altLang="en-US" smtClean="0"/>
              <a:t>マスタ サブタイトルの書式設定</a:t>
            </a:r>
            <a:endParaRPr lang="ja-JP" altLang="en-US"/>
          </a:p>
        </p:txBody>
      </p:sp>
      <p:sp>
        <p:nvSpPr>
          <p:cNvPr id="3077" name="Rectangle 5"/>
          <p:cNvSpPr>
            <a:spLocks noGrp="1" noChangeArrowheads="1"/>
          </p:cNvSpPr>
          <p:nvPr>
            <p:ph type="ftr" sz="quarter" idx="3"/>
          </p:nvPr>
        </p:nvSpPr>
        <p:spPr>
          <a:xfrm>
            <a:off x="5780088" y="6329363"/>
            <a:ext cx="2895600" cy="268287"/>
          </a:xfrm>
        </p:spPr>
        <p:txBody>
          <a:bodyPr/>
          <a:lstStyle>
            <a:lvl1pPr algn="r">
              <a:defRPr/>
            </a:lvl1pPr>
          </a:lstStyle>
          <a:p>
            <a:endParaRPr lang="en-US" altLang="ja-JP"/>
          </a:p>
        </p:txBody>
      </p:sp>
      <p:sp>
        <p:nvSpPr>
          <p:cNvPr id="7" name="テキスト ボックス 6"/>
          <p:cNvSpPr txBox="1"/>
          <p:nvPr userDrawn="1"/>
        </p:nvSpPr>
        <p:spPr>
          <a:xfrm>
            <a:off x="107801" y="6381328"/>
            <a:ext cx="7848575" cy="461665"/>
          </a:xfrm>
          <a:prstGeom prst="rect">
            <a:avLst/>
          </a:prstGeom>
          <a:noFill/>
        </p:spPr>
        <p:txBody>
          <a:bodyPr wrap="square">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ja-JP" sz="2400" dirty="0">
                <a:solidFill>
                  <a:schemeClr val="bg1">
                    <a:lumMod val="85000"/>
                  </a:schemeClr>
                </a:solidFill>
                <a:ea typeface="ＭＳ Ｐゴシック" pitchFamily="50" charset="-128"/>
              </a:rPr>
              <a:t>Okayama </a:t>
            </a:r>
            <a:r>
              <a:rPr lang="en-US" altLang="ja-JP" sz="2400" dirty="0" smtClean="0">
                <a:solidFill>
                  <a:schemeClr val="bg1">
                    <a:lumMod val="85000"/>
                  </a:schemeClr>
                </a:solidFill>
                <a:ea typeface="ＭＳ Ｐゴシック" pitchFamily="50" charset="-128"/>
              </a:rPr>
              <a:t>University Hospital Division </a:t>
            </a:r>
            <a:r>
              <a:rPr lang="en-US" altLang="ja-JP" sz="2400" dirty="0">
                <a:solidFill>
                  <a:schemeClr val="bg1">
                    <a:lumMod val="85000"/>
                  </a:schemeClr>
                </a:solidFill>
                <a:ea typeface="ＭＳ Ｐゴシック" pitchFamily="50" charset="-128"/>
              </a:rPr>
              <a:t>of </a:t>
            </a:r>
            <a:r>
              <a:rPr lang="en-US" altLang="ja-JP" sz="2400" dirty="0" smtClean="0">
                <a:solidFill>
                  <a:schemeClr val="bg1">
                    <a:lumMod val="85000"/>
                  </a:schemeClr>
                </a:solidFill>
                <a:ea typeface="ＭＳ Ｐゴシック" pitchFamily="50" charset="-128"/>
              </a:rPr>
              <a:t>Dental </a:t>
            </a:r>
            <a:r>
              <a:rPr lang="en-US" altLang="ja-JP" sz="2400" dirty="0" err="1" smtClean="0">
                <a:solidFill>
                  <a:schemeClr val="bg1">
                    <a:lumMod val="85000"/>
                  </a:schemeClr>
                </a:solidFill>
                <a:ea typeface="ＭＳ Ｐゴシック" pitchFamily="50" charset="-128"/>
              </a:rPr>
              <a:t>ygienist</a:t>
            </a:r>
            <a:endParaRPr lang="ja-JP" altLang="en-US" sz="2400" dirty="0">
              <a:solidFill>
                <a:schemeClr val="bg1">
                  <a:lumMod val="85000"/>
                </a:schemeClr>
              </a:solidFill>
              <a:ea typeface="ＭＳ Ｐゴシック" pitchFamily="50" charset="-128"/>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effectLst/>
              </a:defRPr>
            </a:lvl1p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xfrm>
            <a:off x="250825" y="6453188"/>
            <a:ext cx="2133600" cy="268287"/>
          </a:xfrm>
          <a:prstGeom prst="rect">
            <a:avLst/>
          </a:prstGeom>
        </p:spPr>
        <p:txBody>
          <a:bodyPr/>
          <a:lstStyle>
            <a:lvl1pPr>
              <a:defRPr/>
            </a:lvl1pPr>
          </a:lstStyle>
          <a:p>
            <a:fld id="{CFEDEBFF-EA91-476D-8B9F-BB13A2EC3ACA}" type="datetime1">
              <a:rPr lang="ja-JP" altLang="en-US"/>
              <a:pPr/>
              <a:t>2017/2/22</a:t>
            </a:fld>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58B2CDFB-353C-492E-80F9-34083A6886EB}"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15138" y="130175"/>
            <a:ext cx="2239962" cy="5819775"/>
          </a:xfrm>
        </p:spPr>
        <p:txBody>
          <a:bodyPr vert="eaVert"/>
          <a:lstStyle>
            <a:lvl1pPr>
              <a:defRPr>
                <a:effectLst/>
              </a:defRPr>
            </a:lvl1pPr>
          </a:lstStyle>
          <a:p>
            <a:r>
              <a:rPr lang="ja-JP" altLang="en-US" dirty="0" smtClean="0"/>
              <a:t>マスタ タイトルの書式設定</a:t>
            </a:r>
            <a:endParaRPr lang="ja-JP" altLang="en-US" dirty="0"/>
          </a:p>
        </p:txBody>
      </p:sp>
      <p:sp>
        <p:nvSpPr>
          <p:cNvPr id="3" name="縦書きテキスト プレースホルダ 2"/>
          <p:cNvSpPr>
            <a:spLocks noGrp="1"/>
          </p:cNvSpPr>
          <p:nvPr>
            <p:ph type="body" orient="vert" idx="1"/>
          </p:nvPr>
        </p:nvSpPr>
        <p:spPr>
          <a:xfrm>
            <a:off x="90488" y="130175"/>
            <a:ext cx="6572250" cy="5819775"/>
          </a:xfrm>
        </p:spPr>
        <p:txBody>
          <a:bodyPr vert="eaVert"/>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日付プレースホルダ 3"/>
          <p:cNvSpPr>
            <a:spLocks noGrp="1"/>
          </p:cNvSpPr>
          <p:nvPr>
            <p:ph type="dt" sz="half" idx="10"/>
          </p:nvPr>
        </p:nvSpPr>
        <p:spPr>
          <a:xfrm>
            <a:off x="250825" y="6453188"/>
            <a:ext cx="2133600" cy="268287"/>
          </a:xfrm>
          <a:prstGeom prst="rect">
            <a:avLst/>
          </a:prstGeom>
        </p:spPr>
        <p:txBody>
          <a:bodyPr/>
          <a:lstStyle>
            <a:lvl1pPr>
              <a:defRPr/>
            </a:lvl1pPr>
          </a:lstStyle>
          <a:p>
            <a:fld id="{B71B2C2C-5674-4905-8286-13A95C1B602B}" type="datetime1">
              <a:rPr lang="ja-JP" altLang="en-US"/>
              <a:pPr/>
              <a:t>2017/2/22</a:t>
            </a:fld>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56FB596A-6E43-4530-A668-7DE8BE83DCBC}"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sz="3600">
                <a:effectLst/>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日付プレースホルダ 3"/>
          <p:cNvSpPr>
            <a:spLocks noGrp="1"/>
          </p:cNvSpPr>
          <p:nvPr>
            <p:ph type="dt" sz="half" idx="10"/>
          </p:nvPr>
        </p:nvSpPr>
        <p:spPr>
          <a:xfrm>
            <a:off x="250825" y="6165850"/>
            <a:ext cx="2133600" cy="268287"/>
          </a:xfrm>
          <a:prstGeom prst="rect">
            <a:avLst/>
          </a:prstGeom>
        </p:spPr>
        <p:txBody>
          <a:bodyPr/>
          <a:lstStyle>
            <a:lvl1pPr>
              <a:defRPr/>
            </a:lvl1pPr>
          </a:lstStyle>
          <a:p>
            <a:fld id="{16F4B390-1411-40F6-859F-CC4E9519FE74}" type="datetime1">
              <a:rPr lang="ja-JP" altLang="en-US"/>
              <a:pPr/>
              <a:t>2017/2/22</a:t>
            </a:fld>
            <a:endParaRPr lang="en-US" altLang="ja-JP"/>
          </a:p>
        </p:txBody>
      </p:sp>
      <p:sp>
        <p:nvSpPr>
          <p:cNvPr id="5" name="フッター プレースホルダ 4"/>
          <p:cNvSpPr>
            <a:spLocks noGrp="1"/>
          </p:cNvSpPr>
          <p:nvPr>
            <p:ph type="ftr" sz="quarter" idx="11"/>
          </p:nvPr>
        </p:nvSpPr>
        <p:spPr>
          <a:xfrm>
            <a:off x="3124200" y="6161677"/>
            <a:ext cx="2895600" cy="268287"/>
          </a:xfrm>
        </p:spPr>
        <p:txBody>
          <a:bodyPr/>
          <a:lstStyle>
            <a:lvl1pPr>
              <a:defRPr/>
            </a:lvl1pPr>
          </a:lstStyle>
          <a:p>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fld id="{D7EDE603-10B9-4869-BBDE-B1E83E65D918}" type="slidenum">
              <a:rPr lang="en-US" altLang="ja-JP"/>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0" cap="all">
                <a:effectLst/>
              </a:defRPr>
            </a:lvl1pPr>
          </a:lstStyle>
          <a:p>
            <a:r>
              <a:rPr lang="ja-JP" altLang="en-US" dirty="0" smtClean="0"/>
              <a:t>マスタ タイトルの書式設定</a:t>
            </a:r>
            <a:endParaRPr lang="ja-JP" altLang="en-US" dirty="0"/>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a:xfrm>
            <a:off x="250825" y="6453188"/>
            <a:ext cx="2133600" cy="268287"/>
          </a:xfrm>
          <a:prstGeom prst="rect">
            <a:avLst/>
          </a:prstGeom>
        </p:spPr>
        <p:txBody>
          <a:bodyPr/>
          <a:lstStyle>
            <a:lvl1pPr>
              <a:defRPr/>
            </a:lvl1pPr>
          </a:lstStyle>
          <a:p>
            <a:fld id="{897A4AA4-5003-4AD0-95FC-01FE675C2A2E}" type="datetime1">
              <a:rPr lang="ja-JP" altLang="en-US"/>
              <a:pPr/>
              <a:t>2017/2/22</a:t>
            </a:fld>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B4823680-1040-4336-BD6E-CA628F73832D}" type="slidenum">
              <a:rPr lang="en-US" altLang="ja-JP"/>
              <a:pPr/>
              <a:t>‹#›</a:t>
            </a:fld>
            <a:endParaRPr lang="en-US" altLang="ja-JP"/>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effectLst/>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sz="half" idx="1"/>
          </p:nvPr>
        </p:nvSpPr>
        <p:spPr>
          <a:xfrm>
            <a:off x="457200" y="908050"/>
            <a:ext cx="4038600" cy="5041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908050"/>
            <a:ext cx="4038600" cy="5041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a:xfrm>
            <a:off x="250825" y="6453188"/>
            <a:ext cx="2133600" cy="268287"/>
          </a:xfrm>
          <a:prstGeom prst="rect">
            <a:avLst/>
          </a:prstGeom>
        </p:spPr>
        <p:txBody>
          <a:bodyPr/>
          <a:lstStyle>
            <a:lvl1pPr>
              <a:defRPr/>
            </a:lvl1pPr>
          </a:lstStyle>
          <a:p>
            <a:fld id="{976FEE2F-C34C-4564-946E-774E516E93B1}" type="datetime1">
              <a:rPr lang="ja-JP" altLang="en-US"/>
              <a:pPr/>
              <a:t>2017/2/22</a:t>
            </a:fld>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dirty="0"/>
          </a:p>
        </p:txBody>
      </p:sp>
      <p:sp>
        <p:nvSpPr>
          <p:cNvPr id="7" name="スライド番号プレースホルダ 6"/>
          <p:cNvSpPr>
            <a:spLocks noGrp="1"/>
          </p:cNvSpPr>
          <p:nvPr>
            <p:ph type="sldNum" sz="quarter" idx="12"/>
          </p:nvPr>
        </p:nvSpPr>
        <p:spPr/>
        <p:txBody>
          <a:bodyPr/>
          <a:lstStyle>
            <a:lvl1pPr>
              <a:defRPr/>
            </a:lvl1pPr>
          </a:lstStyle>
          <a:p>
            <a:fld id="{8B5052E5-2A91-43A4-968C-732EF6CEBA24}" type="slidenum">
              <a:rPr lang="en-US" altLang="ja-JP"/>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effectLst/>
              </a:defRPr>
            </a:lvl1pPr>
          </a:lstStyle>
          <a:p>
            <a:r>
              <a:rPr lang="ja-JP" altLang="en-US" dirty="0" smtClean="0"/>
              <a:t>マスタ タイトルの書式設定</a:t>
            </a:r>
            <a:endParaRPr lang="ja-JP" altLang="en-US" dirty="0"/>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a:xfrm>
            <a:off x="250825" y="6453188"/>
            <a:ext cx="2133600" cy="268287"/>
          </a:xfrm>
          <a:prstGeom prst="rect">
            <a:avLst/>
          </a:prstGeom>
        </p:spPr>
        <p:txBody>
          <a:bodyPr/>
          <a:lstStyle>
            <a:lvl1pPr>
              <a:defRPr/>
            </a:lvl1pPr>
          </a:lstStyle>
          <a:p>
            <a:fld id="{5EFB9DAD-8898-4D8D-9441-2C2087DE6352}" type="datetime1">
              <a:rPr lang="ja-JP" altLang="en-US"/>
              <a:pPr/>
              <a:t>2017/2/22</a:t>
            </a:fld>
            <a:endParaRPr lang="en-US" altLang="ja-JP"/>
          </a:p>
        </p:txBody>
      </p:sp>
      <p:sp>
        <p:nvSpPr>
          <p:cNvPr id="8" name="フッター プレースホルダ 7"/>
          <p:cNvSpPr>
            <a:spLocks noGrp="1"/>
          </p:cNvSpPr>
          <p:nvPr>
            <p:ph type="ftr" sz="quarter" idx="11"/>
          </p:nvPr>
        </p:nvSpPr>
        <p:spPr/>
        <p:txBody>
          <a:bodyPr/>
          <a:lstStyle>
            <a:lvl1pPr>
              <a:defRPr/>
            </a:lvl1pPr>
          </a:lstStyle>
          <a:p>
            <a:endParaRPr lang="en-US" altLang="ja-JP"/>
          </a:p>
        </p:txBody>
      </p:sp>
      <p:sp>
        <p:nvSpPr>
          <p:cNvPr id="9" name="スライド番号プレースホルダ 8"/>
          <p:cNvSpPr>
            <a:spLocks noGrp="1"/>
          </p:cNvSpPr>
          <p:nvPr>
            <p:ph type="sldNum" sz="quarter" idx="12"/>
          </p:nvPr>
        </p:nvSpPr>
        <p:spPr/>
        <p:txBody>
          <a:bodyPr/>
          <a:lstStyle>
            <a:lvl1pPr>
              <a:defRPr/>
            </a:lvl1pPr>
          </a:lstStyle>
          <a:p>
            <a:fld id="{32E85EF5-35B5-40E0-B6EE-66CDCDAAA4AE}" type="slidenum">
              <a:rPr lang="en-US" altLang="ja-JP"/>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effectLst/>
              </a:defRPr>
            </a:lvl1pPr>
          </a:lstStyle>
          <a:p>
            <a:r>
              <a:rPr lang="ja-JP" altLang="en-US" dirty="0" smtClean="0"/>
              <a:t>マスタ タイトルの書式設定</a:t>
            </a:r>
            <a:endParaRPr lang="ja-JP" altLang="en-US" dirty="0"/>
          </a:p>
        </p:txBody>
      </p:sp>
      <p:sp>
        <p:nvSpPr>
          <p:cNvPr id="3" name="日付プレースホルダ 2"/>
          <p:cNvSpPr>
            <a:spLocks noGrp="1"/>
          </p:cNvSpPr>
          <p:nvPr>
            <p:ph type="dt" sz="half" idx="10"/>
          </p:nvPr>
        </p:nvSpPr>
        <p:spPr>
          <a:xfrm>
            <a:off x="250825" y="6184901"/>
            <a:ext cx="2133600" cy="268287"/>
          </a:xfrm>
          <a:prstGeom prst="rect">
            <a:avLst/>
          </a:prstGeom>
        </p:spPr>
        <p:txBody>
          <a:bodyPr/>
          <a:lstStyle>
            <a:lvl1pPr>
              <a:defRPr/>
            </a:lvl1pPr>
          </a:lstStyle>
          <a:p>
            <a:fld id="{F51BA924-46F4-4030-9139-32159C7954FF}" type="datetime1">
              <a:rPr lang="ja-JP" altLang="en-US"/>
              <a:pPr/>
              <a:t>2017/2/22</a:t>
            </a:fld>
            <a:endParaRPr lang="en-US" altLang="ja-JP"/>
          </a:p>
        </p:txBody>
      </p:sp>
      <p:sp>
        <p:nvSpPr>
          <p:cNvPr id="4" name="フッター プレースホルダ 3"/>
          <p:cNvSpPr>
            <a:spLocks noGrp="1"/>
          </p:cNvSpPr>
          <p:nvPr>
            <p:ph type="ftr" sz="quarter" idx="11"/>
          </p:nvPr>
        </p:nvSpPr>
        <p:spPr/>
        <p:txBody>
          <a:bodyPr/>
          <a:lstStyle>
            <a:lvl1pPr>
              <a:defRPr/>
            </a:lvl1pPr>
          </a:lstStyle>
          <a:p>
            <a:endParaRPr lang="en-US" altLang="ja-JP"/>
          </a:p>
        </p:txBody>
      </p:sp>
      <p:sp>
        <p:nvSpPr>
          <p:cNvPr id="5" name="スライド番号プレースホルダ 4"/>
          <p:cNvSpPr>
            <a:spLocks noGrp="1"/>
          </p:cNvSpPr>
          <p:nvPr>
            <p:ph type="sldNum" sz="quarter" idx="12"/>
          </p:nvPr>
        </p:nvSpPr>
        <p:spPr/>
        <p:txBody>
          <a:bodyPr/>
          <a:lstStyle>
            <a:lvl1pPr>
              <a:defRPr/>
            </a:lvl1pPr>
          </a:lstStyle>
          <a:p>
            <a:fld id="{30377B9C-C9A6-406B-9263-BCDF6C88A903}" type="slidenum">
              <a:rPr lang="en-US" altLang="ja-JP"/>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250825" y="6453188"/>
            <a:ext cx="2133600" cy="268287"/>
          </a:xfrm>
          <a:prstGeom prst="rect">
            <a:avLst/>
          </a:prstGeom>
        </p:spPr>
        <p:txBody>
          <a:bodyPr/>
          <a:lstStyle>
            <a:lvl1pPr>
              <a:defRPr/>
            </a:lvl1pPr>
          </a:lstStyle>
          <a:p>
            <a:fld id="{EE341933-6F8B-42D3-90B0-51CF40057F4C}" type="datetime1">
              <a:rPr lang="ja-JP" altLang="en-US"/>
              <a:pPr/>
              <a:t>2017/2/22</a:t>
            </a:fld>
            <a:endParaRPr lang="en-US" altLang="ja-JP"/>
          </a:p>
        </p:txBody>
      </p:sp>
      <p:sp>
        <p:nvSpPr>
          <p:cNvPr id="3" name="フッター プレースホルダ 2"/>
          <p:cNvSpPr>
            <a:spLocks noGrp="1"/>
          </p:cNvSpPr>
          <p:nvPr>
            <p:ph type="ftr" sz="quarter" idx="11"/>
          </p:nvPr>
        </p:nvSpPr>
        <p:spPr/>
        <p:txBody>
          <a:bodyPr/>
          <a:lstStyle>
            <a:lvl1pPr>
              <a:defRPr/>
            </a:lvl1pPr>
          </a:lstStyle>
          <a:p>
            <a:endParaRPr lang="en-US" altLang="ja-JP"/>
          </a:p>
        </p:txBody>
      </p:sp>
      <p:sp>
        <p:nvSpPr>
          <p:cNvPr id="4" name="スライド番号プレースホルダ 3"/>
          <p:cNvSpPr>
            <a:spLocks noGrp="1"/>
          </p:cNvSpPr>
          <p:nvPr>
            <p:ph type="sldNum" sz="quarter" idx="12"/>
          </p:nvPr>
        </p:nvSpPr>
        <p:spPr/>
        <p:txBody>
          <a:bodyPr/>
          <a:lstStyle>
            <a:lvl1pPr>
              <a:defRPr/>
            </a:lvl1pPr>
          </a:lstStyle>
          <a:p>
            <a:fld id="{166C963B-8E72-484C-AA38-8DE2736B9BD3}" type="slidenum">
              <a:rPr lang="en-US" altLang="ja-JP"/>
              <a:pPr/>
              <a:t>‹#›</a:t>
            </a:fld>
            <a:endParaRPr lang="en-US" altLang="ja-JP"/>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0">
                <a:effectLst/>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a:xfrm>
            <a:off x="250825" y="6453188"/>
            <a:ext cx="2133600" cy="268287"/>
          </a:xfrm>
          <a:prstGeom prst="rect">
            <a:avLst/>
          </a:prstGeom>
        </p:spPr>
        <p:txBody>
          <a:bodyPr/>
          <a:lstStyle>
            <a:lvl1pPr>
              <a:defRPr/>
            </a:lvl1pPr>
          </a:lstStyle>
          <a:p>
            <a:fld id="{4FC6F5DD-8E73-45EF-9E49-592E371BEFCE}" type="datetime1">
              <a:rPr lang="ja-JP" altLang="en-US"/>
              <a:pPr/>
              <a:t>2017/2/22</a:t>
            </a:fld>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CC77E3EA-21D2-44C2-80B1-B5AE871C230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0">
                <a:effectLst/>
              </a:defRPr>
            </a:lvl1pPr>
          </a:lstStyle>
          <a:p>
            <a:r>
              <a:rPr lang="ja-JP" altLang="en-US" dirty="0" smtClean="0"/>
              <a:t>マスタ タイトルの書式設定</a:t>
            </a:r>
            <a:endParaRPr lang="ja-JP" altLang="en-US" dirty="0"/>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a:xfrm>
            <a:off x="250825" y="6453188"/>
            <a:ext cx="2133600" cy="268287"/>
          </a:xfrm>
          <a:prstGeom prst="rect">
            <a:avLst/>
          </a:prstGeom>
        </p:spPr>
        <p:txBody>
          <a:bodyPr/>
          <a:lstStyle>
            <a:lvl1pPr>
              <a:defRPr/>
            </a:lvl1pPr>
          </a:lstStyle>
          <a:p>
            <a:fld id="{159FA73B-A617-4BD4-81C2-32A0E2584755}" type="datetime1">
              <a:rPr lang="ja-JP" altLang="en-US"/>
              <a:pPr/>
              <a:t>2017/2/22</a:t>
            </a:fld>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E4F37484-7369-4F94-AB6F-340A88472F98}"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p:nvSpPr>
        <p:spPr bwMode="auto">
          <a:xfrm rot="10800000">
            <a:off x="0" y="6237288"/>
            <a:ext cx="9144000" cy="620712"/>
          </a:xfrm>
          <a:prstGeom prst="rect">
            <a:avLst/>
          </a:prstGeom>
          <a:gradFill rotWithShape="1">
            <a:gsLst>
              <a:gs pos="0">
                <a:srgbClr val="FF9966"/>
              </a:gs>
              <a:gs pos="100000">
                <a:srgbClr val="FF9966">
                  <a:gamma/>
                  <a:tint val="73725"/>
                  <a:invGamma/>
                </a:srgbClr>
              </a:gs>
            </a:gsLst>
            <a:lin ang="5400000" scaled="1"/>
          </a:gradFill>
          <a:ln w="9525">
            <a:noFill/>
            <a:miter lim="800000"/>
            <a:headEnd/>
            <a:tailEnd/>
          </a:ln>
          <a:effectLst/>
        </p:spPr>
        <p:txBody>
          <a:bodyPr wrap="none" anchor="ctr"/>
          <a:lstStyle/>
          <a:p>
            <a:endParaRPr lang="ja-JP" altLang="en-US"/>
          </a:p>
        </p:txBody>
      </p:sp>
      <p:sp>
        <p:nvSpPr>
          <p:cNvPr id="1026" name="Rectangle 2"/>
          <p:cNvSpPr>
            <a:spLocks noGrp="1" noChangeArrowheads="1"/>
          </p:cNvSpPr>
          <p:nvPr>
            <p:ph type="title"/>
          </p:nvPr>
        </p:nvSpPr>
        <p:spPr bwMode="auto">
          <a:xfrm>
            <a:off x="90488" y="130175"/>
            <a:ext cx="8964612" cy="561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dirty="0" smtClean="0"/>
              <a:t>マスタ タイトルの書式設定</a:t>
            </a:r>
          </a:p>
        </p:txBody>
      </p:sp>
      <p:sp>
        <p:nvSpPr>
          <p:cNvPr id="1027" name="Rectangle 3"/>
          <p:cNvSpPr>
            <a:spLocks noGrp="1" noChangeArrowheads="1"/>
          </p:cNvSpPr>
          <p:nvPr>
            <p:ph type="body" idx="1"/>
          </p:nvPr>
        </p:nvSpPr>
        <p:spPr bwMode="auto">
          <a:xfrm>
            <a:off x="457200" y="908050"/>
            <a:ext cx="8229600" cy="5041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029" name="Rectangle 5"/>
          <p:cNvSpPr>
            <a:spLocks noGrp="1" noChangeArrowheads="1"/>
          </p:cNvSpPr>
          <p:nvPr>
            <p:ph type="ftr" sz="quarter" idx="3"/>
          </p:nvPr>
        </p:nvSpPr>
        <p:spPr bwMode="auto">
          <a:xfrm>
            <a:off x="3124200" y="6453188"/>
            <a:ext cx="2895600" cy="2682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bg1"/>
                </a:solidFill>
              </a:defRPr>
            </a:lvl1pPr>
          </a:lstStyle>
          <a:p>
            <a:endParaRPr lang="en-US" altLang="ja-JP"/>
          </a:p>
        </p:txBody>
      </p:sp>
      <p:sp>
        <p:nvSpPr>
          <p:cNvPr id="1030" name="Rectangle 6"/>
          <p:cNvSpPr>
            <a:spLocks noGrp="1" noChangeArrowheads="1"/>
          </p:cNvSpPr>
          <p:nvPr>
            <p:ph type="sldNum" sz="quarter" idx="4"/>
          </p:nvPr>
        </p:nvSpPr>
        <p:spPr bwMode="auto">
          <a:xfrm>
            <a:off x="6759575" y="6453188"/>
            <a:ext cx="2133600" cy="2682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fld id="{62D7C07D-158A-41E1-8726-68C2271E6DCB}" type="slidenum">
              <a:rPr lang="en-US" altLang="ja-JP"/>
              <a:pPr/>
              <a:t>‹#›</a:t>
            </a:fld>
            <a:endParaRPr lang="en-US" altLang="ja-JP"/>
          </a:p>
        </p:txBody>
      </p:sp>
      <p:pic>
        <p:nvPicPr>
          <p:cNvPr id="8" name="Picture 21" descr="OUマーク"/>
          <p:cNvPicPr>
            <a:picLocks noChangeAspect="1" noChangeArrowheads="1"/>
          </p:cNvPicPr>
          <p:nvPr userDrawn="1"/>
        </p:nvPicPr>
        <p:blipFill>
          <a:blip r:embed="rId13" cstate="print"/>
          <a:srcRect/>
          <a:stretch>
            <a:fillRect/>
          </a:stretch>
        </p:blipFill>
        <p:spPr bwMode="auto">
          <a:xfrm>
            <a:off x="8316913" y="115888"/>
            <a:ext cx="668337" cy="792162"/>
          </a:xfrm>
          <a:prstGeom prst="rect">
            <a:avLst/>
          </a:prstGeom>
          <a:ln w="9525">
            <a:noFill/>
            <a:miter lim="800000"/>
            <a:headEnd/>
            <a:tailEnd/>
          </a:ln>
        </p:spPr>
      </p:pic>
      <p:sp>
        <p:nvSpPr>
          <p:cNvPr id="9" name="テキスト ボックス 8"/>
          <p:cNvSpPr txBox="1"/>
          <p:nvPr userDrawn="1"/>
        </p:nvSpPr>
        <p:spPr>
          <a:xfrm>
            <a:off x="107801" y="6381328"/>
            <a:ext cx="8352631" cy="461665"/>
          </a:xfrm>
          <a:prstGeom prst="rect">
            <a:avLst/>
          </a:prstGeom>
          <a:noFill/>
        </p:spPr>
        <p:txBody>
          <a:bodyPr wrap="square">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ja-JP" sz="2400" dirty="0">
                <a:solidFill>
                  <a:schemeClr val="bg1">
                    <a:lumMod val="85000"/>
                  </a:schemeClr>
                </a:solidFill>
                <a:ea typeface="ＭＳ Ｐゴシック" pitchFamily="50" charset="-128"/>
              </a:rPr>
              <a:t>Okayama </a:t>
            </a:r>
            <a:r>
              <a:rPr lang="en-US" altLang="ja-JP" sz="2400" dirty="0" smtClean="0">
                <a:solidFill>
                  <a:schemeClr val="bg1">
                    <a:lumMod val="85000"/>
                  </a:schemeClr>
                </a:solidFill>
                <a:ea typeface="ＭＳ Ｐゴシック" pitchFamily="50" charset="-128"/>
              </a:rPr>
              <a:t>University Hospital Division </a:t>
            </a:r>
            <a:r>
              <a:rPr lang="en-US" altLang="ja-JP" sz="2400" dirty="0">
                <a:solidFill>
                  <a:schemeClr val="bg1">
                    <a:lumMod val="85000"/>
                  </a:schemeClr>
                </a:solidFill>
                <a:ea typeface="ＭＳ Ｐゴシック" pitchFamily="50" charset="-128"/>
              </a:rPr>
              <a:t>of </a:t>
            </a:r>
            <a:r>
              <a:rPr lang="en-US" altLang="ja-JP" sz="2400" dirty="0" smtClean="0">
                <a:solidFill>
                  <a:schemeClr val="bg1">
                    <a:lumMod val="85000"/>
                  </a:schemeClr>
                </a:solidFill>
                <a:ea typeface="ＭＳ Ｐゴシック" pitchFamily="50" charset="-128"/>
              </a:rPr>
              <a:t>Dental Hygienist</a:t>
            </a:r>
            <a:endParaRPr lang="ja-JP" altLang="en-US" sz="2400" dirty="0">
              <a:solidFill>
                <a:schemeClr val="bg1">
                  <a:lumMod val="85000"/>
                </a:schemeClr>
              </a:solidFill>
              <a:ea typeface="ＭＳ Ｐゴシック" pitchFamily="50"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3200">
          <a:solidFill>
            <a:srgbClr val="5F5F5F"/>
          </a:solidFill>
          <a:effectLst/>
          <a:latin typeface="+mj-lt"/>
          <a:ea typeface="+mj-ea"/>
          <a:cs typeface="+mj-cs"/>
        </a:defRPr>
      </a:lvl1pPr>
      <a:lvl2pPr algn="ctr" rtl="0" eaLnBrk="1" fontAlgn="base" hangingPunct="1">
        <a:spcBef>
          <a:spcPct val="0"/>
        </a:spcBef>
        <a:spcAft>
          <a:spcPct val="0"/>
        </a:spcAft>
        <a:defRPr kumimoji="1" sz="3200">
          <a:solidFill>
            <a:srgbClr val="5F5F5F"/>
          </a:solidFill>
          <a:effectLst>
            <a:outerShdw blurRad="38100" dist="38100" dir="2700000" algn="tl">
              <a:srgbClr val="C0C0C0"/>
            </a:outerShdw>
          </a:effectLst>
          <a:latin typeface="Arial" charset="0"/>
          <a:ea typeface="ＭＳ Ｐゴシック" charset="-128"/>
        </a:defRPr>
      </a:lvl2pPr>
      <a:lvl3pPr algn="ctr" rtl="0" eaLnBrk="1" fontAlgn="base" hangingPunct="1">
        <a:spcBef>
          <a:spcPct val="0"/>
        </a:spcBef>
        <a:spcAft>
          <a:spcPct val="0"/>
        </a:spcAft>
        <a:defRPr kumimoji="1" sz="3200">
          <a:solidFill>
            <a:srgbClr val="5F5F5F"/>
          </a:solidFill>
          <a:effectLst>
            <a:outerShdw blurRad="38100" dist="38100" dir="2700000" algn="tl">
              <a:srgbClr val="C0C0C0"/>
            </a:outerShdw>
          </a:effectLst>
          <a:latin typeface="Arial" charset="0"/>
          <a:ea typeface="ＭＳ Ｐゴシック" charset="-128"/>
        </a:defRPr>
      </a:lvl3pPr>
      <a:lvl4pPr algn="ctr" rtl="0" eaLnBrk="1" fontAlgn="base" hangingPunct="1">
        <a:spcBef>
          <a:spcPct val="0"/>
        </a:spcBef>
        <a:spcAft>
          <a:spcPct val="0"/>
        </a:spcAft>
        <a:defRPr kumimoji="1" sz="3200">
          <a:solidFill>
            <a:srgbClr val="5F5F5F"/>
          </a:solidFill>
          <a:effectLst>
            <a:outerShdw blurRad="38100" dist="38100" dir="2700000" algn="tl">
              <a:srgbClr val="C0C0C0"/>
            </a:outerShdw>
          </a:effectLst>
          <a:latin typeface="Arial" charset="0"/>
          <a:ea typeface="ＭＳ Ｐゴシック" charset="-128"/>
        </a:defRPr>
      </a:lvl4pPr>
      <a:lvl5pPr algn="ctr" rtl="0" eaLnBrk="1" fontAlgn="base" hangingPunct="1">
        <a:spcBef>
          <a:spcPct val="0"/>
        </a:spcBef>
        <a:spcAft>
          <a:spcPct val="0"/>
        </a:spcAft>
        <a:defRPr kumimoji="1" sz="3200">
          <a:solidFill>
            <a:srgbClr val="5F5F5F"/>
          </a:solidFill>
          <a:effectLst>
            <a:outerShdw blurRad="38100" dist="38100" dir="2700000" algn="tl">
              <a:srgbClr val="C0C0C0"/>
            </a:outerShdw>
          </a:effectLst>
          <a:latin typeface="Arial" charset="0"/>
          <a:ea typeface="ＭＳ Ｐゴシック" charset="-128"/>
        </a:defRPr>
      </a:lvl5pPr>
      <a:lvl6pPr marL="457200" algn="ctr" rtl="0" eaLnBrk="1" fontAlgn="base" hangingPunct="1">
        <a:spcBef>
          <a:spcPct val="0"/>
        </a:spcBef>
        <a:spcAft>
          <a:spcPct val="0"/>
        </a:spcAft>
        <a:defRPr kumimoji="1" sz="3200">
          <a:solidFill>
            <a:srgbClr val="5F5F5F"/>
          </a:solidFill>
          <a:effectLst>
            <a:outerShdw blurRad="38100" dist="38100" dir="2700000" algn="tl">
              <a:srgbClr val="C0C0C0"/>
            </a:outerShdw>
          </a:effectLst>
          <a:latin typeface="Arial" charset="0"/>
          <a:ea typeface="ＭＳ Ｐゴシック" charset="-128"/>
        </a:defRPr>
      </a:lvl6pPr>
      <a:lvl7pPr marL="914400" algn="ctr" rtl="0" eaLnBrk="1" fontAlgn="base" hangingPunct="1">
        <a:spcBef>
          <a:spcPct val="0"/>
        </a:spcBef>
        <a:spcAft>
          <a:spcPct val="0"/>
        </a:spcAft>
        <a:defRPr kumimoji="1" sz="3200">
          <a:solidFill>
            <a:srgbClr val="5F5F5F"/>
          </a:solidFill>
          <a:effectLst>
            <a:outerShdw blurRad="38100" dist="38100" dir="2700000" algn="tl">
              <a:srgbClr val="C0C0C0"/>
            </a:outerShdw>
          </a:effectLst>
          <a:latin typeface="Arial" charset="0"/>
          <a:ea typeface="ＭＳ Ｐゴシック" charset="-128"/>
        </a:defRPr>
      </a:lvl7pPr>
      <a:lvl8pPr marL="1371600" algn="ctr" rtl="0" eaLnBrk="1" fontAlgn="base" hangingPunct="1">
        <a:spcBef>
          <a:spcPct val="0"/>
        </a:spcBef>
        <a:spcAft>
          <a:spcPct val="0"/>
        </a:spcAft>
        <a:defRPr kumimoji="1" sz="3200">
          <a:solidFill>
            <a:srgbClr val="5F5F5F"/>
          </a:solidFill>
          <a:effectLst>
            <a:outerShdw blurRad="38100" dist="38100" dir="2700000" algn="tl">
              <a:srgbClr val="C0C0C0"/>
            </a:outerShdw>
          </a:effectLst>
          <a:latin typeface="Arial" charset="0"/>
          <a:ea typeface="ＭＳ Ｐゴシック" charset="-128"/>
        </a:defRPr>
      </a:lvl8pPr>
      <a:lvl9pPr marL="1828800" algn="ctr" rtl="0" eaLnBrk="1" fontAlgn="base" hangingPunct="1">
        <a:spcBef>
          <a:spcPct val="0"/>
        </a:spcBef>
        <a:spcAft>
          <a:spcPct val="0"/>
        </a:spcAft>
        <a:defRPr kumimoji="1" sz="3200">
          <a:solidFill>
            <a:srgbClr val="5F5F5F"/>
          </a:solidFill>
          <a:effectLst>
            <a:outerShdw blurRad="38100" dist="38100" dir="2700000" algn="tl">
              <a:srgbClr val="C0C0C0"/>
            </a:outerShdw>
          </a:effectLst>
          <a:latin typeface="Arial" charset="0"/>
          <a:ea typeface="ＭＳ Ｐゴシック"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7EDE603-10B9-4869-BBDE-B1E83E65D918}" type="slidenum">
              <a:rPr lang="en-US" altLang="ja-JP" smtClean="0"/>
              <a:pPr/>
              <a:t>0</a:t>
            </a:fld>
            <a:endParaRPr lang="en-US" altLang="ja-JP"/>
          </a:p>
        </p:txBody>
      </p:sp>
      <p:sp>
        <p:nvSpPr>
          <p:cNvPr id="6" name="テキスト ボックス 5"/>
          <p:cNvSpPr txBox="1"/>
          <p:nvPr/>
        </p:nvSpPr>
        <p:spPr>
          <a:xfrm>
            <a:off x="1106948" y="2420888"/>
            <a:ext cx="6930102" cy="1015663"/>
          </a:xfrm>
          <a:prstGeom prst="rect">
            <a:avLst/>
          </a:prstGeom>
          <a:noFill/>
        </p:spPr>
        <p:txBody>
          <a:bodyPr wrap="none" rtlCol="0">
            <a:spAutoFit/>
          </a:bodyPr>
          <a:lstStyle/>
          <a:p>
            <a:pPr algn="ctr"/>
            <a:r>
              <a:rPr lang="ja-JP" altLang="en-US" sz="6000" dirty="0"/>
              <a:t>肝臓病</a:t>
            </a:r>
            <a:r>
              <a:rPr kumimoji="1" lang="ja-JP" altLang="en-US" sz="6000" dirty="0" smtClean="0"/>
              <a:t>と</a:t>
            </a:r>
            <a:r>
              <a:rPr lang="ja-JP" altLang="en-US" sz="6000" dirty="0"/>
              <a:t>歯科</a:t>
            </a:r>
            <a:r>
              <a:rPr lang="ja-JP" altLang="en-US" sz="6000" dirty="0" smtClean="0"/>
              <a:t>の関係</a:t>
            </a:r>
            <a:endParaRPr kumimoji="1" lang="ja-JP" altLang="en-US" sz="6000" dirty="0"/>
          </a:p>
        </p:txBody>
      </p:sp>
      <p:sp>
        <p:nvSpPr>
          <p:cNvPr id="5" name="テキスト ボックス 5"/>
          <p:cNvSpPr txBox="1"/>
          <p:nvPr/>
        </p:nvSpPr>
        <p:spPr>
          <a:xfrm>
            <a:off x="4337961" y="5517232"/>
            <a:ext cx="4570482" cy="369332"/>
          </a:xfrm>
          <a:prstGeom prst="rect">
            <a:avLst/>
          </a:prstGeom>
          <a:noFill/>
        </p:spPr>
        <p:txBody>
          <a:bodyPr wrap="none" rtlCol="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r>
              <a:rPr lang="ja-JP" altLang="en-US" dirty="0"/>
              <a:t>岡山大学</a:t>
            </a:r>
            <a:r>
              <a:rPr lang="ja-JP" altLang="en-US" dirty="0" smtClean="0"/>
              <a:t>病院　医療技術部</a:t>
            </a:r>
            <a:r>
              <a:rPr kumimoji="1" lang="ja-JP" altLang="en-US" dirty="0" smtClean="0"/>
              <a:t>　歯科衛生士室　</a:t>
            </a:r>
            <a:endParaRPr kumimoji="1" lang="ja-JP" altLang="en-US" dirty="0"/>
          </a:p>
        </p:txBody>
      </p:sp>
    </p:spTree>
    <p:extLst>
      <p:ext uri="{BB962C8B-B14F-4D97-AF65-F5344CB8AC3E}">
        <p14:creationId xmlns:p14="http://schemas.microsoft.com/office/powerpoint/2010/main" val="25282467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p:txBody>
          <a:bodyPr/>
          <a:lstStyle/>
          <a:p>
            <a:fld id="{D7EDE603-10B9-4869-BBDE-B1E83E65D918}" type="slidenum">
              <a:rPr lang="en-US" altLang="ja-JP" smtClean="0"/>
              <a:pPr/>
              <a:t>9</a:t>
            </a:fld>
            <a:endParaRPr lang="en-US" altLang="ja-JP" dirty="0"/>
          </a:p>
        </p:txBody>
      </p:sp>
      <p:sp>
        <p:nvSpPr>
          <p:cNvPr id="2" name="テキスト ボックス 1"/>
          <p:cNvSpPr txBox="1"/>
          <p:nvPr/>
        </p:nvSpPr>
        <p:spPr>
          <a:xfrm>
            <a:off x="2411760" y="283295"/>
            <a:ext cx="4442242" cy="769441"/>
          </a:xfrm>
          <a:prstGeom prst="rect">
            <a:avLst/>
          </a:prstGeom>
          <a:solidFill>
            <a:srgbClr val="00B0F0"/>
          </a:solidFill>
        </p:spPr>
        <p:txBody>
          <a:bodyPr wrap="none" rtlCol="0">
            <a:spAutoFit/>
          </a:bodyPr>
          <a:lstStyle/>
          <a:p>
            <a:r>
              <a:rPr lang="ja-JP" altLang="en-US" sz="4400" dirty="0"/>
              <a:t>セルフケア</a:t>
            </a:r>
            <a:r>
              <a:rPr lang="ja-JP" altLang="en-US" sz="4400" dirty="0" smtClean="0"/>
              <a:t>の実際</a:t>
            </a:r>
            <a:endParaRPr lang="en-US" altLang="ja-JP" sz="4400" dirty="0" smtClean="0"/>
          </a:p>
        </p:txBody>
      </p:sp>
      <p:sp>
        <p:nvSpPr>
          <p:cNvPr id="3" name="正方形/長方形 2"/>
          <p:cNvSpPr/>
          <p:nvPr/>
        </p:nvSpPr>
        <p:spPr>
          <a:xfrm>
            <a:off x="323528" y="5445224"/>
            <a:ext cx="9000999" cy="369332"/>
          </a:xfrm>
          <a:prstGeom prst="rect">
            <a:avLst/>
          </a:prstGeom>
        </p:spPr>
        <p:txBody>
          <a:bodyPr wrap="square">
            <a:spAutoFit/>
          </a:bodyPr>
          <a:lstStyle/>
          <a:p>
            <a:r>
              <a:rPr lang="ja-JP" altLang="en-US" b="1" dirty="0" smtClean="0"/>
              <a:t>　　　　　　　人差</a:t>
            </a:r>
            <a:r>
              <a:rPr lang="ja-JP" altLang="en-US" b="1" dirty="0"/>
              <a:t>し指の第一</a:t>
            </a:r>
            <a:r>
              <a:rPr lang="ja-JP" altLang="en-US" b="1" dirty="0" smtClean="0"/>
              <a:t>関節か前歯</a:t>
            </a:r>
            <a:r>
              <a:rPr lang="ja-JP" altLang="en-US" b="1" dirty="0"/>
              <a:t>２本分の幅のブラシを</a:t>
            </a:r>
            <a:r>
              <a:rPr lang="ja-JP" altLang="en-US" b="1" dirty="0" smtClean="0"/>
              <a:t>選ぶと</a:t>
            </a:r>
            <a:r>
              <a:rPr lang="ja-JP" altLang="en-US" b="1" dirty="0"/>
              <a:t>良いでしょう。</a:t>
            </a:r>
            <a:endParaRPr lang="en-US" altLang="ja-JP" b="1" dirty="0"/>
          </a:p>
        </p:txBody>
      </p:sp>
      <p:pic>
        <p:nvPicPr>
          <p:cNvPr id="3074" name="Picture 2" descr="クリックすると新しいウィンドウで開きます"/>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7704" y="1916832"/>
            <a:ext cx="5472608" cy="3384376"/>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611560" y="1268760"/>
            <a:ext cx="2736304" cy="461665"/>
          </a:xfrm>
          <a:prstGeom prst="rect">
            <a:avLst/>
          </a:prstGeom>
          <a:noFill/>
        </p:spPr>
        <p:txBody>
          <a:bodyPr wrap="square" rtlCol="0">
            <a:spAutoFit/>
          </a:bodyPr>
          <a:lstStyle/>
          <a:p>
            <a:r>
              <a:rPr kumimoji="1" lang="ja-JP" altLang="en-US" sz="2400" dirty="0" smtClean="0"/>
              <a:t>歯ブラシの大きさ</a:t>
            </a:r>
            <a:endParaRPr kumimoji="1" lang="ja-JP" alt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7EDE603-10B9-4869-BBDE-B1E83E65D918}" type="slidenum">
              <a:rPr lang="en-US" altLang="ja-JP" smtClean="0"/>
              <a:pPr/>
              <a:t>10</a:t>
            </a:fld>
            <a:endParaRPr lang="en-US" altLang="ja-JP" dirty="0"/>
          </a:p>
        </p:txBody>
      </p:sp>
      <p:sp>
        <p:nvSpPr>
          <p:cNvPr id="6" name="テキスト ボックス 5"/>
          <p:cNvSpPr txBox="1"/>
          <p:nvPr/>
        </p:nvSpPr>
        <p:spPr>
          <a:xfrm>
            <a:off x="2339752" y="283295"/>
            <a:ext cx="4390946" cy="769441"/>
          </a:xfrm>
          <a:prstGeom prst="rect">
            <a:avLst/>
          </a:prstGeom>
          <a:solidFill>
            <a:srgbClr val="92D050"/>
          </a:solidFill>
        </p:spPr>
        <p:txBody>
          <a:bodyPr wrap="none" rtlCol="0">
            <a:spAutoFit/>
          </a:bodyPr>
          <a:lstStyle/>
          <a:p>
            <a:r>
              <a:rPr lang="ja-JP" altLang="en-US" sz="4400" dirty="0" smtClean="0"/>
              <a:t>歯ブラシの</a:t>
            </a:r>
            <a:r>
              <a:rPr lang="ja-JP" altLang="en-US" sz="4400" dirty="0"/>
              <a:t>持ち方</a:t>
            </a:r>
            <a:endParaRPr lang="en-US" altLang="ja-JP" sz="4400" dirty="0" smtClean="0"/>
          </a:p>
        </p:txBody>
      </p:sp>
      <p:sp>
        <p:nvSpPr>
          <p:cNvPr id="7" name="正方形/長方形 6"/>
          <p:cNvSpPr/>
          <p:nvPr/>
        </p:nvSpPr>
        <p:spPr>
          <a:xfrm>
            <a:off x="827583" y="5373216"/>
            <a:ext cx="8065591" cy="646331"/>
          </a:xfrm>
          <a:prstGeom prst="rect">
            <a:avLst/>
          </a:prstGeom>
        </p:spPr>
        <p:txBody>
          <a:bodyPr wrap="square">
            <a:spAutoFit/>
          </a:bodyPr>
          <a:lstStyle/>
          <a:p>
            <a:r>
              <a:rPr lang="ja-JP" altLang="en-US" b="1" dirty="0"/>
              <a:t>歯ブラシの持ち方：鉛筆を持つように持って下さい。余計な力がかかりにくく</a:t>
            </a:r>
            <a:endParaRPr lang="en-US" altLang="ja-JP" b="1" dirty="0"/>
          </a:p>
          <a:p>
            <a:r>
              <a:rPr lang="ja-JP" altLang="en-US" b="1" dirty="0"/>
              <a:t>　　　　　　　　　　　　小回りがきくので、細かいところまで磨けます</a:t>
            </a:r>
            <a:endParaRPr lang="en-US" altLang="ja-JP" b="1" dirty="0"/>
          </a:p>
        </p:txBody>
      </p:sp>
      <p:pic>
        <p:nvPicPr>
          <p:cNvPr id="1026" name="Picture 2" descr="クリックすると新しいウィンドウで開きます"/>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696" y="1323612"/>
            <a:ext cx="5760640" cy="4031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4825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7EDE603-10B9-4869-BBDE-B1E83E65D918}" type="slidenum">
              <a:rPr lang="en-US" altLang="ja-JP" smtClean="0"/>
              <a:pPr/>
              <a:t>11</a:t>
            </a:fld>
            <a:endParaRPr lang="en-US" altLang="ja-JP" dirty="0"/>
          </a:p>
        </p:txBody>
      </p:sp>
      <p:sp>
        <p:nvSpPr>
          <p:cNvPr id="5" name="テキスト ボックス 4"/>
          <p:cNvSpPr txBox="1"/>
          <p:nvPr/>
        </p:nvSpPr>
        <p:spPr>
          <a:xfrm>
            <a:off x="2483768" y="398737"/>
            <a:ext cx="4046301" cy="769441"/>
          </a:xfrm>
          <a:prstGeom prst="rect">
            <a:avLst/>
          </a:prstGeom>
          <a:solidFill>
            <a:srgbClr val="92D050"/>
          </a:solidFill>
        </p:spPr>
        <p:txBody>
          <a:bodyPr wrap="none" rtlCol="0">
            <a:spAutoFit/>
          </a:bodyPr>
          <a:lstStyle/>
          <a:p>
            <a:r>
              <a:rPr lang="ja-JP" altLang="en-US" sz="4400" dirty="0" smtClean="0"/>
              <a:t>歯みがき剤の量</a:t>
            </a:r>
            <a:endParaRPr lang="en-US" altLang="ja-JP" sz="4400" dirty="0" smtClean="0"/>
          </a:p>
        </p:txBody>
      </p:sp>
      <p:sp>
        <p:nvSpPr>
          <p:cNvPr id="6" name="正方形/長方形 5"/>
          <p:cNvSpPr/>
          <p:nvPr/>
        </p:nvSpPr>
        <p:spPr>
          <a:xfrm>
            <a:off x="827584" y="5374957"/>
            <a:ext cx="7776864" cy="646331"/>
          </a:xfrm>
          <a:prstGeom prst="rect">
            <a:avLst/>
          </a:prstGeom>
        </p:spPr>
        <p:txBody>
          <a:bodyPr wrap="square">
            <a:spAutoFit/>
          </a:bodyPr>
          <a:lstStyle/>
          <a:p>
            <a:r>
              <a:rPr lang="ja-JP" altLang="en-US" b="1" dirty="0"/>
              <a:t>歯みがき剤の量：小豆１粒分が適量です。たくさん付けすぎると良く磨けた</a:t>
            </a:r>
            <a:endParaRPr lang="en-US" altLang="ja-JP" b="1" dirty="0"/>
          </a:p>
          <a:p>
            <a:r>
              <a:rPr lang="ja-JP" altLang="en-US" b="1" dirty="0"/>
              <a:t>　　　　　　　　　　　</a:t>
            </a:r>
            <a:r>
              <a:rPr lang="ja-JP" altLang="en-US" b="1" dirty="0" err="1"/>
              <a:t>ような</a:t>
            </a:r>
            <a:r>
              <a:rPr lang="ja-JP" altLang="en-US" b="1" dirty="0"/>
              <a:t>気がして不十分な歯磨きになってしまいがちです。</a:t>
            </a:r>
            <a:endParaRPr lang="en-US" altLang="ja-JP" b="1" dirty="0"/>
          </a:p>
        </p:txBody>
      </p:sp>
      <p:pic>
        <p:nvPicPr>
          <p:cNvPr id="2050" name="Picture 2" descr="クリックすると新しいウィンドウで開きます"/>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736" y="1715668"/>
            <a:ext cx="4752528" cy="3333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48857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7EDE603-10B9-4869-BBDE-B1E83E65D918}" type="slidenum">
              <a:rPr lang="en-US" altLang="ja-JP" smtClean="0"/>
              <a:pPr/>
              <a:t>12</a:t>
            </a:fld>
            <a:endParaRPr lang="en-US" altLang="ja-JP"/>
          </a:p>
        </p:txBody>
      </p:sp>
      <p:pic>
        <p:nvPicPr>
          <p:cNvPr id="1028" name="Picture 4" descr="http://www.abe-perio.com/blog/wp-content/uploads/2015/08/%E3%83%8F%E3%83%96%E3%83%A9%E3%82%B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800" y="2060848"/>
            <a:ext cx="3583986" cy="2427338"/>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p:cNvSpPr txBox="1"/>
          <p:nvPr/>
        </p:nvSpPr>
        <p:spPr>
          <a:xfrm>
            <a:off x="2051720" y="692696"/>
            <a:ext cx="5032147" cy="769441"/>
          </a:xfrm>
          <a:prstGeom prst="rect">
            <a:avLst/>
          </a:prstGeom>
          <a:solidFill>
            <a:srgbClr val="92D050"/>
          </a:solidFill>
        </p:spPr>
        <p:txBody>
          <a:bodyPr wrap="none" rtlCol="0">
            <a:spAutoFit/>
          </a:bodyPr>
          <a:lstStyle/>
          <a:p>
            <a:r>
              <a:rPr lang="ja-JP" altLang="en-US" sz="4400" dirty="0" smtClean="0"/>
              <a:t>歯ブラシの交換時期</a:t>
            </a:r>
            <a:endParaRPr lang="en-US" altLang="ja-JP" sz="4400" dirty="0" smtClean="0"/>
          </a:p>
        </p:txBody>
      </p:sp>
      <p:sp>
        <p:nvSpPr>
          <p:cNvPr id="2" name="テキスト ボックス 1"/>
          <p:cNvSpPr txBox="1"/>
          <p:nvPr/>
        </p:nvSpPr>
        <p:spPr>
          <a:xfrm>
            <a:off x="755576" y="5229200"/>
            <a:ext cx="7795724" cy="646331"/>
          </a:xfrm>
          <a:prstGeom prst="rect">
            <a:avLst/>
          </a:prstGeom>
          <a:noFill/>
        </p:spPr>
        <p:txBody>
          <a:bodyPr wrap="none" rtlCol="0">
            <a:spAutoFit/>
          </a:bodyPr>
          <a:lstStyle/>
          <a:p>
            <a:r>
              <a:rPr kumimoji="1" lang="ja-JP" altLang="en-US" b="1" dirty="0" smtClean="0"/>
              <a:t>・歯ブラシは１ヶ月に１回のペースで交換しましょう。歯ブラシが開いていなくても</a:t>
            </a:r>
            <a:endParaRPr kumimoji="1" lang="en-US" altLang="ja-JP" b="1" dirty="0" smtClean="0"/>
          </a:p>
          <a:p>
            <a:r>
              <a:rPr kumimoji="1" lang="ja-JP" altLang="en-US" b="1" dirty="0" smtClean="0"/>
              <a:t>歯ブラシのこしがなくなり柔らかくなると汚れが落ちません。</a:t>
            </a:r>
            <a:endParaRPr kumimoji="1" lang="ja-JP" altLang="en-US" b="1" dirty="0"/>
          </a:p>
        </p:txBody>
      </p:sp>
    </p:spTree>
    <p:extLst>
      <p:ext uri="{BB962C8B-B14F-4D97-AF65-F5344CB8AC3E}">
        <p14:creationId xmlns:p14="http://schemas.microsoft.com/office/powerpoint/2010/main" val="21145194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7EDE603-10B9-4869-BBDE-B1E83E65D918}" type="slidenum">
              <a:rPr lang="en-US" altLang="ja-JP" smtClean="0"/>
              <a:pPr/>
              <a:t>13</a:t>
            </a:fld>
            <a:endParaRPr lang="en-US" altLang="ja-JP"/>
          </a:p>
        </p:txBody>
      </p:sp>
      <p:sp>
        <p:nvSpPr>
          <p:cNvPr id="5" name="テキスト ボックス 4"/>
          <p:cNvSpPr txBox="1"/>
          <p:nvPr/>
        </p:nvSpPr>
        <p:spPr>
          <a:xfrm>
            <a:off x="3165032" y="764704"/>
            <a:ext cx="2775119" cy="769441"/>
          </a:xfrm>
          <a:prstGeom prst="rect">
            <a:avLst/>
          </a:prstGeom>
          <a:solidFill>
            <a:srgbClr val="92D050"/>
          </a:solidFill>
        </p:spPr>
        <p:txBody>
          <a:bodyPr wrap="none" rtlCol="0">
            <a:spAutoFit/>
          </a:bodyPr>
          <a:lstStyle/>
          <a:p>
            <a:r>
              <a:rPr kumimoji="1" lang="ja-JP" altLang="en-US" sz="4400" dirty="0" smtClean="0"/>
              <a:t>歯間ブラシ</a:t>
            </a:r>
            <a:endParaRPr kumimoji="1" lang="ja-JP" altLang="en-US" sz="4400" dirty="0"/>
          </a:p>
        </p:txBody>
      </p:sp>
      <p:pic>
        <p:nvPicPr>
          <p:cNvPr id="6" name="Picture 6" descr="歯と歯の間は、歯間ブラシを使用する。"/>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5092" y="2564904"/>
            <a:ext cx="5715000" cy="2066925"/>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899592" y="5123398"/>
            <a:ext cx="7670690" cy="646331"/>
          </a:xfrm>
          <a:prstGeom prst="rect">
            <a:avLst/>
          </a:prstGeom>
          <a:noFill/>
        </p:spPr>
        <p:txBody>
          <a:bodyPr wrap="none" rtlCol="0">
            <a:spAutoFit/>
          </a:bodyPr>
          <a:lstStyle/>
          <a:p>
            <a:r>
              <a:rPr kumimoji="1" lang="ja-JP" altLang="en-US" b="1" dirty="0" smtClean="0"/>
              <a:t>・歯間の大きさに合った歯間ブラシを使用し、歯茎を傷つけないように挿入して</a:t>
            </a:r>
            <a:endParaRPr kumimoji="1" lang="en-US" altLang="ja-JP" b="1" dirty="0" smtClean="0"/>
          </a:p>
          <a:p>
            <a:r>
              <a:rPr lang="ja-JP" altLang="en-US" b="1" dirty="0" smtClean="0"/>
              <a:t>ブラシを前後に動かします。</a:t>
            </a:r>
            <a:endParaRPr kumimoji="1" lang="ja-JP" altLang="en-US" b="1" dirty="0"/>
          </a:p>
        </p:txBody>
      </p:sp>
    </p:spTree>
    <p:extLst>
      <p:ext uri="{BB962C8B-B14F-4D97-AF65-F5344CB8AC3E}">
        <p14:creationId xmlns:p14="http://schemas.microsoft.com/office/powerpoint/2010/main" val="30729517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7EDE603-10B9-4869-BBDE-B1E83E65D918}" type="slidenum">
              <a:rPr lang="en-US" altLang="ja-JP" smtClean="0"/>
              <a:pPr/>
              <a:t>14</a:t>
            </a:fld>
            <a:endParaRPr lang="en-US" altLang="ja-JP"/>
          </a:p>
        </p:txBody>
      </p:sp>
      <p:sp>
        <p:nvSpPr>
          <p:cNvPr id="5" name="テキスト ボックス 4"/>
          <p:cNvSpPr txBox="1"/>
          <p:nvPr/>
        </p:nvSpPr>
        <p:spPr>
          <a:xfrm>
            <a:off x="2555776" y="764704"/>
            <a:ext cx="3801041" cy="769441"/>
          </a:xfrm>
          <a:prstGeom prst="rect">
            <a:avLst/>
          </a:prstGeom>
          <a:solidFill>
            <a:srgbClr val="92D050"/>
          </a:solidFill>
        </p:spPr>
        <p:txBody>
          <a:bodyPr wrap="none" rtlCol="0">
            <a:spAutoFit/>
          </a:bodyPr>
          <a:lstStyle/>
          <a:p>
            <a:r>
              <a:rPr kumimoji="1" lang="ja-JP" altLang="en-US" sz="4400" dirty="0" smtClean="0"/>
              <a:t>糸ようじ・</a:t>
            </a:r>
            <a:r>
              <a:rPr lang="ja-JP" altLang="en-US" sz="4400" dirty="0"/>
              <a:t>フロス</a:t>
            </a:r>
            <a:endParaRPr kumimoji="1" lang="en-US" altLang="ja-JP" sz="4400" dirty="0" smtClean="0"/>
          </a:p>
        </p:txBody>
      </p:sp>
      <p:pic>
        <p:nvPicPr>
          <p:cNvPr id="1026" name="Picture 2" descr="歯と歯の間にデンタルフロスを使用する。"/>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696" y="2564904"/>
            <a:ext cx="5715000" cy="2066925"/>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p:cNvSpPr txBox="1"/>
          <p:nvPr/>
        </p:nvSpPr>
        <p:spPr>
          <a:xfrm>
            <a:off x="611560" y="5173176"/>
            <a:ext cx="8092280" cy="369332"/>
          </a:xfrm>
          <a:prstGeom prst="rect">
            <a:avLst/>
          </a:prstGeom>
          <a:noFill/>
        </p:spPr>
        <p:txBody>
          <a:bodyPr wrap="none" rtlCol="0">
            <a:spAutoFit/>
          </a:bodyPr>
          <a:lstStyle/>
          <a:p>
            <a:r>
              <a:rPr kumimoji="1" lang="ja-JP" altLang="en-US" b="1" dirty="0" smtClean="0"/>
              <a:t>・歯茎を傷つけないようにゆっくり糸を挿入し、歯周ポケットの汚れをかき出します。</a:t>
            </a:r>
            <a:endParaRPr kumimoji="1" lang="ja-JP" altLang="en-US" b="1" dirty="0"/>
          </a:p>
        </p:txBody>
      </p:sp>
    </p:spTree>
    <p:extLst>
      <p:ext uri="{BB962C8B-B14F-4D97-AF65-F5344CB8AC3E}">
        <p14:creationId xmlns:p14="http://schemas.microsoft.com/office/powerpoint/2010/main" val="34133439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7EDE603-10B9-4869-BBDE-B1E83E65D918}" type="slidenum">
              <a:rPr lang="en-US" altLang="ja-JP" smtClean="0"/>
              <a:pPr/>
              <a:t>15</a:t>
            </a:fld>
            <a:endParaRPr lang="en-US" altLang="ja-JP"/>
          </a:p>
        </p:txBody>
      </p:sp>
      <p:sp>
        <p:nvSpPr>
          <p:cNvPr id="5" name="テキスト ボックス 4"/>
          <p:cNvSpPr txBox="1"/>
          <p:nvPr/>
        </p:nvSpPr>
        <p:spPr>
          <a:xfrm>
            <a:off x="2411760" y="283295"/>
            <a:ext cx="4208203" cy="769441"/>
          </a:xfrm>
          <a:prstGeom prst="rect">
            <a:avLst/>
          </a:prstGeom>
          <a:solidFill>
            <a:srgbClr val="92D050"/>
          </a:solidFill>
        </p:spPr>
        <p:txBody>
          <a:bodyPr wrap="none" rtlCol="0">
            <a:spAutoFit/>
          </a:bodyPr>
          <a:lstStyle/>
          <a:p>
            <a:r>
              <a:rPr lang="ja-JP" altLang="en-US" sz="4400" dirty="0" smtClean="0"/>
              <a:t>ブラッシング</a:t>
            </a:r>
            <a:r>
              <a:rPr lang="ja-JP" altLang="en-US" sz="4400" dirty="0"/>
              <a:t>方法</a:t>
            </a:r>
            <a:endParaRPr kumimoji="1" lang="ja-JP" altLang="en-US" sz="4400" dirty="0"/>
          </a:p>
        </p:txBody>
      </p:sp>
      <p:pic>
        <p:nvPicPr>
          <p:cNvPr id="1026" name="Picture 2" descr="奥歯の噛む面の溝に歯ブラシの毛先を当て小刻みに振動する。"/>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1680" y="1340768"/>
            <a:ext cx="5715000" cy="204787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歯の表と裏側に歯ブラシの毛先を直角に当て往復運動する。"/>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3543" y="3501008"/>
            <a:ext cx="5715000" cy="2047876"/>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p:cNvSpPr txBox="1"/>
          <p:nvPr/>
        </p:nvSpPr>
        <p:spPr>
          <a:xfrm>
            <a:off x="1547664" y="5733256"/>
            <a:ext cx="5567550" cy="369332"/>
          </a:xfrm>
          <a:prstGeom prst="rect">
            <a:avLst/>
          </a:prstGeom>
          <a:noFill/>
        </p:spPr>
        <p:txBody>
          <a:bodyPr wrap="none" rtlCol="0">
            <a:spAutoFit/>
          </a:bodyPr>
          <a:lstStyle/>
          <a:p>
            <a:r>
              <a:rPr kumimoji="1" lang="ja-JP" altLang="en-US" b="1" dirty="0" smtClean="0"/>
              <a:t>・歯ブラシ毛先を歯茎の境目に当てて小さく動かします。</a:t>
            </a:r>
            <a:endParaRPr kumimoji="1" lang="ja-JP" altLang="en-US" b="1" dirty="0"/>
          </a:p>
        </p:txBody>
      </p:sp>
    </p:spTree>
    <p:extLst>
      <p:ext uri="{BB962C8B-B14F-4D97-AF65-F5344CB8AC3E}">
        <p14:creationId xmlns:p14="http://schemas.microsoft.com/office/powerpoint/2010/main" val="7465620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7EDE603-10B9-4869-BBDE-B1E83E65D918}" type="slidenum">
              <a:rPr lang="en-US" altLang="ja-JP" smtClean="0"/>
              <a:pPr/>
              <a:t>16</a:t>
            </a:fld>
            <a:endParaRPr lang="en-US" altLang="ja-JP"/>
          </a:p>
        </p:txBody>
      </p:sp>
      <p:sp>
        <p:nvSpPr>
          <p:cNvPr id="5" name="テキスト ボックス 4"/>
          <p:cNvSpPr txBox="1"/>
          <p:nvPr/>
        </p:nvSpPr>
        <p:spPr>
          <a:xfrm>
            <a:off x="3359969" y="283295"/>
            <a:ext cx="2424062" cy="769441"/>
          </a:xfrm>
          <a:prstGeom prst="rect">
            <a:avLst/>
          </a:prstGeom>
          <a:solidFill>
            <a:srgbClr val="00B0F0"/>
          </a:solidFill>
        </p:spPr>
        <p:txBody>
          <a:bodyPr wrap="none" rtlCol="0">
            <a:spAutoFit/>
          </a:bodyPr>
          <a:lstStyle/>
          <a:p>
            <a:r>
              <a:rPr kumimoji="1" lang="ja-JP" altLang="en-US" sz="4400" dirty="0" smtClean="0"/>
              <a:t>ま　と　め</a:t>
            </a:r>
            <a:endParaRPr kumimoji="1" lang="ja-JP" altLang="en-US" sz="4400" dirty="0"/>
          </a:p>
        </p:txBody>
      </p:sp>
      <p:sp>
        <p:nvSpPr>
          <p:cNvPr id="6" name="テキスト ボックス 5"/>
          <p:cNvSpPr txBox="1"/>
          <p:nvPr/>
        </p:nvSpPr>
        <p:spPr>
          <a:xfrm>
            <a:off x="845975" y="1498133"/>
            <a:ext cx="8133958" cy="5447645"/>
          </a:xfrm>
          <a:prstGeom prst="rect">
            <a:avLst/>
          </a:prstGeom>
          <a:noFill/>
        </p:spPr>
        <p:txBody>
          <a:bodyPr wrap="none" rtlCol="0">
            <a:spAutoFit/>
          </a:bodyPr>
          <a:lstStyle/>
          <a:p>
            <a:pPr lvl="0"/>
            <a:r>
              <a:rPr lang="ja-JP" altLang="en-US" sz="2400" dirty="0">
                <a:solidFill>
                  <a:srgbClr val="000000"/>
                </a:solidFill>
              </a:rPr>
              <a:t>・よく噛んで食べることでメタボリックシンドロームを予防し</a:t>
            </a:r>
            <a:endParaRPr lang="en-US" altLang="ja-JP" sz="2400" dirty="0">
              <a:solidFill>
                <a:srgbClr val="000000"/>
              </a:solidFill>
            </a:endParaRPr>
          </a:p>
          <a:p>
            <a:pPr lvl="0"/>
            <a:r>
              <a:rPr lang="ja-JP" altLang="en-US" sz="2400" dirty="0">
                <a:solidFill>
                  <a:srgbClr val="000000"/>
                </a:solidFill>
              </a:rPr>
              <a:t>　</a:t>
            </a:r>
            <a:r>
              <a:rPr lang="ja-JP" altLang="en-US" sz="2400" dirty="0" smtClean="0">
                <a:solidFill>
                  <a:srgbClr val="000000"/>
                </a:solidFill>
              </a:rPr>
              <a:t>脂肪肝への進行抑制につながる可能性があります。</a:t>
            </a:r>
            <a:endParaRPr kumimoji="1" lang="en-US" altLang="ja-JP" sz="2400" dirty="0" smtClean="0"/>
          </a:p>
          <a:p>
            <a:endParaRPr lang="en-US" altLang="ja-JP" sz="2400" dirty="0"/>
          </a:p>
          <a:p>
            <a:r>
              <a:rPr kumimoji="1" lang="ja-JP" altLang="en-US" sz="2400" dirty="0" smtClean="0"/>
              <a:t>・歯周病予防は歯周病菌を減らし肝機能改善に</a:t>
            </a:r>
            <a:endParaRPr kumimoji="1" lang="en-US" altLang="ja-JP" sz="2400" dirty="0" smtClean="0"/>
          </a:p>
          <a:p>
            <a:r>
              <a:rPr lang="ja-JP" altLang="en-US" sz="2400" dirty="0"/>
              <a:t>　</a:t>
            </a:r>
            <a:r>
              <a:rPr kumimoji="1" lang="ja-JP" altLang="en-US" sz="2400" dirty="0" smtClean="0"/>
              <a:t>つながる可能性があります。</a:t>
            </a:r>
            <a:endParaRPr kumimoji="1" lang="en-US" altLang="ja-JP" sz="2400" dirty="0" smtClean="0"/>
          </a:p>
          <a:p>
            <a:endParaRPr lang="en-US" altLang="ja-JP" sz="2400" dirty="0"/>
          </a:p>
          <a:p>
            <a:r>
              <a:rPr kumimoji="1" lang="ja-JP" altLang="en-US" sz="2400" dirty="0" smtClean="0"/>
              <a:t>・適切なセルフケア</a:t>
            </a:r>
            <a:r>
              <a:rPr lang="ja-JP" altLang="en-US" sz="2400" dirty="0"/>
              <a:t>は</a:t>
            </a:r>
            <a:r>
              <a:rPr kumimoji="1" lang="ja-JP" altLang="en-US" sz="2400" dirty="0" smtClean="0"/>
              <a:t>歯周病</a:t>
            </a:r>
            <a:r>
              <a:rPr lang="ja-JP" altLang="en-US" sz="2400" dirty="0" smtClean="0"/>
              <a:t>を予防につながります。</a:t>
            </a:r>
            <a:endParaRPr kumimoji="1" lang="en-US" altLang="ja-JP" sz="2400" dirty="0" smtClean="0"/>
          </a:p>
          <a:p>
            <a:endParaRPr kumimoji="1" lang="en-US" altLang="ja-JP" sz="2400" dirty="0" smtClean="0"/>
          </a:p>
          <a:p>
            <a:r>
              <a:rPr lang="ja-JP" altLang="en-US" sz="2400" dirty="0" smtClean="0"/>
              <a:t>・歯周病に罹患していても歯科で</a:t>
            </a:r>
            <a:r>
              <a:rPr lang="ja-JP" altLang="en-US" sz="2400" dirty="0"/>
              <a:t>治療</a:t>
            </a:r>
            <a:r>
              <a:rPr lang="ja-JP" altLang="en-US" sz="2400" dirty="0" smtClean="0"/>
              <a:t>をしてもらうことで</a:t>
            </a:r>
            <a:r>
              <a:rPr kumimoji="1" lang="ja-JP" altLang="en-US" sz="2400" dirty="0" smtClean="0"/>
              <a:t>進行を</a:t>
            </a:r>
            <a:endParaRPr kumimoji="1" lang="en-US" altLang="ja-JP" sz="2400" dirty="0" smtClean="0"/>
          </a:p>
          <a:p>
            <a:r>
              <a:rPr lang="ja-JP" altLang="en-US" sz="2400" dirty="0"/>
              <a:t>　</a:t>
            </a:r>
            <a:r>
              <a:rPr kumimoji="1" lang="ja-JP" altLang="en-US" sz="2400" dirty="0" smtClean="0"/>
              <a:t>抑制することができます。</a:t>
            </a:r>
            <a:endParaRPr kumimoji="1" lang="en-US" altLang="ja-JP" sz="2400" dirty="0" smtClean="0"/>
          </a:p>
          <a:p>
            <a:endParaRPr lang="en-US" altLang="ja-JP" sz="2400" dirty="0"/>
          </a:p>
          <a:p>
            <a:r>
              <a:rPr kumimoji="1" lang="ja-JP" altLang="en-US" sz="2400" dirty="0" smtClean="0"/>
              <a:t>・肝臓病予防と治療のために歯科受診をしましょう。</a:t>
            </a:r>
            <a:endParaRPr kumimoji="1" lang="en-US" altLang="ja-JP" sz="2400" dirty="0" smtClean="0"/>
          </a:p>
          <a:p>
            <a:endParaRPr kumimoji="1" lang="en-US" altLang="ja-JP" sz="2400" dirty="0" smtClean="0"/>
          </a:p>
          <a:p>
            <a:endParaRPr lang="en-US" altLang="ja-JP" dirty="0" smtClean="0"/>
          </a:p>
          <a:p>
            <a:endParaRPr lang="en-US" altLang="ja-JP" dirty="0"/>
          </a:p>
        </p:txBody>
      </p:sp>
    </p:spTree>
    <p:extLst>
      <p:ext uri="{BB962C8B-B14F-4D97-AF65-F5344CB8AC3E}">
        <p14:creationId xmlns:p14="http://schemas.microsoft.com/office/powerpoint/2010/main" val="40737033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7EDE603-10B9-4869-BBDE-B1E83E65D918}" type="slidenum">
              <a:rPr lang="en-US" altLang="ja-JP" smtClean="0"/>
              <a:pPr/>
              <a:t>17</a:t>
            </a:fld>
            <a:endParaRPr lang="en-US" altLang="ja-JP"/>
          </a:p>
        </p:txBody>
      </p:sp>
      <p:sp>
        <p:nvSpPr>
          <p:cNvPr id="6" name="テキスト ボックス 5"/>
          <p:cNvSpPr txBox="1"/>
          <p:nvPr/>
        </p:nvSpPr>
        <p:spPr>
          <a:xfrm>
            <a:off x="845975" y="1498133"/>
            <a:ext cx="184731" cy="1015663"/>
          </a:xfrm>
          <a:prstGeom prst="rect">
            <a:avLst/>
          </a:prstGeom>
          <a:noFill/>
        </p:spPr>
        <p:txBody>
          <a:bodyPr wrap="none" rtlCol="0">
            <a:spAutoFit/>
          </a:bodyPr>
          <a:lstStyle/>
          <a:p>
            <a:endParaRPr lang="en-US" altLang="ja-JP" sz="2400" dirty="0" smtClean="0"/>
          </a:p>
          <a:p>
            <a:endParaRPr lang="en-US" altLang="ja-JP" dirty="0" smtClean="0"/>
          </a:p>
          <a:p>
            <a:endParaRPr lang="en-US" altLang="ja-JP" dirty="0"/>
          </a:p>
        </p:txBody>
      </p:sp>
      <p:sp>
        <p:nvSpPr>
          <p:cNvPr id="2" name="テキスト ボックス 1"/>
          <p:cNvSpPr txBox="1"/>
          <p:nvPr/>
        </p:nvSpPr>
        <p:spPr>
          <a:xfrm>
            <a:off x="1331640" y="2708920"/>
            <a:ext cx="6647974" cy="646331"/>
          </a:xfrm>
          <a:prstGeom prst="rect">
            <a:avLst/>
          </a:prstGeom>
          <a:noFill/>
        </p:spPr>
        <p:txBody>
          <a:bodyPr wrap="none" rtlCol="0">
            <a:spAutoFit/>
          </a:bodyPr>
          <a:lstStyle/>
          <a:p>
            <a:r>
              <a:rPr kumimoji="1" lang="ja-JP" altLang="en-US" sz="3600" dirty="0" smtClean="0">
                <a:latin typeface="HGS創英角ﾎﾟｯﾌﾟ体" panose="040B0A00000000000000" pitchFamily="50" charset="-128"/>
                <a:ea typeface="HGS創英角ﾎﾟｯﾌﾟ体" panose="040B0A00000000000000" pitchFamily="50" charset="-128"/>
              </a:rPr>
              <a:t>ご清聴ありがとうございました</a:t>
            </a:r>
            <a:endParaRPr kumimoji="1" lang="ja-JP" altLang="en-US" sz="3600" dirty="0">
              <a:latin typeface="HGS創英角ﾎﾟｯﾌﾟ体" panose="040B0A00000000000000" pitchFamily="50" charset="-128"/>
              <a:ea typeface="HGS創英角ﾎﾟｯﾌﾟ体" panose="040B0A00000000000000" pitchFamily="50" charset="-128"/>
            </a:endParaRPr>
          </a:p>
        </p:txBody>
      </p:sp>
    </p:spTree>
    <p:extLst>
      <p:ext uri="{BB962C8B-B14F-4D97-AF65-F5344CB8AC3E}">
        <p14:creationId xmlns:p14="http://schemas.microsoft.com/office/powerpoint/2010/main" val="33753531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7EDE603-10B9-4869-BBDE-B1E83E65D918}" type="slidenum">
              <a:rPr lang="en-US" altLang="ja-JP" smtClean="0"/>
              <a:pPr/>
              <a:t>1</a:t>
            </a:fld>
            <a:endParaRPr lang="en-US" altLang="ja-JP"/>
          </a:p>
        </p:txBody>
      </p:sp>
      <p:sp>
        <p:nvSpPr>
          <p:cNvPr id="5" name="テキスト ボックス 4"/>
          <p:cNvSpPr txBox="1"/>
          <p:nvPr/>
        </p:nvSpPr>
        <p:spPr>
          <a:xfrm>
            <a:off x="3203848" y="260648"/>
            <a:ext cx="2749471" cy="707886"/>
          </a:xfrm>
          <a:prstGeom prst="rect">
            <a:avLst/>
          </a:prstGeom>
          <a:solidFill>
            <a:srgbClr val="00B0F0"/>
          </a:solidFill>
        </p:spPr>
        <p:txBody>
          <a:bodyPr wrap="none" rtlCol="0">
            <a:spAutoFit/>
          </a:bodyPr>
          <a:lstStyle/>
          <a:p>
            <a:r>
              <a:rPr lang="ja-JP" altLang="en-US" sz="4000" dirty="0" smtClean="0"/>
              <a:t>本日の内容</a:t>
            </a:r>
            <a:endParaRPr kumimoji="1" lang="ja-JP" altLang="en-US" sz="4000" dirty="0"/>
          </a:p>
        </p:txBody>
      </p:sp>
      <p:sp>
        <p:nvSpPr>
          <p:cNvPr id="2" name="テキスト ボックス 1"/>
          <p:cNvSpPr txBox="1"/>
          <p:nvPr/>
        </p:nvSpPr>
        <p:spPr>
          <a:xfrm>
            <a:off x="827584" y="1196752"/>
            <a:ext cx="7344816" cy="5724644"/>
          </a:xfrm>
          <a:prstGeom prst="rect">
            <a:avLst/>
          </a:prstGeom>
          <a:noFill/>
        </p:spPr>
        <p:txBody>
          <a:bodyPr wrap="square" rtlCol="0">
            <a:spAutoFit/>
          </a:bodyPr>
          <a:lstStyle/>
          <a:p>
            <a:pPr>
              <a:lnSpc>
                <a:spcPct val="150000"/>
              </a:lnSpc>
            </a:pPr>
            <a:r>
              <a:rPr kumimoji="1" lang="ja-JP" altLang="en-US" sz="2800" dirty="0" smtClean="0"/>
              <a:t>・　肝臓病と歯科</a:t>
            </a:r>
            <a:endParaRPr kumimoji="1" lang="en-US" altLang="ja-JP" sz="2800" dirty="0" smtClean="0"/>
          </a:p>
          <a:p>
            <a:pPr>
              <a:lnSpc>
                <a:spcPct val="150000"/>
              </a:lnSpc>
            </a:pPr>
            <a:r>
              <a:rPr lang="ja-JP" altLang="en-US" sz="2800" dirty="0" smtClean="0"/>
              <a:t>・　歯周病とは</a:t>
            </a:r>
            <a:endParaRPr lang="en-US" altLang="ja-JP" sz="2800" dirty="0" smtClean="0"/>
          </a:p>
          <a:p>
            <a:pPr>
              <a:lnSpc>
                <a:spcPct val="150000"/>
              </a:lnSpc>
            </a:pPr>
            <a:r>
              <a:rPr kumimoji="1" lang="ja-JP" altLang="en-US" sz="2800" dirty="0" smtClean="0"/>
              <a:t>・　歯周病と非アルコール性脂肪肝炎</a:t>
            </a:r>
            <a:endParaRPr kumimoji="1" lang="en-US" altLang="ja-JP" sz="2800" dirty="0" smtClean="0"/>
          </a:p>
          <a:p>
            <a:pPr>
              <a:lnSpc>
                <a:spcPct val="150000"/>
              </a:lnSpc>
            </a:pPr>
            <a:r>
              <a:rPr lang="ja-JP" altLang="en-US" sz="2800" dirty="0" smtClean="0"/>
              <a:t>・　肝臓病の口腔の特徴</a:t>
            </a:r>
            <a:endParaRPr lang="en-US" altLang="ja-JP" sz="2800" dirty="0" smtClean="0"/>
          </a:p>
          <a:p>
            <a:pPr>
              <a:lnSpc>
                <a:spcPct val="150000"/>
              </a:lnSpc>
            </a:pPr>
            <a:r>
              <a:rPr kumimoji="1" lang="ja-JP" altLang="en-US" sz="2800" dirty="0" smtClean="0"/>
              <a:t>・　歯周病の予防方法について</a:t>
            </a:r>
            <a:endParaRPr lang="en-US" altLang="ja-JP" sz="2800" dirty="0"/>
          </a:p>
          <a:p>
            <a:pPr>
              <a:lnSpc>
                <a:spcPct val="150000"/>
              </a:lnSpc>
            </a:pPr>
            <a:r>
              <a:rPr kumimoji="1" lang="ja-JP" altLang="en-US" sz="2800" dirty="0" smtClean="0"/>
              <a:t>・　セルフケアの実際</a:t>
            </a:r>
            <a:endParaRPr kumimoji="1" lang="en-US" altLang="ja-JP" sz="2800" dirty="0" smtClean="0"/>
          </a:p>
          <a:p>
            <a:pPr>
              <a:lnSpc>
                <a:spcPct val="150000"/>
              </a:lnSpc>
            </a:pPr>
            <a:r>
              <a:rPr lang="ja-JP" altLang="en-US" sz="2800" dirty="0" smtClean="0"/>
              <a:t>・　まとめ</a:t>
            </a:r>
            <a:endParaRPr kumimoji="1" lang="en-US" altLang="ja-JP" sz="2800" dirty="0" smtClean="0"/>
          </a:p>
          <a:p>
            <a:endParaRPr lang="en-US" altLang="ja-JP" dirty="0"/>
          </a:p>
          <a:p>
            <a:r>
              <a:rPr kumimoji="1" lang="ja-JP" altLang="en-US" dirty="0" smtClean="0"/>
              <a:t>　</a:t>
            </a:r>
            <a:endParaRPr kumimoji="1" lang="en-US" altLang="ja-JP" dirty="0" smtClean="0"/>
          </a:p>
          <a:p>
            <a:endParaRPr lang="en-US" altLang="ja-JP" dirty="0"/>
          </a:p>
          <a:p>
            <a:endParaRPr lang="en-US" altLang="ja-JP" dirty="0" smtClean="0"/>
          </a:p>
        </p:txBody>
      </p:sp>
    </p:spTree>
    <p:extLst>
      <p:ext uri="{BB962C8B-B14F-4D97-AF65-F5344CB8AC3E}">
        <p14:creationId xmlns:p14="http://schemas.microsoft.com/office/powerpoint/2010/main" val="16246085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7EDE603-10B9-4869-BBDE-B1E83E65D918}" type="slidenum">
              <a:rPr lang="en-US" altLang="ja-JP" smtClean="0"/>
              <a:pPr/>
              <a:t>2</a:t>
            </a:fld>
            <a:endParaRPr lang="en-US" altLang="ja-JP" dirty="0"/>
          </a:p>
        </p:txBody>
      </p:sp>
      <p:sp>
        <p:nvSpPr>
          <p:cNvPr id="5" name="テキスト ボックス 4"/>
          <p:cNvSpPr txBox="1"/>
          <p:nvPr/>
        </p:nvSpPr>
        <p:spPr>
          <a:xfrm>
            <a:off x="3064094" y="283295"/>
            <a:ext cx="3142207" cy="707886"/>
          </a:xfrm>
          <a:prstGeom prst="rect">
            <a:avLst/>
          </a:prstGeom>
          <a:solidFill>
            <a:srgbClr val="00B0F0"/>
          </a:solidFill>
        </p:spPr>
        <p:txBody>
          <a:bodyPr wrap="none" rtlCol="0">
            <a:spAutoFit/>
          </a:bodyPr>
          <a:lstStyle/>
          <a:p>
            <a:pPr algn="ctr"/>
            <a:r>
              <a:rPr lang="ja-JP" altLang="en-US" sz="4000" dirty="0" smtClean="0"/>
              <a:t>肝臓病と歯科</a:t>
            </a:r>
            <a:endParaRPr kumimoji="1" lang="ja-JP" altLang="en-US" sz="4000" dirty="0"/>
          </a:p>
        </p:txBody>
      </p:sp>
      <p:sp>
        <p:nvSpPr>
          <p:cNvPr id="2" name="テキスト ボックス 1"/>
          <p:cNvSpPr txBox="1"/>
          <p:nvPr/>
        </p:nvSpPr>
        <p:spPr>
          <a:xfrm>
            <a:off x="179512" y="1556792"/>
            <a:ext cx="8188460" cy="3693319"/>
          </a:xfrm>
          <a:prstGeom prst="rect">
            <a:avLst/>
          </a:prstGeom>
          <a:noFill/>
        </p:spPr>
        <p:txBody>
          <a:bodyPr wrap="none" rtlCol="0">
            <a:spAutoFit/>
          </a:bodyPr>
          <a:lstStyle/>
          <a:p>
            <a:pPr>
              <a:lnSpc>
                <a:spcPct val="150000"/>
              </a:lnSpc>
            </a:pPr>
            <a:r>
              <a:rPr kumimoji="1" lang="ja-JP" altLang="en-US" sz="2800" dirty="0" smtClean="0"/>
              <a:t>・よく噛んで食べること</a:t>
            </a:r>
            <a:r>
              <a:rPr lang="ja-JP" altLang="en-US" sz="2800" dirty="0" smtClean="0"/>
              <a:t>は肝臓病予防になります。</a:t>
            </a:r>
            <a:endParaRPr lang="en-US" altLang="ja-JP" sz="2800" dirty="0" smtClean="0"/>
          </a:p>
          <a:p>
            <a:pPr>
              <a:lnSpc>
                <a:spcPct val="150000"/>
              </a:lnSpc>
            </a:pPr>
            <a:r>
              <a:rPr lang="ja-JP" altLang="en-US" sz="2800" dirty="0"/>
              <a:t> </a:t>
            </a:r>
            <a:r>
              <a:rPr lang="ja-JP" altLang="en-US" sz="2800" dirty="0" smtClean="0"/>
              <a:t> </a:t>
            </a:r>
            <a:r>
              <a:rPr kumimoji="1" lang="ja-JP" altLang="en-US" sz="2800" dirty="0" smtClean="0"/>
              <a:t>メタボリックシンドロームから脂肪肝への進行抑制に</a:t>
            </a:r>
            <a:endParaRPr kumimoji="1" lang="en-US" altLang="ja-JP" sz="2800" dirty="0" smtClean="0"/>
          </a:p>
          <a:p>
            <a:pPr>
              <a:lnSpc>
                <a:spcPct val="150000"/>
              </a:lnSpc>
            </a:pPr>
            <a:r>
              <a:rPr lang="ja-JP" altLang="en-US" sz="2800" dirty="0"/>
              <a:t>　</a:t>
            </a:r>
            <a:r>
              <a:rPr lang="ja-JP" altLang="en-US" sz="2800" dirty="0" smtClean="0"/>
              <a:t>つながる可能性があり</a:t>
            </a:r>
            <a:r>
              <a:rPr kumimoji="1" lang="ja-JP" altLang="en-US" sz="2800" dirty="0" smtClean="0"/>
              <a:t>ます。</a:t>
            </a:r>
            <a:endParaRPr kumimoji="1" lang="en-US" altLang="ja-JP" sz="2800" dirty="0" smtClean="0"/>
          </a:p>
          <a:p>
            <a:endParaRPr lang="en-US" altLang="ja-JP" sz="2400" dirty="0"/>
          </a:p>
          <a:p>
            <a:pPr>
              <a:lnSpc>
                <a:spcPct val="150000"/>
              </a:lnSpc>
            </a:pPr>
            <a:r>
              <a:rPr lang="ja-JP" altLang="en-US" sz="2800" dirty="0" smtClean="0"/>
              <a:t>・歯周病の治療は、歯周病菌を減らすことにより</a:t>
            </a:r>
            <a:endParaRPr lang="en-US" altLang="ja-JP" sz="2800" dirty="0" smtClean="0"/>
          </a:p>
          <a:p>
            <a:pPr>
              <a:lnSpc>
                <a:spcPct val="150000"/>
              </a:lnSpc>
            </a:pPr>
            <a:r>
              <a:rPr lang="ja-JP" altLang="en-US" sz="2800" dirty="0"/>
              <a:t>　</a:t>
            </a:r>
            <a:r>
              <a:rPr lang="ja-JP" altLang="en-US" sz="2800" dirty="0" smtClean="0"/>
              <a:t>肝機能を改善</a:t>
            </a:r>
            <a:r>
              <a:rPr lang="ja-JP" altLang="en-US" sz="2800" dirty="0"/>
              <a:t>することが</a:t>
            </a:r>
            <a:r>
              <a:rPr lang="ja-JP" altLang="en-US" sz="2800" dirty="0" smtClean="0"/>
              <a:t>できると言われています。</a:t>
            </a:r>
            <a:endParaRPr lang="en-US" altLang="ja-JP" sz="2800" dirty="0" smtClean="0"/>
          </a:p>
        </p:txBody>
      </p:sp>
    </p:spTree>
    <p:extLst>
      <p:ext uri="{BB962C8B-B14F-4D97-AF65-F5344CB8AC3E}">
        <p14:creationId xmlns:p14="http://schemas.microsoft.com/office/powerpoint/2010/main" val="28070738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p:txBody>
          <a:bodyPr/>
          <a:lstStyle/>
          <a:p>
            <a:fld id="{D7EDE603-10B9-4869-BBDE-B1E83E65D918}" type="slidenum">
              <a:rPr lang="en-US" altLang="ja-JP" smtClean="0"/>
              <a:pPr/>
              <a:t>3</a:t>
            </a:fld>
            <a:endParaRPr lang="en-US" altLang="ja-JP" dirty="0"/>
          </a:p>
        </p:txBody>
      </p:sp>
      <p:grpSp>
        <p:nvGrpSpPr>
          <p:cNvPr id="2" name="グループ化 1"/>
          <p:cNvGrpSpPr/>
          <p:nvPr/>
        </p:nvGrpSpPr>
        <p:grpSpPr>
          <a:xfrm>
            <a:off x="923753" y="373747"/>
            <a:ext cx="7516584" cy="4043297"/>
            <a:chOff x="857254" y="172870"/>
            <a:chExt cx="7516584" cy="4007255"/>
          </a:xfrm>
        </p:grpSpPr>
        <p:sp>
          <p:nvSpPr>
            <p:cNvPr id="5" name="テキスト ボックス 4"/>
            <p:cNvSpPr txBox="1"/>
            <p:nvPr/>
          </p:nvSpPr>
          <p:spPr>
            <a:xfrm>
              <a:off x="3209357" y="172870"/>
              <a:ext cx="2629246" cy="707886"/>
            </a:xfrm>
            <a:prstGeom prst="rect">
              <a:avLst/>
            </a:prstGeom>
            <a:solidFill>
              <a:srgbClr val="00B0F0"/>
            </a:solidFill>
          </p:spPr>
          <p:txBody>
            <a:bodyPr wrap="none" rtlCol="0">
              <a:spAutoFit/>
            </a:bodyPr>
            <a:lstStyle/>
            <a:p>
              <a:r>
                <a:rPr lang="ja-JP" altLang="en-US" sz="4000" dirty="0"/>
                <a:t>歯周病</a:t>
              </a:r>
              <a:r>
                <a:rPr lang="ja-JP" altLang="en-US" sz="4000" dirty="0" smtClean="0"/>
                <a:t>と</a:t>
              </a:r>
              <a:r>
                <a:rPr lang="ja-JP" altLang="en-US" sz="4000" dirty="0"/>
                <a:t>は</a:t>
              </a:r>
            </a:p>
          </p:txBody>
        </p:sp>
        <p:grpSp>
          <p:nvGrpSpPr>
            <p:cNvPr id="8" name="グループ化 7"/>
            <p:cNvGrpSpPr/>
            <p:nvPr/>
          </p:nvGrpSpPr>
          <p:grpSpPr>
            <a:xfrm>
              <a:off x="857254" y="1274003"/>
              <a:ext cx="7516584" cy="2906122"/>
              <a:chOff x="854776" y="1291987"/>
              <a:chExt cx="7516584" cy="2906122"/>
            </a:xfrm>
          </p:grpSpPr>
          <p:sp>
            <p:nvSpPr>
              <p:cNvPr id="9" name="テキスト ボックス 8"/>
              <p:cNvSpPr txBox="1"/>
              <p:nvPr/>
            </p:nvSpPr>
            <p:spPr>
              <a:xfrm>
                <a:off x="854776" y="1361302"/>
                <a:ext cx="7516584" cy="2836807"/>
              </a:xfrm>
              <a:prstGeom prst="rect">
                <a:avLst/>
              </a:prstGeom>
              <a:noFill/>
            </p:spPr>
            <p:txBody>
              <a:bodyPr wrap="square" rtlCol="0">
                <a:spAutoFit/>
              </a:bodyPr>
              <a:lstStyle/>
              <a:p>
                <a:pPr>
                  <a:lnSpc>
                    <a:spcPct val="150000"/>
                  </a:lnSpc>
                </a:pPr>
                <a:r>
                  <a:rPr lang="ja-JP" altLang="en-US" sz="2400" dirty="0" smtClean="0"/>
                  <a:t>　　歯</a:t>
                </a:r>
                <a:r>
                  <a:rPr lang="ja-JP" altLang="en-US" sz="2400" dirty="0"/>
                  <a:t>周病は歯のまわりの歯茎や歯槽骨が細菌に</a:t>
                </a:r>
                <a:r>
                  <a:rPr lang="ja-JP" altLang="en-US" sz="2400" dirty="0" smtClean="0"/>
                  <a:t>より</a:t>
                </a:r>
                <a:endParaRPr lang="en-US" altLang="ja-JP" sz="2400" dirty="0" smtClean="0"/>
              </a:p>
              <a:p>
                <a:pPr>
                  <a:lnSpc>
                    <a:spcPct val="150000"/>
                  </a:lnSpc>
                </a:pPr>
                <a:r>
                  <a:rPr lang="ja-JP" altLang="en-US" sz="2400" dirty="0" smtClean="0"/>
                  <a:t>炎症を起こし、歯茎</a:t>
                </a:r>
                <a:r>
                  <a:rPr lang="ja-JP" altLang="en-US" sz="2400" dirty="0"/>
                  <a:t>が赤く</a:t>
                </a:r>
                <a:r>
                  <a:rPr lang="ja-JP" altLang="en-US" sz="2400" dirty="0" smtClean="0"/>
                  <a:t>なったり腫れたりする病気です。</a:t>
                </a:r>
                <a:endParaRPr lang="en-US" altLang="ja-JP" sz="2400" dirty="0" smtClean="0"/>
              </a:p>
              <a:p>
                <a:pPr>
                  <a:lnSpc>
                    <a:spcPct val="150000"/>
                  </a:lnSpc>
                </a:pPr>
                <a:r>
                  <a:rPr lang="ja-JP" altLang="en-US" sz="2400" dirty="0"/>
                  <a:t>ひどくなる</a:t>
                </a:r>
                <a:r>
                  <a:rPr lang="ja-JP" altLang="en-US" sz="2400" dirty="0" smtClean="0"/>
                  <a:t>と歯がぐらついて、かたい物が食べられなくなったり、歯が抜け落ちたりします。</a:t>
                </a:r>
                <a:endParaRPr lang="en-US" altLang="ja-JP" sz="2400" dirty="0" smtClean="0"/>
              </a:p>
              <a:p>
                <a:pPr>
                  <a:lnSpc>
                    <a:spcPct val="150000"/>
                  </a:lnSpc>
                </a:pPr>
                <a:endParaRPr lang="ja-JP" altLang="en-US" sz="2400" dirty="0"/>
              </a:p>
            </p:txBody>
          </p:sp>
          <p:sp>
            <p:nvSpPr>
              <p:cNvPr id="10" name="角丸四角形 9"/>
              <p:cNvSpPr/>
              <p:nvPr/>
            </p:nvSpPr>
            <p:spPr>
              <a:xfrm>
                <a:off x="854776" y="1291987"/>
                <a:ext cx="7464671" cy="2497813"/>
              </a:xfrm>
              <a:prstGeom prst="round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sp>
        <p:nvSpPr>
          <p:cNvPr id="3" name="下矢印 2"/>
          <p:cNvSpPr/>
          <p:nvPr/>
        </p:nvSpPr>
        <p:spPr>
          <a:xfrm>
            <a:off x="4139952" y="4162946"/>
            <a:ext cx="720080"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1360636" y="5000996"/>
            <a:ext cx="6278711" cy="1008112"/>
          </a:xfrm>
          <a:prstGeom prst="round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rgbClr val="FF0000"/>
                </a:solidFill>
              </a:rPr>
              <a:t>バランスの良い食事が摂りにくくなる！</a:t>
            </a:r>
            <a:endParaRPr kumimoji="1" lang="ja-JP" altLang="en-US" sz="2800"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7EDE603-10B9-4869-BBDE-B1E83E65D918}" type="slidenum">
              <a:rPr lang="en-US" altLang="ja-JP" smtClean="0"/>
              <a:pPr/>
              <a:t>4</a:t>
            </a:fld>
            <a:endParaRPr lang="en-US" altLang="ja-JP"/>
          </a:p>
        </p:txBody>
      </p:sp>
      <p:grpSp>
        <p:nvGrpSpPr>
          <p:cNvPr id="21" name="グループ化 20"/>
          <p:cNvGrpSpPr/>
          <p:nvPr/>
        </p:nvGrpSpPr>
        <p:grpSpPr>
          <a:xfrm>
            <a:off x="904647" y="765423"/>
            <a:ext cx="7038973" cy="5183857"/>
            <a:chOff x="904647" y="765423"/>
            <a:chExt cx="7038973" cy="5183857"/>
          </a:xfrm>
        </p:grpSpPr>
        <p:sp>
          <p:nvSpPr>
            <p:cNvPr id="42" name="角丸四角形 41"/>
            <p:cNvSpPr/>
            <p:nvPr/>
          </p:nvSpPr>
          <p:spPr>
            <a:xfrm>
              <a:off x="6277589" y="908720"/>
              <a:ext cx="1666031" cy="423297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9" name="グループ化 18"/>
            <p:cNvGrpSpPr/>
            <p:nvPr/>
          </p:nvGrpSpPr>
          <p:grpSpPr>
            <a:xfrm>
              <a:off x="904647" y="765423"/>
              <a:ext cx="6918134" cy="5183857"/>
              <a:chOff x="904647" y="764704"/>
              <a:chExt cx="6918134" cy="5183857"/>
            </a:xfrm>
          </p:grpSpPr>
          <p:grpSp>
            <p:nvGrpSpPr>
              <p:cNvPr id="41" name="グループ化 40"/>
              <p:cNvGrpSpPr/>
              <p:nvPr/>
            </p:nvGrpSpPr>
            <p:grpSpPr>
              <a:xfrm>
                <a:off x="6403353" y="1047353"/>
                <a:ext cx="1419428" cy="3938736"/>
                <a:chOff x="6263862" y="930424"/>
                <a:chExt cx="1419428" cy="3938736"/>
              </a:xfrm>
            </p:grpSpPr>
            <p:sp>
              <p:nvSpPr>
                <p:cNvPr id="15" name="角丸四角形 14"/>
                <p:cNvSpPr/>
                <p:nvPr/>
              </p:nvSpPr>
              <p:spPr>
                <a:xfrm>
                  <a:off x="6263862" y="1960278"/>
                  <a:ext cx="1418456" cy="914400"/>
                </a:xfrm>
                <a:prstGeom prst="roundRect">
                  <a:avLst/>
                </a:prstGeom>
                <a:solidFill>
                  <a:srgbClr val="F3FC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心血管疾患</a:t>
                  </a:r>
                  <a:endParaRPr lang="en-US" altLang="ja-JP" dirty="0" smtClean="0">
                    <a:solidFill>
                      <a:schemeClr val="tx1"/>
                    </a:solidFill>
                  </a:endParaRPr>
                </a:p>
                <a:p>
                  <a:pPr algn="ctr"/>
                  <a:r>
                    <a:rPr lang="ja-JP" altLang="en-US" sz="1200" dirty="0" smtClean="0">
                      <a:solidFill>
                        <a:schemeClr val="tx1"/>
                      </a:solidFill>
                    </a:rPr>
                    <a:t>感染性心内膜炎</a:t>
                  </a:r>
                  <a:endParaRPr kumimoji="1" lang="ja-JP" altLang="en-US" sz="1200" dirty="0">
                    <a:solidFill>
                      <a:schemeClr val="tx1"/>
                    </a:solidFill>
                  </a:endParaRPr>
                </a:p>
              </p:txBody>
            </p:sp>
            <p:sp>
              <p:nvSpPr>
                <p:cNvPr id="16" name="角丸四角形 15"/>
                <p:cNvSpPr/>
                <p:nvPr/>
              </p:nvSpPr>
              <p:spPr>
                <a:xfrm>
                  <a:off x="6263862" y="930424"/>
                  <a:ext cx="1418456" cy="914400"/>
                </a:xfrm>
                <a:prstGeom prst="roundRect">
                  <a:avLst/>
                </a:prstGeom>
                <a:solidFill>
                  <a:srgbClr val="F3FC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内臓疾患</a:t>
                  </a:r>
                  <a:endParaRPr lang="en-US" altLang="ja-JP" dirty="0" smtClean="0">
                    <a:solidFill>
                      <a:schemeClr val="tx1"/>
                    </a:solidFill>
                  </a:endParaRPr>
                </a:p>
              </p:txBody>
            </p:sp>
            <p:sp>
              <p:nvSpPr>
                <p:cNvPr id="17" name="角丸四角形 16"/>
                <p:cNvSpPr/>
                <p:nvPr/>
              </p:nvSpPr>
              <p:spPr>
                <a:xfrm>
                  <a:off x="6264834" y="3954760"/>
                  <a:ext cx="1418456" cy="914400"/>
                </a:xfrm>
                <a:prstGeom prst="roundRect">
                  <a:avLst/>
                </a:prstGeom>
                <a:solidFill>
                  <a:srgbClr val="F3FC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呼吸器系</a:t>
                  </a:r>
                  <a:endParaRPr lang="en-US" altLang="ja-JP" dirty="0" smtClean="0">
                    <a:solidFill>
                      <a:schemeClr val="tx1"/>
                    </a:solidFill>
                  </a:endParaRPr>
                </a:p>
                <a:p>
                  <a:pPr algn="ctr"/>
                  <a:r>
                    <a:rPr lang="ja-JP" altLang="en-US" dirty="0" smtClean="0">
                      <a:solidFill>
                        <a:schemeClr val="tx1"/>
                      </a:solidFill>
                    </a:rPr>
                    <a:t>疾患</a:t>
                  </a:r>
                  <a:endParaRPr lang="en-US" altLang="ja-JP" dirty="0" smtClean="0">
                    <a:solidFill>
                      <a:schemeClr val="tx1"/>
                    </a:solidFill>
                  </a:endParaRPr>
                </a:p>
                <a:p>
                  <a:pPr algn="ctr"/>
                  <a:r>
                    <a:rPr lang="en-US" altLang="ja-JP" sz="1100" b="1" dirty="0" smtClean="0">
                      <a:solidFill>
                        <a:schemeClr val="tx1"/>
                      </a:solidFill>
                    </a:rPr>
                    <a:t>COPD</a:t>
                  </a:r>
                  <a:r>
                    <a:rPr lang="ja-JP" altLang="en-US" sz="1100" b="1" dirty="0" smtClean="0">
                      <a:solidFill>
                        <a:schemeClr val="tx1"/>
                      </a:solidFill>
                    </a:rPr>
                    <a:t>による急性増悪や誤嚥性肺炎</a:t>
                  </a:r>
                  <a:endParaRPr lang="en-US" altLang="ja-JP" sz="1100" b="1" dirty="0" smtClean="0">
                    <a:solidFill>
                      <a:schemeClr val="tx1"/>
                    </a:solidFill>
                  </a:endParaRPr>
                </a:p>
              </p:txBody>
            </p:sp>
            <p:sp>
              <p:nvSpPr>
                <p:cNvPr id="18" name="角丸四角形 17"/>
                <p:cNvSpPr/>
                <p:nvPr/>
              </p:nvSpPr>
              <p:spPr>
                <a:xfrm>
                  <a:off x="6264834" y="2946648"/>
                  <a:ext cx="1418456" cy="914400"/>
                </a:xfrm>
                <a:prstGeom prst="roundRect">
                  <a:avLst/>
                </a:prstGeom>
                <a:solidFill>
                  <a:srgbClr val="F3FC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早産のリスク</a:t>
                  </a:r>
                  <a:r>
                    <a:rPr lang="en-US" altLang="ja-JP" sz="1600" dirty="0" smtClean="0">
                      <a:solidFill>
                        <a:schemeClr val="tx1"/>
                      </a:solidFill>
                    </a:rPr>
                    <a:t>UP</a:t>
                  </a:r>
                </a:p>
              </p:txBody>
            </p:sp>
          </p:grpSp>
          <p:grpSp>
            <p:nvGrpSpPr>
              <p:cNvPr id="11" name="グループ化 10"/>
              <p:cNvGrpSpPr/>
              <p:nvPr/>
            </p:nvGrpSpPr>
            <p:grpSpPr>
              <a:xfrm>
                <a:off x="904647" y="764704"/>
                <a:ext cx="5527557" cy="5183857"/>
                <a:chOff x="904647" y="764704"/>
                <a:chExt cx="5527557" cy="5183857"/>
              </a:xfrm>
            </p:grpSpPr>
            <p:cxnSp>
              <p:nvCxnSpPr>
                <p:cNvPr id="7" name="直線矢印コネクタ 6"/>
                <p:cNvCxnSpPr/>
                <p:nvPr/>
              </p:nvCxnSpPr>
              <p:spPr>
                <a:xfrm flipV="1">
                  <a:off x="4421982" y="4237447"/>
                  <a:ext cx="0" cy="748642"/>
                </a:xfrm>
                <a:prstGeom prst="straightConnector1">
                  <a:avLst/>
                </a:prstGeom>
                <a:ln w="7620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9" name="グループ化 8"/>
                <p:cNvGrpSpPr/>
                <p:nvPr/>
              </p:nvGrpSpPr>
              <p:grpSpPr>
                <a:xfrm>
                  <a:off x="2411760" y="4813511"/>
                  <a:ext cx="4020444" cy="1135050"/>
                  <a:chOff x="2365362" y="2132112"/>
                  <a:chExt cx="4020444" cy="1135050"/>
                </a:xfrm>
              </p:grpSpPr>
              <p:sp>
                <p:nvSpPr>
                  <p:cNvPr id="8" name="円/楕円 7"/>
                  <p:cNvSpPr/>
                  <p:nvPr/>
                </p:nvSpPr>
                <p:spPr>
                  <a:xfrm>
                    <a:off x="4237570" y="2132856"/>
                    <a:ext cx="2148236" cy="1134306"/>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t>プロフェッショナルケア</a:t>
                    </a:r>
                    <a:endParaRPr lang="en-US" altLang="ja-JP" sz="1400" dirty="0" smtClean="0"/>
                  </a:p>
                  <a:p>
                    <a:pPr algn="ctr"/>
                    <a:r>
                      <a:rPr kumimoji="1" lang="ja-JP" altLang="en-US" sz="1200" dirty="0" smtClean="0"/>
                      <a:t>歯科医師・歯科衛生士によるケア</a:t>
                    </a:r>
                    <a:endParaRPr kumimoji="1" lang="ja-JP" altLang="en-US" sz="1200" dirty="0"/>
                  </a:p>
                </p:txBody>
              </p:sp>
              <p:sp>
                <p:nvSpPr>
                  <p:cNvPr id="3" name="円/楕円 2"/>
                  <p:cNvSpPr/>
                  <p:nvPr/>
                </p:nvSpPr>
                <p:spPr>
                  <a:xfrm>
                    <a:off x="2365362" y="2132112"/>
                    <a:ext cx="2088232" cy="1134306"/>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セルフケア</a:t>
                    </a:r>
                    <a:endParaRPr kumimoji="1" lang="en-US" altLang="ja-JP" dirty="0" smtClean="0"/>
                  </a:p>
                  <a:p>
                    <a:pPr algn="ctr"/>
                    <a:r>
                      <a:rPr lang="ja-JP" altLang="en-US" sz="1200" dirty="0" smtClean="0"/>
                      <a:t>ご家庭</a:t>
                    </a:r>
                    <a:r>
                      <a:rPr lang="ja-JP" altLang="en-US" sz="1200" dirty="0"/>
                      <a:t>で</a:t>
                    </a:r>
                    <a:r>
                      <a:rPr lang="ja-JP" altLang="en-US" sz="1200" dirty="0" smtClean="0"/>
                      <a:t>の歯磨きなど</a:t>
                    </a:r>
                    <a:endParaRPr kumimoji="1" lang="ja-JP" altLang="en-US" sz="1200" dirty="0"/>
                  </a:p>
                </p:txBody>
              </p:sp>
            </p:grpSp>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2901" y="2239835"/>
                  <a:ext cx="2614182" cy="1869140"/>
                </a:xfrm>
                <a:prstGeom prst="rect">
                  <a:avLst/>
                </a:prstGeom>
              </p:spPr>
            </p:pic>
            <p:sp>
              <p:nvSpPr>
                <p:cNvPr id="13" name="角丸四角形 12"/>
                <p:cNvSpPr/>
                <p:nvPr/>
              </p:nvSpPr>
              <p:spPr>
                <a:xfrm>
                  <a:off x="2760254" y="764704"/>
                  <a:ext cx="1418456" cy="914400"/>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肥満</a:t>
                  </a:r>
                  <a:endParaRPr kumimoji="1" lang="en-US" altLang="ja-JP" dirty="0" smtClean="0">
                    <a:solidFill>
                      <a:schemeClr val="tx1"/>
                    </a:solidFill>
                  </a:endParaRPr>
                </a:p>
                <a:p>
                  <a:pPr algn="ctr"/>
                  <a:r>
                    <a:rPr lang="ja-JP" altLang="en-US" sz="1200" dirty="0">
                      <a:solidFill>
                        <a:schemeClr val="tx1"/>
                      </a:solidFill>
                    </a:rPr>
                    <a:t>メタボリックシンドローム</a:t>
                  </a:r>
                  <a:endParaRPr kumimoji="1" lang="ja-JP" altLang="en-US" sz="1200" dirty="0">
                    <a:solidFill>
                      <a:schemeClr val="tx1"/>
                    </a:solidFill>
                  </a:endParaRPr>
                </a:p>
              </p:txBody>
            </p:sp>
            <p:sp>
              <p:nvSpPr>
                <p:cNvPr id="14" name="角丸四角形 13"/>
                <p:cNvSpPr/>
                <p:nvPr/>
              </p:nvSpPr>
              <p:spPr>
                <a:xfrm>
                  <a:off x="4449688" y="764704"/>
                  <a:ext cx="1418456" cy="914400"/>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糖尿病</a:t>
                  </a:r>
                  <a:endParaRPr lang="en-US" altLang="ja-JP" dirty="0" smtClean="0">
                    <a:solidFill>
                      <a:schemeClr val="tx1"/>
                    </a:solidFill>
                  </a:endParaRPr>
                </a:p>
              </p:txBody>
            </p:sp>
            <p:sp>
              <p:nvSpPr>
                <p:cNvPr id="20" name="角丸四角形 19"/>
                <p:cNvSpPr/>
                <p:nvPr/>
              </p:nvSpPr>
              <p:spPr>
                <a:xfrm>
                  <a:off x="904647" y="3251039"/>
                  <a:ext cx="1418456" cy="914400"/>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喫煙習慣</a:t>
                  </a:r>
                  <a:endParaRPr lang="en-US" altLang="ja-JP" dirty="0" smtClean="0"/>
                </a:p>
              </p:txBody>
            </p:sp>
            <p:sp>
              <p:nvSpPr>
                <p:cNvPr id="23" name="角丸四角形 22"/>
                <p:cNvSpPr/>
                <p:nvPr/>
              </p:nvSpPr>
              <p:spPr>
                <a:xfrm>
                  <a:off x="911796" y="2077207"/>
                  <a:ext cx="1418456" cy="914400"/>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t>遺伝による歯周病リスク</a:t>
                  </a:r>
                  <a:endParaRPr lang="en-US" altLang="ja-JP" sz="1600" dirty="0" smtClean="0"/>
                </a:p>
              </p:txBody>
            </p:sp>
            <p:cxnSp>
              <p:nvCxnSpPr>
                <p:cNvPr id="24" name="直線矢印コネクタ 23"/>
                <p:cNvCxnSpPr/>
                <p:nvPr/>
              </p:nvCxnSpPr>
              <p:spPr>
                <a:xfrm flipV="1">
                  <a:off x="4932040" y="1768791"/>
                  <a:ext cx="159356" cy="740464"/>
                </a:xfrm>
                <a:prstGeom prst="straightConnector1">
                  <a:avLst/>
                </a:prstGeom>
                <a:ln w="762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flipH="1" flipV="1">
                  <a:off x="3707904" y="1807505"/>
                  <a:ext cx="216024" cy="701750"/>
                </a:xfrm>
                <a:prstGeom prst="straightConnector1">
                  <a:avLst/>
                </a:prstGeom>
                <a:ln w="762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flipH="1">
                  <a:off x="5243713" y="1832623"/>
                  <a:ext cx="152144" cy="738109"/>
                </a:xfrm>
                <a:prstGeom prst="straightConnector1">
                  <a:avLst/>
                </a:prstGeom>
                <a:ln w="762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39" name="右矢印 38"/>
                <p:cNvSpPr/>
                <p:nvPr/>
              </p:nvSpPr>
              <p:spPr>
                <a:xfrm>
                  <a:off x="2420368" y="2797287"/>
                  <a:ext cx="1079081" cy="484632"/>
                </a:xfrm>
                <a:prstGeom prst="rightArrow">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右矢印 39"/>
                <p:cNvSpPr/>
                <p:nvPr/>
              </p:nvSpPr>
              <p:spPr>
                <a:xfrm>
                  <a:off x="5268377" y="2771243"/>
                  <a:ext cx="978408" cy="484632"/>
                </a:xfrm>
                <a:prstGeom prst="rightArrow">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3752568" y="4499828"/>
                  <a:ext cx="1338828" cy="369332"/>
                </a:xfrm>
                <a:prstGeom prst="rect">
                  <a:avLst/>
                </a:prstGeom>
                <a:noFill/>
                <a:ln>
                  <a:noFill/>
                </a:ln>
              </p:spPr>
              <p:txBody>
                <a:bodyPr wrap="none" rtlCol="0">
                  <a:spAutoFit/>
                </a:bodyPr>
                <a:lstStyle/>
                <a:p>
                  <a:r>
                    <a:rPr kumimoji="1" lang="ja-JP" altLang="en-US" b="1" dirty="0" smtClean="0"/>
                    <a:t>歯周病予防</a:t>
                  </a:r>
                  <a:endParaRPr kumimoji="1" lang="ja-JP" altLang="en-US" b="1" dirty="0"/>
                </a:p>
              </p:txBody>
            </p:sp>
            <p:cxnSp>
              <p:nvCxnSpPr>
                <p:cNvPr id="32" name="直線矢印コネクタ 31"/>
                <p:cNvCxnSpPr/>
                <p:nvPr/>
              </p:nvCxnSpPr>
              <p:spPr>
                <a:xfrm>
                  <a:off x="3360798" y="1886773"/>
                  <a:ext cx="256054" cy="695373"/>
                </a:xfrm>
                <a:prstGeom prst="straightConnector1">
                  <a:avLst/>
                </a:prstGeom>
                <a:ln w="762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grpSp>
          <p:sp>
            <p:nvSpPr>
              <p:cNvPr id="5" name="テキスト ボックス 4"/>
              <p:cNvSpPr txBox="1"/>
              <p:nvPr/>
            </p:nvSpPr>
            <p:spPr>
              <a:xfrm>
                <a:off x="4011106" y="3710902"/>
                <a:ext cx="877163" cy="369332"/>
              </a:xfrm>
              <a:prstGeom prst="rect">
                <a:avLst/>
              </a:prstGeom>
              <a:noFill/>
            </p:spPr>
            <p:txBody>
              <a:bodyPr wrap="none" rtlCol="0">
                <a:spAutoFit/>
              </a:bodyPr>
              <a:lstStyle/>
              <a:p>
                <a:r>
                  <a:rPr kumimoji="1" lang="ja-JP" altLang="en-US" b="1" dirty="0" smtClean="0"/>
                  <a:t>歯周病</a:t>
                </a:r>
                <a:endParaRPr kumimoji="1" lang="ja-JP" altLang="en-US" b="1" dirty="0"/>
              </a:p>
            </p:txBody>
          </p:sp>
        </p:grpSp>
      </p:grpSp>
    </p:spTree>
    <p:extLst>
      <p:ext uri="{BB962C8B-B14F-4D97-AF65-F5344CB8AC3E}">
        <p14:creationId xmlns:p14="http://schemas.microsoft.com/office/powerpoint/2010/main" val="13686972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p:txBody>
          <a:bodyPr/>
          <a:lstStyle/>
          <a:p>
            <a:fld id="{D7EDE603-10B9-4869-BBDE-B1E83E65D918}" type="slidenum">
              <a:rPr lang="en-US" altLang="ja-JP" smtClean="0"/>
              <a:pPr/>
              <a:t>5</a:t>
            </a:fld>
            <a:endParaRPr lang="en-US" altLang="ja-JP" dirty="0"/>
          </a:p>
        </p:txBody>
      </p:sp>
      <p:grpSp>
        <p:nvGrpSpPr>
          <p:cNvPr id="2" name="グループ化 1"/>
          <p:cNvGrpSpPr/>
          <p:nvPr/>
        </p:nvGrpSpPr>
        <p:grpSpPr>
          <a:xfrm>
            <a:off x="78487" y="476672"/>
            <a:ext cx="7883088" cy="4841379"/>
            <a:chOff x="78487" y="476672"/>
            <a:chExt cx="7883088" cy="4841379"/>
          </a:xfrm>
        </p:grpSpPr>
        <p:sp>
          <p:nvSpPr>
            <p:cNvPr id="7" name="テキスト ボックス 6"/>
            <p:cNvSpPr txBox="1"/>
            <p:nvPr/>
          </p:nvSpPr>
          <p:spPr>
            <a:xfrm>
              <a:off x="1178949" y="476672"/>
              <a:ext cx="6782626" cy="707886"/>
            </a:xfrm>
            <a:prstGeom prst="rect">
              <a:avLst/>
            </a:prstGeom>
            <a:solidFill>
              <a:srgbClr val="00B0F0"/>
            </a:solidFill>
          </p:spPr>
          <p:txBody>
            <a:bodyPr wrap="none" rtlCol="0">
              <a:spAutoFit/>
            </a:bodyPr>
            <a:lstStyle/>
            <a:p>
              <a:r>
                <a:rPr lang="ja-JP" altLang="en-US" sz="4000" dirty="0"/>
                <a:t>歯周病と非ｱﾙｺｰﾙ性脂肪肝炎</a:t>
              </a:r>
            </a:p>
          </p:txBody>
        </p:sp>
        <p:sp>
          <p:nvSpPr>
            <p:cNvPr id="10" name="テキスト ボックス 9"/>
            <p:cNvSpPr txBox="1"/>
            <p:nvPr/>
          </p:nvSpPr>
          <p:spPr>
            <a:xfrm>
              <a:off x="1043608" y="3933056"/>
              <a:ext cx="6336165" cy="1384995"/>
            </a:xfrm>
            <a:prstGeom prst="rect">
              <a:avLst/>
            </a:prstGeom>
            <a:noFill/>
            <a:ln>
              <a:solidFill>
                <a:schemeClr val="tx1"/>
              </a:solidFill>
            </a:ln>
          </p:spPr>
          <p:txBody>
            <a:bodyPr wrap="square" rtlCol="0">
              <a:spAutoFit/>
            </a:bodyPr>
            <a:lstStyle/>
            <a:p>
              <a:r>
                <a:rPr lang="ja-JP" altLang="en-US" sz="2800" dirty="0"/>
                <a:t>非ｱﾙｺｰﾙ性脂肪肝炎の患者さん</a:t>
              </a:r>
              <a:r>
                <a:rPr lang="ja-JP" altLang="en-US" sz="2800" dirty="0" smtClean="0"/>
                <a:t>が</a:t>
              </a:r>
              <a:endParaRPr lang="en-US" altLang="ja-JP" sz="2800" dirty="0" smtClean="0"/>
            </a:p>
            <a:p>
              <a:r>
                <a:rPr lang="ja-JP" altLang="en-US" sz="2800" dirty="0" smtClean="0"/>
                <a:t>歯周病にかかっている割合</a:t>
              </a:r>
              <a:r>
                <a:rPr lang="ja-JP" altLang="en-US" sz="2800" dirty="0"/>
                <a:t>は</a:t>
              </a:r>
              <a:endParaRPr lang="en-US" altLang="ja-JP" sz="2800" dirty="0"/>
            </a:p>
            <a:p>
              <a:r>
                <a:rPr lang="ja-JP" altLang="en-US" sz="2800" dirty="0"/>
                <a:t>健康な人の</a:t>
              </a:r>
              <a:r>
                <a:rPr lang="ja-JP" altLang="en-US" sz="2800" dirty="0">
                  <a:solidFill>
                    <a:srgbClr val="FF0000"/>
                  </a:solidFill>
                </a:rPr>
                <a:t>約</a:t>
              </a:r>
              <a:r>
                <a:rPr lang="ja-JP" altLang="en-US" sz="2800" dirty="0" smtClean="0">
                  <a:solidFill>
                    <a:srgbClr val="FF0000"/>
                  </a:solidFill>
                </a:rPr>
                <a:t>４倍！</a:t>
              </a:r>
              <a:r>
                <a:rPr lang="ja-JP" altLang="en-US" sz="2800" dirty="0" smtClean="0"/>
                <a:t>と言われています。</a:t>
              </a:r>
            </a:p>
          </p:txBody>
        </p:sp>
        <p:sp>
          <p:nvSpPr>
            <p:cNvPr id="13" name="テキスト ボックス 12"/>
            <p:cNvSpPr txBox="1"/>
            <p:nvPr/>
          </p:nvSpPr>
          <p:spPr>
            <a:xfrm>
              <a:off x="78487" y="1825889"/>
              <a:ext cx="7805342" cy="1569660"/>
            </a:xfrm>
            <a:prstGeom prst="rect">
              <a:avLst/>
            </a:prstGeom>
            <a:noFill/>
          </p:spPr>
          <p:txBody>
            <a:bodyPr wrap="none" rtlCol="0">
              <a:spAutoFit/>
            </a:bodyPr>
            <a:lstStyle/>
            <a:p>
              <a:pPr>
                <a:lnSpc>
                  <a:spcPct val="150000"/>
                </a:lnSpc>
              </a:pPr>
              <a:r>
                <a:rPr kumimoji="1" lang="ja-JP" altLang="en-US" sz="2000" dirty="0" smtClean="0"/>
                <a:t>　　　　　</a:t>
              </a:r>
              <a:r>
                <a:rPr kumimoji="1" lang="ja-JP" altLang="en-US" sz="2400" b="1" dirty="0" smtClean="0"/>
                <a:t>非アルコール性脂肪肝炎</a:t>
              </a:r>
              <a:r>
                <a:rPr kumimoji="1" lang="ja-JP" altLang="en-US" sz="2400" dirty="0" smtClean="0"/>
                <a:t>とは</a:t>
              </a:r>
              <a:r>
                <a:rPr kumimoji="1" lang="ja-JP" altLang="en-US" sz="2000" dirty="0" smtClean="0"/>
                <a:t>：</a:t>
              </a:r>
              <a:endParaRPr kumimoji="1" lang="en-US" altLang="ja-JP" sz="2000" dirty="0" smtClean="0"/>
            </a:p>
            <a:p>
              <a:pPr>
                <a:lnSpc>
                  <a:spcPct val="150000"/>
                </a:lnSpc>
              </a:pPr>
              <a:r>
                <a:rPr lang="ja-JP" altLang="en-US" sz="2000" dirty="0"/>
                <a:t>　</a:t>
              </a:r>
              <a:r>
                <a:rPr lang="ja-JP" altLang="en-US" sz="2000" dirty="0" smtClean="0"/>
                <a:t>　　　　　　</a:t>
              </a:r>
              <a:r>
                <a:rPr kumimoji="1" lang="ja-JP" altLang="en-US" sz="2000" dirty="0" smtClean="0"/>
                <a:t>過食，運動不足，肥満，糖尿病，脂質異常症などに</a:t>
              </a:r>
              <a:endParaRPr kumimoji="1" lang="en-US" altLang="ja-JP" sz="2000" dirty="0" smtClean="0"/>
            </a:p>
            <a:p>
              <a:pPr>
                <a:lnSpc>
                  <a:spcPct val="150000"/>
                </a:lnSpc>
              </a:pPr>
              <a:r>
                <a:rPr kumimoji="1" lang="ja-JP" altLang="en-US" sz="2000" dirty="0" smtClean="0"/>
                <a:t>　　　　　　　　　　　　　　　　　　　 合併した脂肪肝から発症する病気</a:t>
              </a:r>
              <a:r>
                <a:rPr lang="ja-JP" altLang="en-US" sz="2000" dirty="0" smtClean="0"/>
                <a:t>です。</a:t>
              </a:r>
              <a:endParaRPr kumimoji="1" lang="ja-JP" altLang="en-US" sz="2000" dirty="0"/>
            </a:p>
          </p:txBody>
        </p:sp>
      </p:grpSp>
      <p:sp>
        <p:nvSpPr>
          <p:cNvPr id="3" name="正方形/長方形 2"/>
          <p:cNvSpPr/>
          <p:nvPr/>
        </p:nvSpPr>
        <p:spPr>
          <a:xfrm>
            <a:off x="5279219" y="5855558"/>
            <a:ext cx="5094312" cy="307777"/>
          </a:xfrm>
          <a:prstGeom prst="rect">
            <a:avLst/>
          </a:prstGeom>
        </p:spPr>
        <p:txBody>
          <a:bodyPr wrap="square">
            <a:spAutoFit/>
          </a:bodyPr>
          <a:lstStyle/>
          <a:p>
            <a:r>
              <a:rPr lang="ja-JP" altLang="en-US" sz="1400" dirty="0"/>
              <a:t>横浜市立大学附属病院消化器内科　中島淳ら</a:t>
            </a:r>
            <a:endParaRPr lang="ja-JP" altLang="en-US" sz="1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316298" y="3933056"/>
            <a:ext cx="6552728" cy="1554647"/>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tx1"/>
                </a:solidFill>
              </a:rPr>
              <a:t>「肝機能が大幅に改善した」</a:t>
            </a:r>
            <a:endParaRPr kumimoji="1" lang="en-US" altLang="ja-JP" sz="3200" dirty="0" smtClean="0">
              <a:solidFill>
                <a:schemeClr val="tx1"/>
              </a:solidFill>
            </a:endParaRPr>
          </a:p>
          <a:p>
            <a:pPr algn="ctr"/>
            <a:r>
              <a:rPr lang="ja-JP" altLang="en-US" sz="3200" dirty="0">
                <a:solidFill>
                  <a:schemeClr val="tx1"/>
                </a:solidFill>
              </a:rPr>
              <a:t>という</a:t>
            </a:r>
            <a:r>
              <a:rPr kumimoji="1" lang="ja-JP" altLang="en-US" sz="3200" dirty="0" smtClean="0">
                <a:solidFill>
                  <a:schemeClr val="tx1"/>
                </a:solidFill>
              </a:rPr>
              <a:t>報告がされています。</a:t>
            </a:r>
            <a:endParaRPr kumimoji="1" lang="ja-JP" altLang="en-US" sz="3200" dirty="0">
              <a:solidFill>
                <a:schemeClr val="tx1"/>
              </a:solidFill>
            </a:endParaRPr>
          </a:p>
        </p:txBody>
      </p:sp>
      <p:sp>
        <p:nvSpPr>
          <p:cNvPr id="4" name="スライド番号プレースホルダー 3"/>
          <p:cNvSpPr>
            <a:spLocks noGrp="1"/>
          </p:cNvSpPr>
          <p:nvPr>
            <p:ph type="sldNum" sz="quarter" idx="12"/>
          </p:nvPr>
        </p:nvSpPr>
        <p:spPr/>
        <p:txBody>
          <a:bodyPr/>
          <a:lstStyle/>
          <a:p>
            <a:fld id="{D7EDE603-10B9-4869-BBDE-B1E83E65D918}" type="slidenum">
              <a:rPr lang="en-US" altLang="ja-JP" smtClean="0"/>
              <a:pPr/>
              <a:t>6</a:t>
            </a:fld>
            <a:endParaRPr lang="en-US" altLang="ja-JP"/>
          </a:p>
        </p:txBody>
      </p:sp>
      <p:sp>
        <p:nvSpPr>
          <p:cNvPr id="5" name="タイトル 4"/>
          <p:cNvSpPr txBox="1">
            <a:spLocks noGrp="1"/>
          </p:cNvSpPr>
          <p:nvPr>
            <p:ph type="title"/>
          </p:nvPr>
        </p:nvSpPr>
        <p:spPr>
          <a:xfrm>
            <a:off x="2117466" y="1268760"/>
            <a:ext cx="4950393" cy="707886"/>
          </a:xfrm>
          <a:prstGeom prst="rect">
            <a:avLst/>
          </a:prstGeom>
          <a:noFill/>
        </p:spPr>
        <p:txBody>
          <a:bodyPr wrap="none" rtlCol="0">
            <a:spAutoFit/>
          </a:bodyPr>
          <a:lstStyle/>
          <a:p>
            <a:r>
              <a:rPr lang="ja-JP" altLang="en-US" sz="4000" b="1" dirty="0">
                <a:solidFill>
                  <a:schemeClr val="tx1"/>
                </a:solidFill>
              </a:rPr>
              <a:t>歯周病の治療をすると</a:t>
            </a:r>
          </a:p>
        </p:txBody>
      </p:sp>
      <p:pic>
        <p:nvPicPr>
          <p:cNvPr id="7" name="図 6"/>
          <p:cNvPicPr>
            <a:picLocks noChangeAspect="1"/>
          </p:cNvPicPr>
          <p:nvPr/>
        </p:nvPicPr>
        <p:blipFill>
          <a:blip r:embed="rId3"/>
          <a:stretch>
            <a:fillRect/>
          </a:stretch>
        </p:blipFill>
        <p:spPr>
          <a:xfrm>
            <a:off x="4129326" y="2394085"/>
            <a:ext cx="926672" cy="1322947"/>
          </a:xfrm>
          <a:prstGeom prst="rect">
            <a:avLst/>
          </a:prstGeom>
        </p:spPr>
      </p:pic>
      <p:sp>
        <p:nvSpPr>
          <p:cNvPr id="2" name="テキスト ボックス 1"/>
          <p:cNvSpPr txBox="1"/>
          <p:nvPr/>
        </p:nvSpPr>
        <p:spPr>
          <a:xfrm>
            <a:off x="5285276" y="5877272"/>
            <a:ext cx="3679212" cy="307777"/>
          </a:xfrm>
          <a:prstGeom prst="rect">
            <a:avLst/>
          </a:prstGeom>
          <a:noFill/>
        </p:spPr>
        <p:txBody>
          <a:bodyPr wrap="none" rtlCol="0">
            <a:spAutoFit/>
          </a:bodyPr>
          <a:lstStyle/>
          <a:p>
            <a:r>
              <a:rPr kumimoji="1" lang="ja-JP" altLang="en-US" sz="1400" dirty="0" smtClean="0"/>
              <a:t>横浜市立大学附属病院消化器内科　中島淳ら</a:t>
            </a:r>
            <a:endParaRPr kumimoji="1" lang="ja-JP" altLang="en-US" sz="1400" dirty="0"/>
          </a:p>
        </p:txBody>
      </p:sp>
    </p:spTree>
    <p:extLst>
      <p:ext uri="{BB962C8B-B14F-4D97-AF65-F5344CB8AC3E}">
        <p14:creationId xmlns:p14="http://schemas.microsoft.com/office/powerpoint/2010/main" val="36528476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p:txBody>
          <a:bodyPr/>
          <a:lstStyle/>
          <a:p>
            <a:fld id="{D7EDE603-10B9-4869-BBDE-B1E83E65D918}" type="slidenum">
              <a:rPr lang="en-US" altLang="ja-JP" smtClean="0"/>
              <a:pPr/>
              <a:t>7</a:t>
            </a:fld>
            <a:endParaRPr lang="en-US" altLang="ja-JP" dirty="0"/>
          </a:p>
        </p:txBody>
      </p:sp>
      <p:sp>
        <p:nvSpPr>
          <p:cNvPr id="7" name="テキスト ボックス 6"/>
          <p:cNvSpPr txBox="1"/>
          <p:nvPr/>
        </p:nvSpPr>
        <p:spPr>
          <a:xfrm>
            <a:off x="2146950" y="260648"/>
            <a:ext cx="4801314" cy="707886"/>
          </a:xfrm>
          <a:prstGeom prst="rect">
            <a:avLst/>
          </a:prstGeom>
          <a:solidFill>
            <a:srgbClr val="00B0F0"/>
          </a:solidFill>
        </p:spPr>
        <p:txBody>
          <a:bodyPr wrap="none" rtlCol="0">
            <a:spAutoFit/>
          </a:bodyPr>
          <a:lstStyle/>
          <a:p>
            <a:r>
              <a:rPr lang="ja-JP" altLang="en-US" sz="4000" dirty="0" smtClean="0"/>
              <a:t>肝臓病の</a:t>
            </a:r>
            <a:r>
              <a:rPr lang="ja-JP" altLang="en-US" sz="4000" dirty="0"/>
              <a:t>口腔の特徴</a:t>
            </a:r>
          </a:p>
        </p:txBody>
      </p:sp>
      <p:sp>
        <p:nvSpPr>
          <p:cNvPr id="8" name="テキスト ボックス 7"/>
          <p:cNvSpPr txBox="1"/>
          <p:nvPr/>
        </p:nvSpPr>
        <p:spPr>
          <a:xfrm>
            <a:off x="756271" y="1556792"/>
            <a:ext cx="8136904" cy="4154984"/>
          </a:xfrm>
          <a:prstGeom prst="rect">
            <a:avLst/>
          </a:prstGeom>
          <a:noFill/>
        </p:spPr>
        <p:txBody>
          <a:bodyPr wrap="square" rtlCol="0">
            <a:spAutoFit/>
          </a:bodyPr>
          <a:lstStyle/>
          <a:p>
            <a:r>
              <a:rPr lang="ja-JP" altLang="en-US" sz="2400" dirty="0"/>
              <a:t>・モニラック（ラクツロース製剤</a:t>
            </a:r>
            <a:r>
              <a:rPr lang="ja-JP" altLang="en-US" sz="2400" dirty="0" smtClean="0"/>
              <a:t>）のよう</a:t>
            </a:r>
            <a:r>
              <a:rPr lang="ja-JP" altLang="en-US" sz="2400" dirty="0" smtClean="0"/>
              <a:t>な</a:t>
            </a:r>
            <a:r>
              <a:rPr lang="ja-JP" altLang="en-US" sz="2400" dirty="0"/>
              <a:t>糖</a:t>
            </a:r>
            <a:r>
              <a:rPr lang="ja-JP" altLang="en-US" sz="2400" dirty="0" smtClean="0"/>
              <a:t>を有している薬を</a:t>
            </a:r>
            <a:endParaRPr lang="en-US" altLang="ja-JP" sz="2400" dirty="0" smtClean="0"/>
          </a:p>
          <a:p>
            <a:r>
              <a:rPr lang="ja-JP" altLang="en-US" sz="2400" dirty="0" smtClean="0"/>
              <a:t>服用</a:t>
            </a:r>
            <a:r>
              <a:rPr lang="ja-JP" altLang="en-US" sz="2400" dirty="0"/>
              <a:t>している方</a:t>
            </a:r>
            <a:r>
              <a:rPr lang="ja-JP" altLang="en-US" sz="2400" dirty="0" smtClean="0"/>
              <a:t>はむし歯の多発</a:t>
            </a:r>
            <a:r>
              <a:rPr lang="ja-JP" altLang="en-US" sz="2400" dirty="0"/>
              <a:t>や進行が起こりやすくなります</a:t>
            </a:r>
            <a:r>
              <a:rPr lang="ja-JP" altLang="en-US" sz="2400" dirty="0" smtClean="0"/>
              <a:t>。</a:t>
            </a:r>
            <a:endParaRPr lang="en-US" altLang="ja-JP" sz="2400" dirty="0" smtClean="0"/>
          </a:p>
          <a:p>
            <a:endParaRPr lang="en-US" altLang="ja-JP" sz="2400" dirty="0"/>
          </a:p>
          <a:p>
            <a:r>
              <a:rPr lang="ja-JP" altLang="en-US" sz="2400" dirty="0" smtClean="0"/>
              <a:t>・出血しやすく、血が止まりにくい状態になっている</a:t>
            </a:r>
            <a:endParaRPr lang="en-US" altLang="ja-JP" sz="2400" dirty="0" smtClean="0"/>
          </a:p>
          <a:p>
            <a:r>
              <a:rPr lang="ja-JP" altLang="en-US" sz="2400" dirty="0"/>
              <a:t>ことが</a:t>
            </a:r>
            <a:r>
              <a:rPr lang="ja-JP" altLang="en-US" sz="2400" dirty="0" smtClean="0"/>
              <a:t>あり、歯科治療が難しくなります。</a:t>
            </a:r>
            <a:endParaRPr lang="en-US" altLang="ja-JP" sz="2400" dirty="0" smtClean="0"/>
          </a:p>
          <a:p>
            <a:endParaRPr lang="en-US" altLang="ja-JP" sz="2400" dirty="0"/>
          </a:p>
          <a:p>
            <a:r>
              <a:rPr lang="ja-JP" altLang="en-US" sz="2400" dirty="0" smtClean="0"/>
              <a:t>・舌に白い苔（舌苔）ができやすく、これがもとで感染</a:t>
            </a:r>
            <a:endParaRPr lang="en-US" altLang="ja-JP" sz="2400" dirty="0" smtClean="0"/>
          </a:p>
          <a:p>
            <a:r>
              <a:rPr lang="ja-JP" altLang="en-US" sz="2400" dirty="0" smtClean="0"/>
              <a:t>を起こすことがあります。</a:t>
            </a:r>
            <a:endParaRPr lang="en-US" altLang="ja-JP" sz="2400" dirty="0" smtClean="0"/>
          </a:p>
          <a:p>
            <a:endParaRPr lang="en-US" altLang="ja-JP" sz="2400" dirty="0"/>
          </a:p>
          <a:p>
            <a:r>
              <a:rPr lang="ja-JP" altLang="en-US" sz="2400" dirty="0" smtClean="0"/>
              <a:t>・唾液分泌が減少し、むし歯が多発しやすく感染を</a:t>
            </a:r>
            <a:endParaRPr lang="en-US" altLang="ja-JP" sz="2400" dirty="0" smtClean="0"/>
          </a:p>
          <a:p>
            <a:r>
              <a:rPr lang="ja-JP" altLang="en-US" sz="2400" dirty="0" smtClean="0"/>
              <a:t>起こしやすく</a:t>
            </a:r>
            <a:r>
              <a:rPr lang="ja-JP" altLang="en-US" sz="2400" dirty="0"/>
              <a:t>なります。</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p:txBody>
          <a:bodyPr/>
          <a:lstStyle/>
          <a:p>
            <a:fld id="{D7EDE603-10B9-4869-BBDE-B1E83E65D918}" type="slidenum">
              <a:rPr lang="en-US" altLang="ja-JP" smtClean="0"/>
              <a:pPr/>
              <a:t>8</a:t>
            </a:fld>
            <a:endParaRPr lang="en-US" altLang="ja-JP" dirty="0"/>
          </a:p>
        </p:txBody>
      </p:sp>
      <p:sp>
        <p:nvSpPr>
          <p:cNvPr id="6" name="テキスト ボックス 5"/>
          <p:cNvSpPr txBox="1"/>
          <p:nvPr/>
        </p:nvSpPr>
        <p:spPr>
          <a:xfrm>
            <a:off x="1181357" y="260648"/>
            <a:ext cx="6811480" cy="769441"/>
          </a:xfrm>
          <a:prstGeom prst="rect">
            <a:avLst/>
          </a:prstGeom>
          <a:solidFill>
            <a:srgbClr val="00B0F0"/>
          </a:solidFill>
        </p:spPr>
        <p:txBody>
          <a:bodyPr wrap="none" rtlCol="0">
            <a:spAutoFit/>
          </a:bodyPr>
          <a:lstStyle/>
          <a:p>
            <a:pPr algn="ctr"/>
            <a:r>
              <a:rPr lang="ja-JP" altLang="en-US" sz="4400" dirty="0"/>
              <a:t>歯周病の</a:t>
            </a:r>
            <a:r>
              <a:rPr lang="ja-JP" altLang="en-US" sz="4400" dirty="0" smtClean="0"/>
              <a:t>予防方法について</a:t>
            </a:r>
            <a:endParaRPr lang="ja-JP" altLang="en-US" sz="4400" dirty="0"/>
          </a:p>
        </p:txBody>
      </p:sp>
      <p:sp>
        <p:nvSpPr>
          <p:cNvPr id="7" name="テキスト ボックス 6"/>
          <p:cNvSpPr txBox="1"/>
          <p:nvPr/>
        </p:nvSpPr>
        <p:spPr>
          <a:xfrm>
            <a:off x="683568" y="1300112"/>
            <a:ext cx="7681911" cy="5060040"/>
          </a:xfrm>
          <a:prstGeom prst="rect">
            <a:avLst/>
          </a:prstGeom>
          <a:noFill/>
        </p:spPr>
        <p:txBody>
          <a:bodyPr wrap="none" rtlCol="0">
            <a:spAutoFit/>
          </a:bodyPr>
          <a:lstStyle/>
          <a:p>
            <a:endParaRPr lang="en-US" altLang="ja-JP" sz="2800" dirty="0"/>
          </a:p>
          <a:p>
            <a:pPr>
              <a:lnSpc>
                <a:spcPct val="150000"/>
              </a:lnSpc>
            </a:pPr>
            <a:r>
              <a:rPr lang="ja-JP" altLang="en-US" sz="2400" dirty="0" smtClean="0"/>
              <a:t>・　よく</a:t>
            </a:r>
            <a:r>
              <a:rPr lang="ja-JP" altLang="en-US" sz="2400" dirty="0"/>
              <a:t>噛んで</a:t>
            </a:r>
            <a:r>
              <a:rPr lang="ja-JP" altLang="en-US" sz="2400" dirty="0" smtClean="0"/>
              <a:t>食べると唾液</a:t>
            </a:r>
            <a:r>
              <a:rPr lang="ja-JP" altLang="en-US" sz="2400" dirty="0"/>
              <a:t>分泌が促進されそれ</a:t>
            </a:r>
            <a:r>
              <a:rPr lang="ja-JP" altLang="en-US" sz="2400" dirty="0" smtClean="0"/>
              <a:t>によって</a:t>
            </a:r>
            <a:endParaRPr lang="en-US" altLang="ja-JP" sz="2400" dirty="0" smtClean="0"/>
          </a:p>
          <a:p>
            <a:pPr>
              <a:lnSpc>
                <a:spcPct val="150000"/>
              </a:lnSpc>
            </a:pPr>
            <a:r>
              <a:rPr lang="ja-JP" altLang="en-US" sz="2400" dirty="0"/>
              <a:t>　</a:t>
            </a:r>
            <a:r>
              <a:rPr lang="ja-JP" altLang="en-US" sz="2400" dirty="0" smtClean="0"/>
              <a:t>　細菌</a:t>
            </a:r>
            <a:r>
              <a:rPr lang="ja-JP" altLang="en-US" sz="2400" dirty="0"/>
              <a:t>や汚れを洗い流してくれます。</a:t>
            </a:r>
            <a:endParaRPr lang="en-US" altLang="ja-JP" sz="2400" dirty="0"/>
          </a:p>
          <a:p>
            <a:pPr>
              <a:lnSpc>
                <a:spcPct val="150000"/>
              </a:lnSpc>
            </a:pPr>
            <a:endParaRPr lang="en-US" altLang="ja-JP" sz="2800" dirty="0" smtClean="0"/>
          </a:p>
          <a:p>
            <a:pPr>
              <a:lnSpc>
                <a:spcPct val="150000"/>
              </a:lnSpc>
            </a:pPr>
            <a:r>
              <a:rPr lang="ja-JP" altLang="en-US" sz="2400" dirty="0" smtClean="0"/>
              <a:t>・　正しい歯磨き方法で歯ブラシ，歯間ブラシ，フロスなどを</a:t>
            </a:r>
            <a:endParaRPr lang="en-US" altLang="ja-JP" sz="2400" dirty="0" smtClean="0"/>
          </a:p>
          <a:p>
            <a:pPr>
              <a:lnSpc>
                <a:spcPct val="150000"/>
              </a:lnSpc>
            </a:pPr>
            <a:r>
              <a:rPr lang="ja-JP" altLang="en-US" sz="2400" dirty="0"/>
              <a:t>　 </a:t>
            </a:r>
            <a:r>
              <a:rPr lang="ja-JP" altLang="en-US" sz="2400" dirty="0" smtClean="0"/>
              <a:t> 使って</a:t>
            </a:r>
            <a:r>
              <a:rPr lang="ja-JP" altLang="en-US" sz="2400" dirty="0"/>
              <a:t>毎日プラークを除去します。</a:t>
            </a:r>
            <a:endParaRPr lang="en-US" altLang="ja-JP" sz="2400" dirty="0"/>
          </a:p>
          <a:p>
            <a:pPr>
              <a:lnSpc>
                <a:spcPct val="150000"/>
              </a:lnSpc>
            </a:pPr>
            <a:r>
              <a:rPr lang="ja-JP" altLang="en-US" sz="2400" dirty="0"/>
              <a:t>　 </a:t>
            </a:r>
            <a:r>
              <a:rPr lang="ja-JP" altLang="en-US" sz="2400" dirty="0" smtClean="0"/>
              <a:t> すで</a:t>
            </a:r>
            <a:r>
              <a:rPr lang="ja-JP" altLang="en-US" sz="2400" dirty="0"/>
              <a:t>に歯周病にかかっていている場合は、歯周ポケット</a:t>
            </a:r>
            <a:endParaRPr lang="en-US" altLang="ja-JP" sz="2400" dirty="0"/>
          </a:p>
          <a:p>
            <a:pPr>
              <a:lnSpc>
                <a:spcPct val="150000"/>
              </a:lnSpc>
            </a:pPr>
            <a:r>
              <a:rPr lang="ja-JP" altLang="en-US" sz="2400" dirty="0"/>
              <a:t>　 </a:t>
            </a:r>
            <a:r>
              <a:rPr lang="ja-JP" altLang="en-US" sz="2400" dirty="0" smtClean="0"/>
              <a:t> の</a:t>
            </a:r>
            <a:r>
              <a:rPr lang="ja-JP" altLang="en-US" sz="2400" dirty="0"/>
              <a:t>清掃は難しいので歯科で定期的なケアが必要です。</a:t>
            </a:r>
            <a:endParaRPr lang="en-US" altLang="ja-JP" sz="2400" dirty="0"/>
          </a:p>
          <a:p>
            <a:pPr>
              <a:lnSpc>
                <a:spcPct val="150000"/>
              </a:lnSpc>
            </a:pPr>
            <a:endParaRPr lang="ja-JP" altLang="en-US" sz="2800" dirty="0"/>
          </a:p>
        </p:txBody>
      </p:sp>
    </p:spTree>
    <p:extLst>
      <p:ext uri="{BB962C8B-B14F-4D97-AF65-F5344CB8AC3E}">
        <p14:creationId xmlns:p14="http://schemas.microsoft.com/office/powerpoint/2010/main" val="1361265094"/>
      </p:ext>
    </p:extLst>
  </p:cSld>
  <p:clrMapOvr>
    <a:masterClrMapping/>
  </p:clrMapOvr>
  <p:timing>
    <p:tnLst>
      <p:par>
        <p:cTn id="1" dur="indefinite" restart="never" nodeType="tmRoot"/>
      </p:par>
    </p:tnLst>
  </p:timing>
</p:sld>
</file>

<file path=ppt/theme/theme1.xml><?xml version="1.0" encoding="utf-8"?>
<a:theme xmlns:a="http://schemas.openxmlformats.org/drawingml/2006/main" name="natural2-s-2">
  <a:themeElements>
    <a:clrScheme name="s-natural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ユーザー定義 2">
      <a:majorFont>
        <a:latin typeface="Arial"/>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natural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natural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natural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natural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natural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natural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natural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natural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natural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natural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natural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natural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natural2-s-2</Template>
  <TotalTime>1161</TotalTime>
  <Words>730</Words>
  <Application>Microsoft Office PowerPoint</Application>
  <PresentationFormat>画面に合わせる (4:3)</PresentationFormat>
  <Paragraphs>156</Paragraphs>
  <Slides>18</Slides>
  <Notes>17</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18</vt:i4>
      </vt:variant>
    </vt:vector>
  </HeadingPairs>
  <TitlesOfParts>
    <vt:vector size="24" baseType="lpstr">
      <vt:lpstr>HGP創英角ｺﾞｼｯｸUB</vt:lpstr>
      <vt:lpstr>HGS創英角ﾎﾟｯﾌﾟ体</vt:lpstr>
      <vt:lpstr>ＭＳ Ｐゴシック</vt:lpstr>
      <vt:lpstr>ＭＳ Ｐ明朝</vt:lpstr>
      <vt:lpstr>Arial</vt:lpstr>
      <vt:lpstr>natural2-s-2</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歯周病の治療をすると</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パワーポイントのテンプレート</dc:title>
  <dc:creator>saki</dc:creator>
  <cp:lastModifiedBy>B0096NOD</cp:lastModifiedBy>
  <cp:revision>104</cp:revision>
  <cp:lastPrinted>2015-12-09T02:25:06Z</cp:lastPrinted>
  <dcterms:created xsi:type="dcterms:W3CDTF">2015-04-14T11:10:02Z</dcterms:created>
  <dcterms:modified xsi:type="dcterms:W3CDTF">2017-02-22T00:30:14Z</dcterms:modified>
</cp:coreProperties>
</file>